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2" r:id="rId3"/>
    <p:sldId id="322" r:id="rId4"/>
    <p:sldId id="323" r:id="rId5"/>
    <p:sldId id="300" r:id="rId6"/>
    <p:sldId id="321" r:id="rId7"/>
    <p:sldId id="307" r:id="rId8"/>
    <p:sldId id="328" r:id="rId9"/>
    <p:sldId id="329" r:id="rId10"/>
    <p:sldId id="303" r:id="rId11"/>
    <p:sldId id="309" r:id="rId12"/>
    <p:sldId id="330" r:id="rId13"/>
    <p:sldId id="304" r:id="rId14"/>
    <p:sldId id="305" r:id="rId15"/>
    <p:sldId id="332" r:id="rId16"/>
    <p:sldId id="331" r:id="rId17"/>
    <p:sldId id="311" r:id="rId18"/>
    <p:sldId id="333" r:id="rId19"/>
    <p:sldId id="306" r:id="rId20"/>
    <p:sldId id="335" r:id="rId21"/>
    <p:sldId id="318" r:id="rId22"/>
    <p:sldId id="334" r:id="rId23"/>
    <p:sldId id="312" r:id="rId24"/>
    <p:sldId id="313" r:id="rId25"/>
    <p:sldId id="316" r:id="rId26"/>
    <p:sldId id="336" r:id="rId27"/>
    <p:sldId id="294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95" autoAdjust="0"/>
  </p:normalViewPr>
  <p:slideViewPr>
    <p:cSldViewPr>
      <p:cViewPr varScale="1">
        <p:scale>
          <a:sx n="98" d="100"/>
          <a:sy n="98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182" cy="4798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316" y="0"/>
            <a:ext cx="3169180" cy="4798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53E07-B6EC-4275-9D0F-D7BB8532DEF4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838"/>
            <a:ext cx="3169182" cy="4798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316" y="9119838"/>
            <a:ext cx="3169180" cy="4798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7112C-D8BF-4A35-BA24-FC8541D1C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79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2E9F1-F0F7-4E9E-B508-B2E8A6F1F6A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48C82-6323-473E-B5F8-97006DB59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8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0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78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4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0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4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55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39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47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41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0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32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93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52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4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7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3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4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7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14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17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48C82-6323-473E-B5F8-97006DB59E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4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A202-DF4B-405A-818F-5051A8EF5D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495-C806-4BF6-956F-4E17AF83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A202-DF4B-405A-818F-5051A8EF5D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495-C806-4BF6-956F-4E17AF83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A202-DF4B-405A-818F-5051A8EF5D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495-C806-4BF6-956F-4E17AF83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A202-DF4B-405A-818F-5051A8EF5D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495-C806-4BF6-956F-4E17AF83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A202-DF4B-405A-818F-5051A8EF5D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495-C806-4BF6-956F-4E17AF83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A202-DF4B-405A-818F-5051A8EF5D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495-C806-4BF6-956F-4E17AF83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A202-DF4B-405A-818F-5051A8EF5D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495-C806-4BF6-956F-4E17AF83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A202-DF4B-405A-818F-5051A8EF5D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495-C806-4BF6-956F-4E17AF83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A202-DF4B-405A-818F-5051A8EF5D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495-C806-4BF6-956F-4E17AF83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A202-DF4B-405A-818F-5051A8EF5D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495-C806-4BF6-956F-4E17AF83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A202-DF4B-405A-818F-5051A8EF5D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495-C806-4BF6-956F-4E17AF83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6A202-DF4B-405A-818F-5051A8EF5D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7495-C806-4BF6-956F-4E17AF83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ceo@natrip.i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95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“</a:t>
            </a:r>
            <a:r>
              <a:rPr lang="en-US" sz="3200" b="1" i="1" dirty="0" smtClean="0">
                <a:solidFill>
                  <a:srgbClr val="C00000"/>
                </a:solidFill>
              </a:rPr>
              <a:t>Driving India Into The Future”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19800"/>
            <a:ext cx="8839200" cy="685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 lnSpcReduction="10000"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WP 29 – Nov 10</a:t>
            </a:r>
            <a:r>
              <a:rPr lang="en-US" sz="1800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-13</a:t>
            </a:r>
            <a:r>
              <a:rPr lang="en-US" sz="1800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, 2015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Geneva, Switzerland</a:t>
            </a:r>
          </a:p>
        </p:txBody>
      </p:sp>
      <p:pic>
        <p:nvPicPr>
          <p:cNvPr id="4" name="Picture 3" descr="NATRIP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28600"/>
            <a:ext cx="3124200" cy="5334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91656" y="222723"/>
            <a:ext cx="2806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200" b="0" dirty="0">
                <a:solidFill>
                  <a:srgbClr val="000000"/>
                </a:solidFill>
                <a:latin typeface="Arial" charset="0"/>
              </a:rPr>
              <a:t>Informal document </a:t>
            </a:r>
            <a:r>
              <a:rPr lang="en-US" altLang="ja-JP" sz="1200" b="0" dirty="0" smtClean="0">
                <a:solidFill>
                  <a:srgbClr val="000000"/>
                </a:solidFill>
                <a:latin typeface="Arial" charset="0"/>
              </a:rPr>
              <a:t>WP.29-167-25</a:t>
            </a:r>
            <a:r>
              <a:rPr lang="en-US" altLang="ja-JP" sz="1200" b="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ja-JP" sz="1200" b="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altLang="ja-JP" sz="1200" b="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ja-JP" sz="1200" b="0" dirty="0">
                <a:solidFill>
                  <a:srgbClr val="000000"/>
                </a:solidFill>
                <a:latin typeface="Arial" charset="0"/>
              </a:rPr>
              <a:t>167th WP.29, 10 - 13 November 2015</a:t>
            </a:r>
            <a:r>
              <a:rPr lang="en-US" altLang="ja-JP" sz="1200" b="0" dirty="0" smtClean="0">
                <a:solidFill>
                  <a:srgbClr val="000000"/>
                </a:solidFill>
                <a:latin typeface="Arial" charset="0"/>
              </a:rPr>
              <a:t>,</a:t>
            </a:r>
            <a:br>
              <a:rPr lang="en-US" altLang="ja-JP" sz="1200" b="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altLang="ja-JP" sz="1200" b="0" dirty="0" smtClean="0">
                <a:solidFill>
                  <a:srgbClr val="000000"/>
                </a:solidFill>
                <a:latin typeface="Arial" charset="0"/>
              </a:rPr>
              <a:t>agenda </a:t>
            </a:r>
            <a:r>
              <a:rPr lang="en-US" altLang="ja-JP" sz="1200" b="0" dirty="0">
                <a:solidFill>
                  <a:srgbClr val="000000"/>
                </a:solidFill>
                <a:latin typeface="Arial" charset="0"/>
              </a:rPr>
              <a:t>item </a:t>
            </a:r>
            <a:r>
              <a:rPr lang="en-US" altLang="ja-JP" sz="1200" b="0" dirty="0" smtClean="0">
                <a:solidFill>
                  <a:srgbClr val="000000"/>
                </a:solidFill>
                <a:latin typeface="Arial" charset="0"/>
              </a:rPr>
              <a:t>6)</a:t>
            </a:r>
            <a:endParaRPr lang="en-US" altLang="ja-JP" sz="12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1" y="221912"/>
            <a:ext cx="2819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100" b="0" dirty="0">
                <a:solidFill>
                  <a:srgbClr val="000000"/>
                </a:solidFill>
                <a:latin typeface="Arial" charset="0"/>
                <a:cs typeface="Arial" charset="0"/>
              </a:rPr>
              <a:t>Transmitted by </a:t>
            </a:r>
            <a:r>
              <a:rPr lang="en-US" altLang="ja-JP" sz="1100" b="0" dirty="0">
                <a:latin typeface="Arial" charset="0"/>
                <a:cs typeface="Arial" charset="0"/>
              </a:rPr>
              <a:t>the </a:t>
            </a:r>
            <a:r>
              <a:rPr lang="en-US" altLang="ja-JP" sz="1100" b="0" dirty="0" smtClean="0">
                <a:latin typeface="Arial" charset="0"/>
                <a:cs typeface="Arial" charset="0"/>
              </a:rPr>
              <a:t>Government of India</a:t>
            </a:r>
            <a:endParaRPr lang="en-US" altLang="ja-JP" sz="11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Passive Safety</a:t>
            </a:r>
          </a:p>
          <a:p>
            <a:pPr algn="just"/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Completed facilities –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Pedestrian lab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Airbag lab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(only facility in India)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Upcoming facilities –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Static roll-over test, Dynamic roll-over test, De-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celeration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SLED test,  	Side impact test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ARAI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Frontal impact test, Offset frontal impact test, Rear impact test, Pole  	impact test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ARAI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Angular car to car crash test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9" name="Picture 8" descr="NATRIP 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Passive Safety Cont’d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71600" y="3200400"/>
            <a:ext cx="2133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Pedestrain</a:t>
            </a:r>
            <a:r>
              <a:rPr lang="en-US" sz="1600" b="1" dirty="0" smtClean="0">
                <a:solidFill>
                  <a:srgbClr val="C00000"/>
                </a:solidFill>
              </a:rPr>
              <a:t> lab at GARC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22" name="Picture 3" descr="C:\Users\B.S.RAGHAV\Desktop\update pictures\Praveen\New Folder\CIMG03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1430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F:\ICAT\PAS4\Marketing\For PPT\20130826_1456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868" r="3263" b="11892"/>
          <a:stretch/>
        </p:blipFill>
        <p:spPr bwMode="auto">
          <a:xfrm>
            <a:off x="4572000" y="1143000"/>
            <a:ext cx="4343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791200" y="5715000"/>
            <a:ext cx="2057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Pedestrian lab at ICAT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8" name="Picture 17" descr="NATRIP logo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47800" y="5638800"/>
            <a:ext cx="1828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Dummies at GARC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Passive Safety Cont’d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17" name="Picture 16" descr="C:\Users\B.S.RAGHAV\Desktop\aisc august 2014\PaS4 final\CIMG16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143000"/>
            <a:ext cx="434340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24000" y="5681246"/>
            <a:ext cx="1828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Airbag lab at GARC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20" name="Picture 3" descr="C:\Users\B.S.RAGHAV\Desktop\update pictures\Praveen\New Folder\CIMG00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1430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715000" y="5681246"/>
            <a:ext cx="2133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Pedestrian lab at GARC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8" name="Picture 17" descr="NATRIP logo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Fatigue &amp; Certification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Completed facilities –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Electrodynamics vibration shakers integrated with climatic chamber,  	Interior fitting test rig, Head restraint test rig for seats, Bus window  	retention test rig, Bumper test rig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Kinematic &amp; Compliance (K&amp;C) machine, Steering test rig, Elastomer test 	rig, and Damper test rig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NATRAX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MAST for component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ARAI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Upcoming facilities –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High frequency Multi Axis Simulation Table (MAST) with climatic chamber  	for component testing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MAST with climatic chamber for component testing, Universal Test Bench  	for component, X-poster test rig for passenger cars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ARAI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ICAT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&amp;  	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Heavy duty X-poster test rig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9" name="Picture 8" descr="NATRIP 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Fatigue &amp; Certification Cont’d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Upcoming facilities –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Drive-in four poster with climatic chamber for vehicles, X-Poster for 2&amp;3  	wheelers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ARAI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Tilt test platform, Universal Pneumatic actuators, Seat &amp; seat belt  	anchorage, Resistance of seats for buses, Coupling devices, Cab  	pendulum, Bumper pendulum, Ballast plates, Upper &amp; Lower head form,  	Traction devices, Shoulder belt traction devices and ISOFIX fixtures at  	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Cyclic actuators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</a:p>
          <a:p>
            <a:pPr algn="just">
              <a:spcBef>
                <a:spcPts val="0"/>
              </a:spcBef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9" name="Picture 8" descr="NATRIP 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Fatigue &amp; Certification Cont’d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16" name="Content Placeholder 3" descr="GARC_ 6 Ton ED Shak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143000"/>
            <a:ext cx="4343401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sx="1000" sy="1000" algn="tl" rotWithShape="0">
              <a:srgbClr val="000000"/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8" name="TextBox 17"/>
          <p:cNvSpPr txBox="1"/>
          <p:nvPr/>
        </p:nvSpPr>
        <p:spPr>
          <a:xfrm>
            <a:off x="1371600" y="5486400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ED-Shaker with Climatic Chamber at ICAT &amp; GARC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33" name="Picture 30" descr="C:\Users\B.S.RAGHAV\Desktop\aisc august 2014\safety componnet\20140806_1239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143000"/>
            <a:ext cx="425873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1200" y="5486400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Pneumatic Coupling Test Rig at ICAT &amp; GARC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7" name="Picture 16" descr="NATRIP logo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Fatigue &amp; Certification Cont’d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29" name="Picture 2" descr="C:\Documents and Settings\somendra\Desktop\POWERTRAIN\Photographs\GARC\I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143000"/>
            <a:ext cx="4343400" cy="48768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914400" y="5496580"/>
            <a:ext cx="2819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Interior Fitting &amp; Steering Impact Test system at ICAT &amp; GARC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31" name="Picture 2" descr="C:\Documents and Settings\somendra\Desktop\POWERTRAIN\Photographs\GARC\H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143000"/>
            <a:ext cx="4292600" cy="48768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486400" y="5486400"/>
            <a:ext cx="2743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Head Restraint Test Rig at ICAT &amp; GARC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7" name="Picture 16" descr="NATRIP logo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Fatigue &amp; Certification Cont’d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15" name="Picture 2" descr="C:\Documents and Settings\somendra\Desktop\POWERTRAIN\Photographs\GARC\BUMP 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143000"/>
            <a:ext cx="4343400" cy="4876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90600" y="5715000"/>
            <a:ext cx="2819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Bumper Pendulum Test Rig at GARC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3" name="Picture 4" descr="C:\Documents and Settings\somendra\Desktop\untitl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143000"/>
            <a:ext cx="4267200" cy="48768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867400" y="5715000"/>
            <a:ext cx="1981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Rotary Actuator at ICAT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8" name="Picture 17" descr="NATRIP logo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Fatigue &amp; Certification Cont’d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19" name="Content Placeholder 7" descr="DSC0521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143000"/>
            <a:ext cx="434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447800" y="5715000"/>
            <a:ext cx="2133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K &amp; C Machine at NATRAX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1" name="Picture 15" descr="DSC02076.JPG"/>
          <p:cNvPicPr>
            <a:picLocks noChangeAspect="1"/>
          </p:cNvPicPr>
          <p:nvPr/>
        </p:nvPicPr>
        <p:blipFill>
          <a:blip r:embed="rId7" cstate="print"/>
          <a:srcRect l="5891" r="8682" b="8888"/>
          <a:stretch>
            <a:fillRect/>
          </a:stretch>
        </p:blipFill>
        <p:spPr bwMode="auto">
          <a:xfrm>
            <a:off x="4648200" y="1143000"/>
            <a:ext cx="4267200" cy="487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638800" y="5715000"/>
            <a:ext cx="2209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Damper Test Rig at NATRAX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8" name="Picture 17" descr="NATRIP logo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Electromagnetic Compatibility (EMC)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Upcoming facilities –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Vehicle Semi Anechoic Chamber (VSAC) for electromagnetic compatibility  	up-to heavy commercial vehicle, Component Semi Anechoic Chamber  	(CSAC)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Vehicle Semi Anechoic Chamber for small vehicles and components at  	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</a:p>
          <a:p>
            <a:pPr algn="just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Noise Vibration Harshness (NVH)</a:t>
            </a: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Upcoming facilities –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Transmission test bed, Vehicle Semi Anechoic Chamber (VSAC) for  	passenger car with 4X4 chassis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dyno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Heavy Duty Semi Anechoic  	Chamber for trucks with 4X2 chassis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dyno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and Pass by Noise 	instrumentation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 </a:t>
            </a:r>
            <a:r>
              <a:rPr lang="en-US" sz="2000" b="1" dirty="0" smtClean="0">
                <a:solidFill>
                  <a:srgbClr val="C00000"/>
                </a:solidFill>
              </a:rPr>
              <a:t>(only facility in India)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9" name="Picture 8" descr="NATRIP 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National Automotive Testing and R&amp;D Infrastructure Project (NATRIP)</a:t>
            </a: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most significant initiative in Automotive Sector by Govt. of India with an initial investment of Rs 1718 Cr. in 2005, revised to Rs. 2288 Cr in 2011.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A unique joining of hands among the Government of India, a number of State Governments and Indian Automotive Industry to create  state-of-the-art Testing  facilities.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Creating core competencies in automotive technology  in India and to facilitate seamless integration of the Indian Automotive Industry with the world.</a:t>
            </a:r>
          </a:p>
          <a:p>
            <a:pPr algn="just"/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6985" cy="76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ATRIP 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EMC &amp; NVH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18" name="Picture 17" descr="NATRIP 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  <p:pic>
        <p:nvPicPr>
          <p:cNvPr id="12" name="Picture 11" descr="EMC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1143000"/>
            <a:ext cx="4343400" cy="487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9200" y="5715000"/>
            <a:ext cx="2209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EMC lab at ICAT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Documents and Settings\somendra\Desktop\NVH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1143000"/>
            <a:ext cx="4267200" cy="4876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943600" y="5715000"/>
            <a:ext cx="1905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NVH lab at ICAT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Test Tracks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Completed Test Tracks –</a:t>
            </a:r>
          </a:p>
          <a:p>
            <a:pPr algn="just">
              <a:spcBef>
                <a:spcPts val="0"/>
              </a:spcBef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Steering pad track &amp; External noise track (ENT)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Up-coming Test Tracks –</a:t>
            </a:r>
          </a:p>
          <a:p>
            <a:pPr algn="just">
              <a:spcBef>
                <a:spcPts val="0"/>
              </a:spcBef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Steering pad track, Comfort track, Hill track, Oval track, Water flood track  	and Braking surface track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Oval track (High Speed), Test hills track &amp; Braking surfaces track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Dynamic platform, Straight braking track, Hill test track, Accelerated  	fatigue track, Gravel and Off-road track, Dry handling circuit, Comfort  	track, Handling track for 2&amp;3 wheelers, Sustainability track, Wet skid pad  	and External noise track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NATRAX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9" name="Picture 8" descr="NATRIP 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Test Tracks Cont’d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18" name="Picture 17" descr="NATRIP 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05400" y="3124200"/>
            <a:ext cx="2209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EMC lab at ICAT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Documents and Settings\somendra\Desktop\Track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143001"/>
            <a:ext cx="8686800" cy="2438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934200" y="3200400"/>
            <a:ext cx="1905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Steering pad at GARC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Documents and Settings\somendra\Desktop\Track 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581400"/>
            <a:ext cx="8686800" cy="2438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4800" y="3654623"/>
            <a:ext cx="2514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External Noise Tract at GARC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CAD-CAE lab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Completed facilities –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Simulia-Abaqus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Ansys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Altair-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Hyperwork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Catia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V6, Siemens NX 13100, 	MSC-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Nastran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MSC-Fatigue, MSC-Adams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Siemens and MSC-Adams Car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NATRAX</a:t>
            </a:r>
          </a:p>
          <a:p>
            <a:pPr algn="just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Automotive Infotronics lab</a:t>
            </a: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Upcoming facilities –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MATLAB, Measurement Calibration &amp; Diagnostic Tools (MCDF), 	Hardware in Loop (HIL) system for Single ECU test bench for       	Powertrain &amp; Chassis, Plant models (for Car &amp; Engine) with Model in 	Loop (MIL), Rapid prototyping system for ECU development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&amp; 	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9" name="Picture 8" descr="NATRIP 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Other Facilities &amp; Labs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Completed facilities –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Photometry lab</a:t>
            </a:r>
          </a:p>
          <a:p>
            <a:pPr algn="just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algn="just"/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Inspection &amp; Certification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centre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NIAIMT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Fixed lane &amp; Mobile lane for Inspection &amp; Maintenance,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Mechanical training  	along with Driving Simulators.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8" name="Picture 2" descr="C:\Documents and Settings\somendra\Desktop\DSC_17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828800"/>
            <a:ext cx="67818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3883223"/>
            <a:ext cx="2057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Photometry lab at GARC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1" name="Picture 10" descr="NATRIP logo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Inspection &amp; Maintenance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15" name="Picture 6" descr="C:\Aml\Marketing\PPT photos\DSCN124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343400" cy="48767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sx="1000" sy="1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ZKoyel\Office\Pics\DSC006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143000"/>
            <a:ext cx="4267200" cy="487680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1524000" y="5715000"/>
            <a:ext cx="1905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Fixed lane at NIAIMT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7" name="Picture 16" descr="NATRIP logo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67400" y="5715000"/>
            <a:ext cx="1905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Mobile lane at NIAIMT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Inspection &amp; Maintenance Cont’d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25" name="Picture 2" descr="C:\Aml\Pictures\Latest Photos\DSC02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28600" y="1143000"/>
            <a:ext cx="4343400" cy="4876800"/>
          </a:xfrm>
          <a:prstGeom prst="rect">
            <a:avLst/>
          </a:prstGeom>
          <a:effectLst>
            <a:outerShdw sx="1000" sy="1000" algn="tl" rotWithShape="0">
              <a:srgbClr val="000000"/>
            </a:outerShdw>
          </a:effectLst>
          <a:extLst/>
        </p:spPr>
      </p:pic>
      <p:sp>
        <p:nvSpPr>
          <p:cNvPr id="27" name="TextBox 26"/>
          <p:cNvSpPr txBox="1"/>
          <p:nvPr/>
        </p:nvSpPr>
        <p:spPr>
          <a:xfrm>
            <a:off x="838200" y="5715000"/>
            <a:ext cx="3124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Mechanical Training Centre at NIAIMT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8" name="Picture 2" descr="C:\Aml\Marketing\Website\New Web\New folder\Photo web site\DSC012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648200" y="1143000"/>
            <a:ext cx="4267199" cy="4876800"/>
          </a:xfrm>
          <a:prstGeom prst="rect">
            <a:avLst/>
          </a:prstGeom>
          <a:effectLst>
            <a:outerShdw sx="1000" sy="1000" algn="tl" rotWithShape="0">
              <a:srgbClr val="000000"/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5334000" y="5715000"/>
            <a:ext cx="2819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Driving Simulation lab at NIAIMT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7" name="Picture 16" descr="NATRIP logo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5791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Driving India Into The Future”</a:t>
            </a:r>
            <a:endParaRPr lang="en-US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endParaRPr lang="en-US" sz="7200" b="1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Sanjay 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Bandopadhyaya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IAS</a:t>
            </a:r>
          </a:p>
          <a:p>
            <a:pPr algn="l"/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Joint Secretary to the Government of India,</a:t>
            </a:r>
          </a:p>
          <a:p>
            <a:pPr algn="l"/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CEO &amp; Project Direct, NATRIP</a:t>
            </a: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Email Address –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ceo@natrip.in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8" name="Picture 7" descr="NATRIP 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381000"/>
            <a:ext cx="25146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</a:rPr>
              <a:t>NATRIP – Vision &amp; Mission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Vision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- Create state-of-art research and testing infrastructure to drive India into the future of global automotive excellence.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Mission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NATRiP aims at setting up of seven state-of-the-art automotive testing and R&amp;D centres across the country and thereby:</a:t>
            </a:r>
          </a:p>
          <a:p>
            <a:pPr algn="just">
              <a:lnSpc>
                <a:spcPct val="110000"/>
              </a:lnSpc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Creating core global competencies.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Enhancing competitive skills for product development leading to deepening of manufacturing.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Synergizing India’s unique capabilities in Information Technology with the automotive sector. 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Facilitating seamless integration of Indian automotive industry with the world to put India strongly on the global automotive map.</a:t>
            </a:r>
          </a:p>
          <a:p>
            <a:pPr algn="just"/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6985" cy="76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NATRIP 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NATRIP Centres</a:t>
            </a:r>
          </a:p>
          <a:p>
            <a:endParaRPr lang="en-US" b="1" u="sng" dirty="0" smtClean="0"/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6985" cy="7606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88757" y="1287379"/>
            <a:ext cx="4207043" cy="4692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full-fledged testing and homologation centre within the Northern hub at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-Manesar, Haryana and Southern hub at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GARC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Oragadam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Chennai, Tamil Nadu.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Up-gradation of existing centres at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Pune and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-Ahmednagar in western hub, in  Maharashtra.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world-class Proving Ground on 4,123 acres of land at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NATRAX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Pithampur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near Indore,  Madhya Pradesh.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Hill Area Driving Training Centre and In-Use Vehicle Inspection &amp; Maintenance Centres in  North East at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NIAIMT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-Silchar, in Assam.</a:t>
            </a: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Centre for Testing of Tractors and Off-Road Vehicles with national facility for accident data analysis at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NCVRS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-Rae Bareli, Uttar Pradesh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1" y="1600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ATRIP logo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Facilities at various centres under NATRIP</a:t>
            </a:r>
          </a:p>
          <a:p>
            <a:pPr algn="just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Centre of Excellence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3" y="1219200"/>
          <a:ext cx="85344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66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ICAT</a:t>
                      </a:r>
                    </a:p>
                    <a:p>
                      <a:pPr algn="ctr"/>
                      <a:r>
                        <a:rPr lang="en-US" sz="1400" dirty="0" smtClean="0"/>
                        <a:t>Manesar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GARC</a:t>
                      </a:r>
                    </a:p>
                    <a:p>
                      <a:pPr algn="ctr"/>
                      <a:r>
                        <a:rPr lang="en-US" sz="1400" dirty="0" smtClean="0"/>
                        <a:t>Chennai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NATRAX</a:t>
                      </a:r>
                    </a:p>
                    <a:p>
                      <a:pPr algn="ctr"/>
                      <a:r>
                        <a:rPr lang="en-US" sz="1400" dirty="0" smtClean="0"/>
                        <a:t>Indore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ARAI</a:t>
                      </a:r>
                    </a:p>
                    <a:p>
                      <a:pPr algn="ctr"/>
                      <a:r>
                        <a:rPr lang="en-US" sz="1400" dirty="0" smtClean="0"/>
                        <a:t>Pune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VRDE</a:t>
                      </a:r>
                    </a:p>
                    <a:p>
                      <a:pPr algn="ctr"/>
                      <a:r>
                        <a:rPr lang="en-US" sz="1400" dirty="0" err="1" smtClean="0"/>
                        <a:t>Ahmednagar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NIAIMT</a:t>
                      </a:r>
                    </a:p>
                    <a:p>
                      <a:pPr algn="ctr"/>
                      <a:r>
                        <a:rPr lang="en-US" sz="1400" dirty="0" err="1" smtClean="0"/>
                        <a:t>Silchar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NCVRS</a:t>
                      </a:r>
                    </a:p>
                    <a:p>
                      <a:pPr algn="ctr"/>
                      <a:r>
                        <a:rPr lang="en-US" sz="1400" dirty="0" err="1" smtClean="0"/>
                        <a:t>Raebareily</a:t>
                      </a:r>
                      <a:endParaRPr lang="en-US" sz="1400" dirty="0"/>
                    </a:p>
                  </a:txBody>
                  <a:tcPr/>
                </a:tc>
              </a:tr>
              <a:tr h="3526573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Powertrain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Fatigue &amp; Certification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Passive Safety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EMC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u="sng" dirty="0" smtClean="0">
                          <a:solidFill>
                            <a:srgbClr val="C00000"/>
                          </a:solidFill>
                        </a:rPr>
                        <a:t>NVH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Test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Tracks</a:t>
                      </a: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u="sng" dirty="0" smtClean="0">
                          <a:solidFill>
                            <a:srgbClr val="C00000"/>
                          </a:solidFill>
                        </a:rPr>
                        <a:t>Component</a:t>
                      </a:r>
                      <a:endParaRPr lang="en-US" sz="1400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Powertrain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Fatigue &amp; Certification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u="sng" dirty="0" smtClean="0">
                          <a:solidFill>
                            <a:srgbClr val="C00000"/>
                          </a:solidFill>
                        </a:rPr>
                        <a:t>Advance Passive Safety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u="sng" dirty="0" smtClean="0">
                          <a:solidFill>
                            <a:srgbClr val="C00000"/>
                          </a:solidFill>
                        </a:rPr>
                        <a:t>EMC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u="sng" dirty="0" err="1" smtClean="0">
                          <a:solidFill>
                            <a:srgbClr val="C00000"/>
                          </a:solidFill>
                        </a:rPr>
                        <a:t>Infotronics</a:t>
                      </a:r>
                      <a:endParaRPr lang="en-US" sz="1400" u="sng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Component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Test Tracks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Powertrain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u="sng" dirty="0" smtClean="0">
                          <a:solidFill>
                            <a:srgbClr val="C00000"/>
                          </a:solidFill>
                        </a:rPr>
                        <a:t>Vehicle Dynamics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u="sng" dirty="0" smtClean="0">
                          <a:solidFill>
                            <a:srgbClr val="C00000"/>
                          </a:solidFill>
                        </a:rPr>
                        <a:t>Test Tracks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u="sng" dirty="0" smtClean="0">
                          <a:solidFill>
                            <a:srgbClr val="C00000"/>
                          </a:solidFill>
                        </a:rPr>
                        <a:t>Powertrain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u="sng" dirty="0" smtClean="0">
                          <a:solidFill>
                            <a:srgbClr val="C00000"/>
                          </a:solidFill>
                        </a:rPr>
                        <a:t>Fatigue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Passive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EMC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ABS Track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I&amp;M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Driving  </a:t>
                      </a:r>
                      <a:b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Training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Mechanics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br>
                        <a:rPr lang="en-US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Training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Powertrain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Fatigue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Track &amp; Field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Accident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Data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14400" y="5562600"/>
            <a:ext cx="2286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NATRIP log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Powertrain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Completed facilities –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Mileage Accumulation Chassis Dynamometer (MACD) for 2W, 3W &amp; 4W  	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Engine Test Cell  (ETC) for Heavy duty and Light duty engines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ARAI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Sealed Housing Evaporation Determination (SHED) facility for 2W, 3W  	and 4W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	Vehicle Test Cell (VTC) for 4W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NATRAX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Upcoming facilities –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Vehicle Test Cell (VTC) for 2W, 3W &amp; 4W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ARAI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Engine Test Cell (ETC) for Heavy duty &amp; Light duty engines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Climatic Vehicle Test Cell &amp; Low Temperature Soak Room for 4W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ICAT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 	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ARAI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SHED facility 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ARAI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GARC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6985" cy="76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ATRIP 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Powertrain Cont’d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11" name="Picture 2" descr="C:\Documents and Settings\somendra\Desktop\POWERTRAIN\Photographs\P1050061_640x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143000"/>
            <a:ext cx="4343400" cy="4876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47800" y="5681246"/>
            <a:ext cx="2133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MACD at ICAT &amp; GARC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29" name="Picture 5" descr="C:\Documents and Settings\somendra\Desktop\IMG-20150225-013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143000"/>
            <a:ext cx="4267200" cy="4876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791200" y="57150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VTC at ICAT &amp; NATRAX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8" name="Picture 17" descr="NATRIP logo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Powertrain Cont’d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22839" t="3125" r="15080" b="10417"/>
          <a:stretch>
            <a:fillRect/>
          </a:stretch>
        </p:blipFill>
        <p:spPr bwMode="auto">
          <a:xfrm>
            <a:off x="228600" y="1143000"/>
            <a:ext cx="434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somendra\Desktop\POWERTRAIN\Photographs\PWT2\DSC01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143000"/>
            <a:ext cx="4267200" cy="486286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28800" y="5638800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SHED at ICAT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638800"/>
            <a:ext cx="1219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ETC at ARAI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8" name="Picture 17" descr="NATRIP logo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Powertrain Cont’d</a:t>
            </a:r>
          </a:p>
        </p:txBody>
      </p:sp>
      <p:pic>
        <p:nvPicPr>
          <p:cNvPr id="4" name="Picture 3" descr="CIMG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0"/>
            <a:ext cx="2819400" cy="762000"/>
          </a:xfrm>
          <a:prstGeom prst="rect">
            <a:avLst/>
          </a:prstGeom>
        </p:spPr>
      </p:pic>
      <p:pic>
        <p:nvPicPr>
          <p:cNvPr id="5" name="Picture 4" descr="Dummi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0"/>
            <a:ext cx="2819400" cy="762000"/>
          </a:xfrm>
          <a:prstGeom prst="rect">
            <a:avLst/>
          </a:prstGeom>
        </p:spPr>
      </p:pic>
      <p:pic>
        <p:nvPicPr>
          <p:cNvPr id="7" name="Picture 6" descr="CIMG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096000"/>
            <a:ext cx="2895600" cy="762000"/>
          </a:xfrm>
          <a:prstGeom prst="rect">
            <a:avLst/>
          </a:prstGeom>
        </p:spPr>
      </p:pic>
      <p:pic>
        <p:nvPicPr>
          <p:cNvPr id="18" name="Picture 17" descr="NATRIP 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0"/>
            <a:ext cx="1676400" cy="457200"/>
          </a:xfrm>
          <a:prstGeom prst="rect">
            <a:avLst/>
          </a:prstGeom>
        </p:spPr>
      </p:pic>
      <p:pic>
        <p:nvPicPr>
          <p:cNvPr id="1026" name="Picture 2" descr="C:\Documents and Settings\somendra\Desktop\PWT\image6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143000"/>
            <a:ext cx="8686800" cy="2438400"/>
          </a:xfrm>
          <a:prstGeom prst="rect">
            <a:avLst/>
          </a:prstGeom>
          <a:noFill/>
        </p:spPr>
      </p:pic>
      <p:pic>
        <p:nvPicPr>
          <p:cNvPr id="1027" name="Picture 3" descr="C:\Documents and Settings\somendra\Desktop\PWT\image8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657600"/>
            <a:ext cx="8686800" cy="2362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429000" y="3242846"/>
            <a:ext cx="2133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CVTC &amp; LTSR at ICAT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5638800"/>
            <a:ext cx="2133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Soak Room at ICAT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575</Words>
  <Application>Microsoft Office PowerPoint</Application>
  <PresentationFormat>On-screen Show (4:3)</PresentationFormat>
  <Paragraphs>264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“Driving India Into The Future”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somendra</dc:creator>
  <cp:lastModifiedBy>UNECE</cp:lastModifiedBy>
  <cp:revision>445</cp:revision>
  <dcterms:created xsi:type="dcterms:W3CDTF">2014-12-02T06:05:03Z</dcterms:created>
  <dcterms:modified xsi:type="dcterms:W3CDTF">2015-11-10T07:43:31Z</dcterms:modified>
</cp:coreProperties>
</file>