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96" r:id="rId4"/>
    <p:sldId id="266" r:id="rId5"/>
    <p:sldId id="268" r:id="rId6"/>
    <p:sldId id="306" r:id="rId7"/>
    <p:sldId id="307" r:id="rId8"/>
    <p:sldId id="295" r:id="rId9"/>
    <p:sldId id="267" r:id="rId10"/>
    <p:sldId id="281" r:id="rId11"/>
    <p:sldId id="284" r:id="rId12"/>
    <p:sldId id="297" r:id="rId13"/>
    <p:sldId id="298" r:id="rId14"/>
    <p:sldId id="288" r:id="rId15"/>
    <p:sldId id="289" r:id="rId16"/>
    <p:sldId id="290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1"/>
    <a:srgbClr val="FF7C8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89046" autoAdjust="0"/>
  </p:normalViewPr>
  <p:slideViewPr>
    <p:cSldViewPr>
      <p:cViewPr>
        <p:scale>
          <a:sx n="93" d="100"/>
          <a:sy n="93" d="100"/>
        </p:scale>
        <p:origin x="-1291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51316-B3B4-4EB6-AB15-27A832CB16B4}" type="datetimeFigureOut">
              <a:rPr kumimoji="1" lang="ja-JP" altLang="en-US" smtClean="0"/>
              <a:pPr/>
              <a:t>2015/10/19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8844-EB2B-444C-AF6F-A1E6CFA054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9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844-EB2B-444C-AF6F-A1E6CFA0546C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844-EB2B-444C-AF6F-A1E6CFA0546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64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844-EB2B-444C-AF6F-A1E6CFA0546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64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2F9-3024-40C1-914B-34354C054D0D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0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72C1-10DE-4115-ACD6-2C891A269EE4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8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5746-4FEC-4233-BCEC-B95948A9EC37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91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C2D7-C175-4F42-BAD9-14779072080F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6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46C-E552-432F-BF9A-0376DBA446C2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57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B57-5662-4077-ACA6-7CC6385B684D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7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A617-591D-4378-A476-993CB09CCEA2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22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CBDF-D121-4166-97F5-F7A658906CE5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09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9DA9-9A84-48E9-8092-DD5FEE29C188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58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B479-85A7-497C-8839-A2CF51E1A5FC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27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CF8C-67A7-4815-A54B-73B2F9A74784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12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511-24AE-4CFD-A8CB-0FDE6521A76A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48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CDFF-151E-4B50-A4AB-8D95392E25C4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88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668-344D-4788-9F42-7752DAC0EAF1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5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3223-7E29-4243-A140-DA5C8488ABF5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35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E79C-96B9-4648-85E9-0AB516E8F5F0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35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2FDA-BC12-4E8F-BC98-37B186EE189B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02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8EAE-71AB-4387-8595-B8A1EF4B7D5B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71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BF1-15E5-4955-A9B1-0BD4D1ADD30B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80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3352-8991-4C9F-9322-20CB3F4779D2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2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F03-F0A8-4D94-8932-E52C580AAFDD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03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3F65-BE13-46B3-B2A1-B45B1FD02A5B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0813-53DD-414A-A257-FE4548DAC811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91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3D46-D2B7-46BC-9262-C3D464413B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01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613C-6637-4DA9-8195-1253BB9E42E1}" type="datetime1">
              <a:rPr kumimoji="1" lang="ja-JP" altLang="en-US" smtClean="0"/>
              <a:t>2015/10/19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63C6-A6D1-4032-A055-946777BC6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9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1424" y="1700808"/>
            <a:ext cx="7772400" cy="2592288"/>
          </a:xfrm>
        </p:spPr>
        <p:txBody>
          <a:bodyPr>
            <a:normAutofit/>
          </a:bodyPr>
          <a:lstStyle/>
          <a:p>
            <a:r>
              <a:rPr lang="en-US" altLang="ja-JP" dirty="0"/>
              <a:t>Research on Daytime Running Lamps of</a:t>
            </a:r>
            <a:br>
              <a:rPr lang="en-US" altLang="ja-JP" dirty="0"/>
            </a:br>
            <a:r>
              <a:rPr lang="en-US" altLang="ja-JP" dirty="0" smtClean="0"/>
              <a:t>4-wheeled </a:t>
            </a:r>
            <a:r>
              <a:rPr lang="en-US" altLang="ja-JP" dirty="0"/>
              <a:t>Vehicles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sz="1600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6012210" y="6130225"/>
            <a:ext cx="3168352" cy="539135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2800" dirty="0" smtClean="0">
                <a:solidFill>
                  <a:schemeClr val="tx1"/>
                </a:solidFill>
              </a:rPr>
              <a:t>Expert from JAPAN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79512" y="201905"/>
            <a:ext cx="4464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GB" altLang="ja-JP" sz="1600" dirty="0">
                <a:latin typeface="Arial Unicode MS" pitchFamily="50" charset="-128"/>
                <a:ea typeface="Arial Unicode MS" pitchFamily="50" charset="-128"/>
                <a:cs typeface="Times New Roman" pitchFamily="18" charset="0"/>
              </a:rPr>
              <a:t>Transmitted </a:t>
            </a:r>
            <a:r>
              <a:rPr kumimoji="0" lang="en-GB" altLang="ja-JP" sz="16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Times New Roman" pitchFamily="18" charset="0"/>
              </a:rPr>
              <a:t>by the expert from Japan</a:t>
            </a:r>
            <a:endParaRPr lang="en-US" altLang="ja-JP" sz="16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96136" y="134435"/>
            <a:ext cx="324036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36000" rIns="18000" bIns="36000">
            <a:spAutoFit/>
          </a:bodyPr>
          <a:lstStyle>
            <a:lvl1pPr eaLnBrk="0" hangingPunct="0"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r>
              <a:rPr kumimoji="0" lang="en-GB" altLang="ja-JP" sz="1600" u="sng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Informal document</a:t>
            </a:r>
            <a:r>
              <a:rPr kumimoji="0" lang="en-GB" altLang="ja-JP" sz="16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GB" altLang="ja-JP" sz="1600" b="1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GRE-</a:t>
            </a:r>
            <a:r>
              <a:rPr kumimoji="0" lang="en-US" altLang="ja-JP" sz="1600" b="1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74</a:t>
            </a:r>
            <a:r>
              <a:rPr kumimoji="0" lang="en-GB" altLang="ja-JP" sz="1600" b="1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-20</a:t>
            </a:r>
            <a:endParaRPr kumimoji="0" lang="en-GB" altLang="ja-JP" sz="1600" b="1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kumimoji="0" lang="en-GB" altLang="ja-JP" sz="16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kumimoji="0" lang="en-US" altLang="ja-JP" sz="16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74</a:t>
            </a:r>
            <a:r>
              <a:rPr kumimoji="0" lang="en-GB" altLang="ja-JP" sz="1600" dirty="0" err="1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</a:t>
            </a:r>
            <a:r>
              <a:rPr kumimoji="0" lang="en-GB" altLang="ja-JP" sz="16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GB" altLang="ja-JP" sz="16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GRE, </a:t>
            </a:r>
            <a:r>
              <a:rPr kumimoji="0" lang="en-US" altLang="ja-JP" sz="16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20-23</a:t>
            </a:r>
            <a:r>
              <a:rPr kumimoji="0" lang="en-GB" altLang="ja-JP" sz="16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GB" altLang="ja-JP" sz="16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October </a:t>
            </a:r>
            <a:r>
              <a:rPr kumimoji="0" lang="en-GB" altLang="ja-JP" sz="16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2015,</a:t>
            </a:r>
            <a:endParaRPr kumimoji="0" lang="en-GB" altLang="ja-JP" sz="16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kumimoji="0" lang="en-GB" altLang="ja-JP" sz="16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agenda item </a:t>
            </a:r>
            <a:r>
              <a:rPr kumimoji="0" lang="en-GB" altLang="ja-JP" sz="16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7(f))</a:t>
            </a:r>
            <a:endParaRPr kumimoji="0" lang="en-GB" altLang="ja-JP" sz="16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6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5" y="19976"/>
            <a:ext cx="8446157" cy="862985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  <a:r>
              <a:rPr lang="en-US" altLang="ja-JP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Time gap toward two-wheeled vehicle</a:t>
            </a:r>
            <a:endParaRPr kumimoji="1" lang="ja-JP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70507" y="860052"/>
            <a:ext cx="8471186" cy="5869227"/>
            <a:chOff x="370507" y="860052"/>
            <a:chExt cx="8471186" cy="586922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95" y="860052"/>
              <a:ext cx="8029575" cy="489585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 rot="16200000">
              <a:off x="-682636" y="2977106"/>
              <a:ext cx="27565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        Time gap </a:t>
              </a:r>
              <a:r>
                <a:rPr lang="en-US" altLang="ja-JP" sz="2400" dirty="0"/>
                <a:t>(</a:t>
              </a:r>
              <a:r>
                <a:rPr lang="en-US" altLang="ja-JP" sz="2400" dirty="0" smtClean="0"/>
                <a:t>s)      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899079" y="5359768"/>
              <a:ext cx="33379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        DRL intensity (cd</a:t>
              </a:r>
              <a:r>
                <a:rPr lang="en-US" altLang="ja-JP" sz="2400" dirty="0"/>
                <a:t>)</a:t>
              </a:r>
              <a:r>
                <a:rPr lang="en-US" altLang="ja-JP" sz="2400" dirty="0" smtClean="0"/>
                <a:t>      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376901" y="997812"/>
              <a:ext cx="5378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Day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319918" y="1014834"/>
              <a:ext cx="692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Night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226365" y="5197737"/>
              <a:ext cx="976229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OFF</a:t>
              </a:r>
              <a:endParaRPr lang="en-US" altLang="ja-JP" sz="1400" b="1" dirty="0"/>
            </a:p>
            <a:p>
              <a:r>
                <a:rPr kumimoji="1" lang="en-US" altLang="ja-JP" sz="1400" b="1" dirty="0" smtClean="0"/>
                <a:t>      Passing</a:t>
              </a:r>
            </a:p>
            <a:p>
              <a:r>
                <a:rPr lang="en-US" altLang="ja-JP" sz="1400" b="1" dirty="0"/>
                <a:t> </a:t>
              </a:r>
              <a:r>
                <a:rPr lang="en-US" altLang="ja-JP" sz="1400" b="1" dirty="0" smtClean="0"/>
                <a:t>      </a:t>
              </a:r>
              <a:r>
                <a:rPr kumimoji="1" lang="en-US" altLang="ja-JP" sz="1400" b="1" dirty="0" smtClean="0"/>
                <a:t>beam</a:t>
              </a:r>
              <a:endParaRPr kumimoji="1" lang="ja-JP" altLang="en-US" sz="1400" b="1" dirty="0"/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flipV="1">
              <a:off x="1459424" y="4987418"/>
              <a:ext cx="0" cy="252000"/>
            </a:xfrm>
            <a:prstGeom prst="straightConnector1">
              <a:avLst/>
            </a:prstGeom>
            <a:ln w="317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 flipV="1">
              <a:off x="1619672" y="4293096"/>
              <a:ext cx="167831" cy="1152128"/>
            </a:xfrm>
            <a:prstGeom prst="straightConnector1">
              <a:avLst/>
            </a:prstGeom>
            <a:ln w="317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四角形吹き出し 15"/>
            <p:cNvSpPr/>
            <p:nvPr/>
          </p:nvSpPr>
          <p:spPr>
            <a:xfrm>
              <a:off x="5076056" y="1847629"/>
              <a:ext cx="3765637" cy="818981"/>
            </a:xfrm>
            <a:prstGeom prst="wedgeRectCallout">
              <a:avLst>
                <a:gd name="adj1" fmla="val 27829"/>
                <a:gd name="adj2" fmla="val 1002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/>
                <a:t>The </a:t>
              </a:r>
              <a:r>
                <a:rPr lang="en-US" altLang="ja-JP" b="1" dirty="0"/>
                <a:t>difference from the </a:t>
              </a:r>
              <a:r>
                <a:rPr lang="en-US" altLang="ja-JP" b="1" dirty="0" smtClean="0"/>
                <a:t>“OFF" </a:t>
              </a:r>
              <a:r>
                <a:rPr lang="en-US" altLang="ja-JP" b="1" dirty="0"/>
                <a:t>condition is significant according to the </a:t>
              </a:r>
              <a:r>
                <a:rPr lang="en-US" altLang="ja-JP" b="1" i="1" dirty="0"/>
                <a:t>t</a:t>
              </a:r>
              <a:r>
                <a:rPr lang="en-US" altLang="ja-JP" b="1" dirty="0"/>
                <a:t>-test result.</a:t>
              </a:r>
              <a:endParaRPr kumimoji="1"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70507" y="6021393"/>
              <a:ext cx="8471186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/>
                <a:t>* Except for the "Day, 5,000 cd" condition, no particular effect of the DRL on the test subject's right-turn behavior was </a:t>
              </a:r>
              <a:r>
                <a:rPr lang="en-US" altLang="ja-JP" sz="2000" dirty="0" smtClean="0"/>
                <a:t>observed.</a:t>
              </a:r>
              <a:endParaRPr kumimoji="1" lang="en-US" altLang="ja-JP" sz="2000" dirty="0" smtClean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287307" y="100762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Dusk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172181" y="99833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Dusk</a:t>
              </a:r>
              <a:endParaRPr kumimoji="1" lang="ja-JP" altLang="en-US" dirty="0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0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395536" y="19976"/>
            <a:ext cx="8291264" cy="86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(2)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ja-JP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Results: Evaluation of glare from DRL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96282" y="795244"/>
            <a:ext cx="8517996" cy="5873393"/>
            <a:chOff x="396282" y="795244"/>
            <a:chExt cx="8517996" cy="5873393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804862"/>
              <a:ext cx="7734300" cy="5248275"/>
            </a:xfrm>
            <a:prstGeom prst="rect">
              <a:avLst/>
            </a:prstGeom>
          </p:spPr>
        </p:pic>
        <p:sp>
          <p:nvSpPr>
            <p:cNvPr id="17" name="四角形吹き出し 16"/>
            <p:cNvSpPr/>
            <p:nvPr/>
          </p:nvSpPr>
          <p:spPr>
            <a:xfrm>
              <a:off x="971601" y="5949279"/>
              <a:ext cx="7344816" cy="719358"/>
            </a:xfrm>
            <a:prstGeom prst="wedgeRectCallout">
              <a:avLst>
                <a:gd name="adj1" fmla="val 12790"/>
                <a:gd name="adj2" fmla="val -82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/>
                <a:t>Under the "Day (10,000 lx or above)" condition, the evaluation </a:t>
              </a:r>
              <a:r>
                <a:rPr lang="en-US" altLang="ja-JP" sz="2000" dirty="0" smtClean="0"/>
                <a:t>rating </a:t>
              </a:r>
              <a:r>
                <a:rPr lang="en-US" altLang="ja-JP" sz="2000" dirty="0"/>
                <a:t>4 or below was rarely given even for the DRL intensity of 5,000 cd.</a:t>
              </a:r>
              <a:endParaRPr kumimoji="1" lang="ja-JP" altLang="en-US" sz="2000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6445702" y="3573016"/>
              <a:ext cx="1993448" cy="12194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下矢印 5"/>
            <p:cNvSpPr/>
            <p:nvPr/>
          </p:nvSpPr>
          <p:spPr>
            <a:xfrm>
              <a:off x="5194867" y="4076180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下矢印 9"/>
            <p:cNvSpPr/>
            <p:nvPr/>
          </p:nvSpPr>
          <p:spPr>
            <a:xfrm>
              <a:off x="6130776" y="3861990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17572" y="795244"/>
              <a:ext cx="23828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        Day: </a:t>
              </a:r>
              <a:r>
                <a:rPr lang="en-US" altLang="ja-JP" smtClean="0"/>
                <a:t>10,000 [lx]      </a:t>
              </a:r>
              <a:endParaRPr kumimoji="1" lang="ja-JP" altLang="en-US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 rot="16200000">
              <a:off x="-1010569" y="2675610"/>
              <a:ext cx="3460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Percentages of </a:t>
              </a:r>
              <a:br>
                <a:rPr lang="en-US" altLang="ja-JP" dirty="0" smtClean="0"/>
              </a:br>
              <a:r>
                <a:rPr lang="en-US" altLang="ja-JP" dirty="0" smtClean="0"/>
                <a:t>test subjects’ evaluation ratings</a:t>
              </a:r>
              <a:endParaRPr kumimoji="1"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 rot="16200000">
              <a:off x="1615027" y="5008529"/>
              <a:ext cx="1512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Passing beam</a:t>
              </a:r>
              <a:endParaRPr lang="en-US" altLang="ja-JP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610022" y="4359459"/>
              <a:ext cx="15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1: </a:t>
              </a:r>
              <a:r>
                <a:rPr lang="en-US" altLang="ja-JP" dirty="0"/>
                <a:t>Intolerable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601671" y="4081227"/>
              <a:ext cx="440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2:</a:t>
              </a:r>
              <a:endParaRPr lang="en-US" altLang="ja-JP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610022" y="3793195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3: Disturbing</a:t>
              </a:r>
              <a:endParaRPr lang="en-US" altLang="ja-JP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604983" y="3517738"/>
              <a:ext cx="477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4:</a:t>
              </a:r>
              <a:endParaRPr lang="en-US" altLang="ja-JP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601058" y="320368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5: </a:t>
              </a:r>
              <a:r>
                <a:rPr lang="en-US" altLang="ja-JP" dirty="0"/>
                <a:t>Tolerable (limit</a:t>
              </a:r>
              <a:r>
                <a:rPr lang="en-US" altLang="ja-JP" dirty="0" smtClean="0"/>
                <a:t>)</a:t>
              </a:r>
              <a:endParaRPr lang="en-US" altLang="ja-JP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602627" y="2942546"/>
              <a:ext cx="536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6:</a:t>
              </a:r>
              <a:endParaRPr lang="en-US" altLang="ja-JP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601058" y="2648869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7: Satisfactory</a:t>
              </a:r>
              <a:endParaRPr lang="en-US" altLang="ja-JP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604743" y="2353035"/>
              <a:ext cx="42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8:</a:t>
              </a:r>
              <a:endParaRPr lang="en-US" altLang="ja-JP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610022" y="206084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9: Imperceptible</a:t>
              </a:r>
              <a:endParaRPr lang="en-US" altLang="ja-JP" dirty="0"/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タイトル 1"/>
          <p:cNvSpPr txBox="1">
            <a:spLocks/>
          </p:cNvSpPr>
          <p:nvPr/>
        </p:nvSpPr>
        <p:spPr>
          <a:xfrm>
            <a:off x="395536" y="7277"/>
            <a:ext cx="8291264" cy="672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Results: Evaluation of glare from DRL</a:t>
            </a:r>
            <a:endParaRPr lang="ja-JP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4765" y="534486"/>
            <a:ext cx="8929443" cy="6250404"/>
            <a:chOff x="84765" y="534486"/>
            <a:chExt cx="8929443" cy="625040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26" y="3917865"/>
              <a:ext cx="3552825" cy="2867025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291" y="786825"/>
              <a:ext cx="4895850" cy="3105150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28" y="823984"/>
              <a:ext cx="3657600" cy="3095625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67986" y="534615"/>
              <a:ext cx="1568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Dusk (2,000 lx)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481772" y="534486"/>
              <a:ext cx="1568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Dusk (1,000 lx</a:t>
              </a:r>
              <a:r>
                <a:rPr lang="en-US" altLang="ja-JP" dirty="0"/>
                <a:t>)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42876" y="3628007"/>
              <a:ext cx="12368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Night (0 lx)</a:t>
              </a:r>
              <a:endParaRPr kumimoji="1" lang="ja-JP" altLang="en-US" dirty="0"/>
            </a:p>
          </p:txBody>
        </p:sp>
        <p:sp>
          <p:nvSpPr>
            <p:cNvPr id="21" name="四角形吹き出し 20"/>
            <p:cNvSpPr/>
            <p:nvPr/>
          </p:nvSpPr>
          <p:spPr>
            <a:xfrm>
              <a:off x="3974728" y="5995764"/>
              <a:ext cx="3837632" cy="672873"/>
            </a:xfrm>
            <a:prstGeom prst="wedgeRectCallout">
              <a:avLst>
                <a:gd name="adj1" fmla="val -57606"/>
                <a:gd name="adj2" fmla="val -305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Under the “Night” condition, </a:t>
              </a:r>
              <a:r>
                <a:rPr lang="en-US" altLang="ja-JP" dirty="0"/>
                <a:t>the DRL </a:t>
              </a:r>
              <a:r>
                <a:rPr lang="en-US" altLang="ja-JP" dirty="0" smtClean="0"/>
                <a:t>caused </a:t>
              </a:r>
              <a:r>
                <a:rPr lang="en-US" altLang="ja-JP" dirty="0"/>
                <a:t>more glare than the headlamp.</a:t>
              </a:r>
            </a:p>
          </p:txBody>
        </p:sp>
        <p:sp>
          <p:nvSpPr>
            <p:cNvPr id="22" name="四角形吹き出し 21"/>
            <p:cNvSpPr/>
            <p:nvPr/>
          </p:nvSpPr>
          <p:spPr>
            <a:xfrm>
              <a:off x="4355976" y="4149080"/>
              <a:ext cx="4543826" cy="1369108"/>
            </a:xfrm>
            <a:prstGeom prst="wedgeRectCallout">
              <a:avLst>
                <a:gd name="adj1" fmla="val 15451"/>
                <a:gd name="adj2" fmla="val -718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Under the "Dusk (1,000 lx)" condition, the evaluation </a:t>
              </a:r>
              <a:r>
                <a:rPr lang="en-US" altLang="ja-JP" dirty="0" smtClean="0"/>
                <a:t>rating </a:t>
              </a:r>
              <a:r>
                <a:rPr lang="en-US" altLang="ja-JP" dirty="0"/>
                <a:t>4 or below </a:t>
              </a:r>
              <a:r>
                <a:rPr lang="en-US" altLang="ja-JP" dirty="0" smtClean="0"/>
                <a:t>was </a:t>
              </a:r>
              <a:r>
                <a:rPr lang="en-US" altLang="ja-JP" dirty="0"/>
                <a:t>given by 25% or more of the test </a:t>
              </a:r>
              <a:r>
                <a:rPr lang="en-US" altLang="ja-JP" dirty="0" smtClean="0"/>
                <a:t>subjects for the DRL intensity of 2,000 cd.</a:t>
              </a:r>
              <a:endParaRPr kumimoji="1" lang="ja-JP" altLang="en-US" dirty="0"/>
            </a:p>
          </p:txBody>
        </p:sp>
        <p:sp>
          <p:nvSpPr>
            <p:cNvPr id="16" name="下矢印 15"/>
            <p:cNvSpPr/>
            <p:nvPr/>
          </p:nvSpPr>
          <p:spPr>
            <a:xfrm>
              <a:off x="2546251" y="2812554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下矢印 18"/>
            <p:cNvSpPr/>
            <p:nvPr/>
          </p:nvSpPr>
          <p:spPr>
            <a:xfrm>
              <a:off x="3059832" y="2810458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下矢印 19"/>
            <p:cNvSpPr/>
            <p:nvPr/>
          </p:nvSpPr>
          <p:spPr>
            <a:xfrm>
              <a:off x="3573413" y="2808362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下矢印 22"/>
            <p:cNvSpPr/>
            <p:nvPr/>
          </p:nvSpPr>
          <p:spPr>
            <a:xfrm>
              <a:off x="5777086" y="2997907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下矢印 23"/>
            <p:cNvSpPr/>
            <p:nvPr/>
          </p:nvSpPr>
          <p:spPr>
            <a:xfrm>
              <a:off x="6271617" y="2755404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下矢印 24"/>
            <p:cNvSpPr/>
            <p:nvPr/>
          </p:nvSpPr>
          <p:spPr>
            <a:xfrm>
              <a:off x="6766148" y="2692921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下矢印 25"/>
            <p:cNvSpPr/>
            <p:nvPr/>
          </p:nvSpPr>
          <p:spPr>
            <a:xfrm>
              <a:off x="7260679" y="2162386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下矢印 26"/>
            <p:cNvSpPr/>
            <p:nvPr/>
          </p:nvSpPr>
          <p:spPr>
            <a:xfrm>
              <a:off x="1067738" y="5518187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下矢印 27"/>
            <p:cNvSpPr/>
            <p:nvPr/>
          </p:nvSpPr>
          <p:spPr>
            <a:xfrm>
              <a:off x="1653327" y="5256634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下矢印 28"/>
            <p:cNvSpPr/>
            <p:nvPr/>
          </p:nvSpPr>
          <p:spPr>
            <a:xfrm>
              <a:off x="2229391" y="5266159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下矢印 29"/>
            <p:cNvSpPr/>
            <p:nvPr/>
          </p:nvSpPr>
          <p:spPr>
            <a:xfrm>
              <a:off x="2805455" y="5014131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下矢印 30"/>
            <p:cNvSpPr/>
            <p:nvPr/>
          </p:nvSpPr>
          <p:spPr>
            <a:xfrm>
              <a:off x="3381519" y="4769532"/>
              <a:ext cx="144016" cy="1800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7617199" y="2460657"/>
              <a:ext cx="1282603" cy="9793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7668413" y="3150116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1: </a:t>
              </a:r>
              <a:r>
                <a:rPr lang="en-US" altLang="ja-JP" sz="1200" dirty="0"/>
                <a:t>Intolerable</a:t>
              </a:r>
              <a:endParaRPr kumimoji="1" lang="ja-JP" altLang="en-US" sz="1200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 rot="16200000">
              <a:off x="-945986" y="1934698"/>
              <a:ext cx="252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/>
                <a:t>Percentages of </a:t>
              </a:r>
              <a:r>
                <a:rPr lang="en-US" altLang="ja-JP" sz="1200" dirty="0" smtClean="0"/>
                <a:t/>
              </a:r>
              <a:br>
                <a:rPr lang="en-US" altLang="ja-JP" sz="1200" dirty="0" smtClean="0"/>
              </a:br>
              <a:r>
                <a:rPr lang="en-US" altLang="ja-JP" sz="1200" dirty="0" smtClean="0"/>
                <a:t>test </a:t>
              </a:r>
              <a:r>
                <a:rPr lang="en-US" altLang="ja-JP" sz="1200" dirty="0"/>
                <a:t>subjects’ evaluation ratings</a:t>
              </a:r>
              <a:endParaRPr kumimoji="1" lang="ja-JP" altLang="en-US" sz="1200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254877" y="3374340"/>
              <a:ext cx="8688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/>
                <a:t>Passing beam</a:t>
              </a:r>
              <a:endParaRPr kumimoji="1" lang="ja-JP" altLang="en-US" sz="105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668092" y="2910098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2:</a:t>
              </a:r>
              <a:endParaRPr lang="en-US" altLang="ja-JP" sz="12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668413" y="2665129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3: Disturbing</a:t>
              </a:r>
              <a:endParaRPr lang="en-US" altLang="ja-JP" sz="12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672978" y="2415922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4:</a:t>
              </a:r>
              <a:endParaRPr lang="en-US" altLang="ja-JP" sz="12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672978" y="2183658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5: </a:t>
              </a:r>
              <a:r>
                <a:rPr lang="en-US" altLang="ja-JP" sz="1200" dirty="0"/>
                <a:t>Tolerable (limit</a:t>
              </a:r>
              <a:r>
                <a:rPr lang="en-US" altLang="ja-JP" sz="1200" dirty="0" smtClean="0"/>
                <a:t>)</a:t>
              </a:r>
              <a:endParaRPr lang="en-US" altLang="ja-JP" sz="12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672978" y="1944410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6:</a:t>
              </a:r>
              <a:endParaRPr lang="en-US" altLang="ja-JP" sz="12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672978" y="1707752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7: Satisfactory</a:t>
              </a:r>
              <a:endParaRPr lang="en-US" altLang="ja-JP" sz="12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666881" y="1464455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8:</a:t>
              </a:r>
              <a:endParaRPr lang="en-US" altLang="ja-JP" sz="12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7668344" y="1203798"/>
              <a:ext cx="1341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9: Imperceptible</a:t>
              </a:r>
              <a:endParaRPr lang="en-US" altLang="ja-JP" sz="12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 rot="16200000">
              <a:off x="-924289" y="5010873"/>
              <a:ext cx="2488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/>
                <a:t>Percentages of </a:t>
              </a:r>
              <a:r>
                <a:rPr lang="en-US" altLang="ja-JP" sz="1200" dirty="0" smtClean="0"/>
                <a:t/>
              </a:r>
              <a:br>
                <a:rPr lang="en-US" altLang="ja-JP" sz="1200" dirty="0" smtClean="0"/>
              </a:br>
              <a:r>
                <a:rPr lang="en-US" altLang="ja-JP" sz="1200" dirty="0" smtClean="0"/>
                <a:t>test </a:t>
              </a:r>
              <a:r>
                <a:rPr lang="en-US" altLang="ja-JP" sz="1200" dirty="0"/>
                <a:t>subjects’ evaluation ratings</a:t>
              </a:r>
              <a:endParaRPr kumimoji="1" lang="ja-JP" altLang="en-US" sz="1200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 rot="16200000">
            <a:off x="2829094" y="1982836"/>
            <a:ext cx="252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Percentages of 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1200" dirty="0" smtClean="0"/>
              <a:t>test </a:t>
            </a:r>
            <a:r>
              <a:rPr lang="en-US" altLang="ja-JP" sz="1200" dirty="0"/>
              <a:t>subjects’ evaluation ratings</a:t>
            </a:r>
            <a:endParaRPr kumimoji="1" lang="ja-JP" altLang="en-US" sz="1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22829" y="6472029"/>
            <a:ext cx="868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Passing beam</a:t>
            </a:r>
            <a:endParaRPr kumimoji="1" lang="ja-JP" altLang="en-US" sz="105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04048" y="3344448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Passing beam</a:t>
            </a:r>
            <a:endParaRPr kumimoji="1" lang="ja-JP" altLang="en-US" sz="11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395536" y="19976"/>
            <a:ext cx="8291264" cy="86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(2) Results: Evaluation of glare from DRL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07505" y="934120"/>
            <a:ext cx="8579295" cy="5890010"/>
            <a:chOff x="107505" y="934120"/>
            <a:chExt cx="8579295" cy="5890010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31" y="1201363"/>
              <a:ext cx="8286750" cy="4695825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09991" y="5900800"/>
              <a:ext cx="8276809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* </a:t>
              </a:r>
              <a:r>
                <a:rPr lang="en-US" altLang="ja-JP" dirty="0" smtClean="0"/>
                <a:t>The </a:t>
              </a:r>
              <a:r>
                <a:rPr lang="en-US" altLang="ja-JP" dirty="0"/>
                <a:t>evaluation </a:t>
              </a:r>
              <a:r>
                <a:rPr lang="en-US" altLang="ja-JP" dirty="0" smtClean="0"/>
                <a:t>rating tended to decline as </a:t>
              </a:r>
              <a:r>
                <a:rPr lang="en-US" altLang="ja-JP" dirty="0"/>
                <a:t>the DRL </a:t>
              </a:r>
              <a:r>
                <a:rPr lang="en-US" altLang="ja-JP" dirty="0" smtClean="0"/>
                <a:t>intensity increased.</a:t>
              </a:r>
              <a:endParaRPr lang="en-US" altLang="ja-JP" dirty="0"/>
            </a:p>
            <a:p>
              <a:r>
                <a:rPr lang="en-US" altLang="ja-JP" dirty="0"/>
                <a:t>* Under the "Dusk (1,000 lx)" </a:t>
              </a:r>
              <a:r>
                <a:rPr lang="en-US" altLang="ja-JP" dirty="0" smtClean="0"/>
                <a:t>condition, </a:t>
              </a:r>
              <a:r>
                <a:rPr lang="en-US" altLang="ja-JP" dirty="0"/>
                <a:t>the </a:t>
              </a:r>
              <a:r>
                <a:rPr lang="en-US" altLang="ja-JP" dirty="0" smtClean="0"/>
                <a:t>evaluation rating </a:t>
              </a:r>
              <a:r>
                <a:rPr lang="en-US" altLang="ja-JP" dirty="0"/>
                <a:t>for the DRL intensity of 2,000 cd </a:t>
              </a:r>
              <a:r>
                <a:rPr lang="en-US" altLang="ja-JP" dirty="0" smtClean="0"/>
                <a:t>was </a:t>
              </a:r>
              <a:r>
                <a:rPr lang="en-US" altLang="ja-JP" dirty="0"/>
                <a:t>around "5: Tolerable (limit</a:t>
              </a:r>
              <a:r>
                <a:rPr lang="en-US" altLang="ja-JP" dirty="0" smtClean="0"/>
                <a:t>)".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887137" y="5354632"/>
              <a:ext cx="131671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OFF</a:t>
              </a:r>
              <a:endParaRPr lang="en-US" altLang="ja-JP" sz="1400" b="1" dirty="0"/>
            </a:p>
            <a:p>
              <a:r>
                <a:rPr kumimoji="1" lang="en-US" altLang="ja-JP" sz="1400" b="1" dirty="0" smtClean="0"/>
                <a:t>   Passing</a:t>
              </a:r>
              <a:r>
                <a:rPr lang="en-US" altLang="ja-JP" sz="1400" b="1" dirty="0" smtClean="0"/>
                <a:t> </a:t>
              </a:r>
              <a:r>
                <a:rPr kumimoji="1" lang="en-US" altLang="ja-JP" sz="1400" b="1" dirty="0" smtClean="0"/>
                <a:t>beam</a:t>
              </a:r>
              <a:endParaRPr kumimoji="1" lang="ja-JP" altLang="en-US" sz="1400" b="1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V="1">
              <a:off x="2120196" y="5073342"/>
              <a:ext cx="0" cy="252000"/>
            </a:xfrm>
            <a:prstGeom prst="straightConnector1">
              <a:avLst/>
            </a:prstGeom>
            <a:ln w="317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 flipV="1">
              <a:off x="2280444" y="4373791"/>
              <a:ext cx="167831" cy="1152128"/>
            </a:xfrm>
            <a:prstGeom prst="straightConnector1">
              <a:avLst/>
            </a:prstGeom>
            <a:ln w="317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2111028" y="934120"/>
              <a:ext cx="4810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>
                  <a:solidFill>
                    <a:srgbClr val="002060"/>
                  </a:solidFill>
                </a:rPr>
                <a:t>W</a:t>
              </a:r>
              <a:r>
                <a:rPr lang="en-US" altLang="ja-JP" sz="2400" b="1" dirty="0" smtClean="0">
                  <a:solidFill>
                    <a:srgbClr val="002060"/>
                  </a:solidFill>
                </a:rPr>
                <a:t>eighted means for all test subjects</a:t>
              </a:r>
              <a:endParaRPr lang="ja-JP" altLang="en-US" sz="2400" b="1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 rot="16200000">
              <a:off x="-1219997" y="3100318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Ratings of discomfort </a:t>
              </a:r>
              <a:r>
                <a:rPr lang="en-US" altLang="ja-JP" dirty="0"/>
                <a:t>glare</a:t>
              </a:r>
              <a:endParaRPr kumimoji="1" lang="ja-JP" altLang="en-US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27584" y="5019859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Intolerable</a:t>
              </a:r>
              <a:endParaRPr kumimoji="1" lang="ja-JP" altLang="en-US" sz="16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429140" y="1318776"/>
              <a:ext cx="73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Night</a:t>
              </a:r>
              <a:endParaRPr lang="en-US" altLang="ja-JP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283968" y="5516020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DRL intensity (cd)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04782" y="4179875"/>
              <a:ext cx="1723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Disturbing</a:t>
              </a:r>
              <a:endParaRPr lang="en-US" altLang="ja-JP" sz="16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67544" y="3302681"/>
              <a:ext cx="154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Tolerable </a:t>
              </a:r>
              <a:r>
                <a:rPr lang="en-US" altLang="ja-JP" sz="1600" dirty="0"/>
                <a:t>(limit</a:t>
              </a:r>
              <a:r>
                <a:rPr lang="en-US" altLang="ja-JP" sz="1600" dirty="0" smtClean="0"/>
                <a:t>)</a:t>
              </a:r>
              <a:endParaRPr lang="en-US" altLang="ja-JP" sz="16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79022" y="2443009"/>
              <a:ext cx="1416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Satisfactory</a:t>
              </a:r>
              <a:endParaRPr lang="en-US" altLang="ja-JP" sz="16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86119" y="1616573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Imperceptible</a:t>
              </a:r>
              <a:endParaRPr lang="en-US" altLang="ja-JP" sz="16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682668" y="1321465"/>
              <a:ext cx="173595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700" dirty="0" smtClean="0"/>
                <a:t>Dusk </a:t>
              </a:r>
              <a:r>
                <a:rPr lang="en-US" altLang="ja-JP" sz="1700" dirty="0"/>
                <a:t>(1,000 </a:t>
              </a:r>
              <a:r>
                <a:rPr lang="en-US" altLang="ja-JP" sz="1700" dirty="0" smtClean="0"/>
                <a:t>lx)</a:t>
              </a:r>
              <a:endParaRPr lang="en-US" altLang="ja-JP" sz="17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984999" y="1328068"/>
              <a:ext cx="165618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700" dirty="0" smtClean="0"/>
                <a:t>Dusk </a:t>
              </a:r>
              <a:r>
                <a:rPr lang="en-US" altLang="ja-JP" sz="1700" dirty="0"/>
                <a:t>(2,000 </a:t>
              </a:r>
              <a:r>
                <a:rPr lang="en-US" altLang="ja-JP" sz="1700" dirty="0" smtClean="0"/>
                <a:t>lx)</a:t>
              </a:r>
              <a:endParaRPr lang="en-US" altLang="ja-JP" sz="17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031196" y="1311400"/>
              <a:ext cx="550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Day</a:t>
              </a:r>
              <a:endParaRPr lang="en-US" altLang="ja-JP" dirty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0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395536" y="19976"/>
            <a:ext cx="8291264" cy="86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(3)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ja-JP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Results: Conspicuity of two wheeled vehicle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53950" y="918354"/>
            <a:ext cx="8310538" cy="5678998"/>
            <a:chOff x="653950" y="918354"/>
            <a:chExt cx="8310538" cy="567899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50" y="1276350"/>
              <a:ext cx="8039100" cy="4305300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251124" y="91835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Day </a:t>
              </a:r>
              <a:r>
                <a:rPr kumimoji="1" lang="en-US" altLang="ja-JP" dirty="0" smtClean="0"/>
                <a:t>(10,000 lx)</a:t>
              </a:r>
              <a:endParaRPr kumimoji="1" lang="ja-JP" altLang="en-US" dirty="0"/>
            </a:p>
          </p:txBody>
        </p:sp>
        <p:sp>
          <p:nvSpPr>
            <p:cNvPr id="5" name="四角形吹き出し 4"/>
            <p:cNvSpPr/>
            <p:nvPr/>
          </p:nvSpPr>
          <p:spPr>
            <a:xfrm>
              <a:off x="1547664" y="6021288"/>
              <a:ext cx="6120680" cy="576064"/>
            </a:xfrm>
            <a:prstGeom prst="wedgeRectCallout">
              <a:avLst>
                <a:gd name="adj1" fmla="val -20370"/>
                <a:gd name="adj2" fmla="val -900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Under the "Day (10,000 lx)" condition, the DRL, regardless of its intensity, </a:t>
              </a:r>
              <a:r>
                <a:rPr lang="en-US" altLang="ja-JP" dirty="0" smtClean="0"/>
                <a:t>had </a:t>
              </a:r>
              <a:r>
                <a:rPr lang="en-US" altLang="ja-JP" dirty="0"/>
                <a:t>almost no effect on the motorcycle conspicuity.</a:t>
              </a:r>
              <a:endParaRPr kumimoji="1"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042828" y="3523282"/>
              <a:ext cx="1921660" cy="9793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 rot="16200000">
              <a:off x="-760860" y="2702497"/>
              <a:ext cx="3414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/>
                <a:t>Percentages of </a:t>
              </a:r>
              <a:r>
                <a:rPr lang="en-US" altLang="ja-JP" sz="1600" dirty="0" smtClean="0"/>
                <a:t/>
              </a:r>
              <a:br>
                <a:rPr lang="en-US" altLang="ja-JP" sz="1600" dirty="0" smtClean="0"/>
              </a:br>
              <a:r>
                <a:rPr lang="en-US" altLang="ja-JP" sz="1600" dirty="0" smtClean="0"/>
                <a:t>test </a:t>
              </a:r>
              <a:r>
                <a:rPr lang="en-US" altLang="ja-JP" sz="1600" dirty="0"/>
                <a:t>subjects’ evaluation ratings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455099" y="4590752"/>
              <a:ext cx="400110" cy="11425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altLang="ja-JP" sz="1400" dirty="0"/>
                <a:t>Passing beam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7321772" y="2198616"/>
            <a:ext cx="1365028" cy="231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sz="1600" dirty="0"/>
              <a:t>Very </a:t>
            </a:r>
            <a:r>
              <a:rPr lang="en-US" altLang="ja-JP" sz="1600" dirty="0" smtClean="0"/>
              <a:t>good</a:t>
            </a:r>
            <a:endParaRPr lang="en-US" altLang="ja-JP" sz="1600" dirty="0"/>
          </a:p>
          <a:p>
            <a:pPr>
              <a:lnSpc>
                <a:spcPts val="2500"/>
              </a:lnSpc>
            </a:pPr>
            <a:r>
              <a:rPr lang="en-US" altLang="ja-JP" sz="1600" dirty="0" smtClean="0"/>
              <a:t>good</a:t>
            </a:r>
            <a:endParaRPr lang="en-US" altLang="ja-JP" sz="1600" dirty="0"/>
          </a:p>
          <a:p>
            <a:pPr>
              <a:lnSpc>
                <a:spcPts val="2500"/>
              </a:lnSpc>
            </a:pPr>
            <a:r>
              <a:rPr lang="en-US" altLang="ja-JP" sz="1600" dirty="0" smtClean="0"/>
              <a:t>Slightly good</a:t>
            </a:r>
            <a:endParaRPr lang="en-US" altLang="ja-JP" sz="1600" dirty="0"/>
          </a:p>
          <a:p>
            <a:pPr>
              <a:lnSpc>
                <a:spcPts val="2500"/>
              </a:lnSpc>
            </a:pPr>
            <a:r>
              <a:rPr lang="en-US" altLang="ja-JP" sz="1600" dirty="0" smtClean="0"/>
              <a:t>Normal</a:t>
            </a:r>
            <a:endParaRPr lang="en-US" altLang="ja-JP" sz="1600" dirty="0"/>
          </a:p>
          <a:p>
            <a:pPr>
              <a:lnSpc>
                <a:spcPts val="2500"/>
              </a:lnSpc>
            </a:pPr>
            <a:r>
              <a:rPr lang="en-US" altLang="ja-JP" sz="1600" dirty="0" smtClean="0"/>
              <a:t>Slightly bad</a:t>
            </a:r>
            <a:endParaRPr lang="en-US" altLang="ja-JP" sz="1600" dirty="0"/>
          </a:p>
          <a:p>
            <a:pPr>
              <a:lnSpc>
                <a:spcPts val="2500"/>
              </a:lnSpc>
            </a:pPr>
            <a:r>
              <a:rPr lang="en-US" altLang="ja-JP" sz="1600" dirty="0" smtClean="0"/>
              <a:t>Bad</a:t>
            </a:r>
            <a:endParaRPr lang="en-US" altLang="ja-JP" sz="1600" dirty="0"/>
          </a:p>
          <a:p>
            <a:pPr>
              <a:lnSpc>
                <a:spcPts val="2500"/>
              </a:lnSpc>
            </a:pPr>
            <a:r>
              <a:rPr lang="en-US" altLang="ja-JP" sz="1600" dirty="0" smtClean="0"/>
              <a:t>Very bad</a:t>
            </a:r>
            <a:endParaRPr kumimoji="1" lang="ja-JP" altLang="en-US" sz="1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1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862112"/>
            <a:ext cx="5467350" cy="302895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" y="3982293"/>
            <a:ext cx="3733800" cy="27336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" y="883320"/>
            <a:ext cx="3981450" cy="30575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295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ja-JP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Results: Conspicuity of two wheeled vehicle</a:t>
            </a:r>
            <a:endParaRPr lang="ja-JP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-1062599" y="1899624"/>
            <a:ext cx="253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Percentages of 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1200" dirty="0" smtClean="0"/>
              <a:t>test </a:t>
            </a:r>
            <a:r>
              <a:rPr lang="en-US" altLang="ja-JP" sz="1200" dirty="0"/>
              <a:t>subjects’ evaluation ratings</a:t>
            </a:r>
            <a:endParaRPr kumimoji="1" lang="ja-JP" altLang="en-US" sz="1200" dirty="0"/>
          </a:p>
        </p:txBody>
      </p:sp>
      <p:sp>
        <p:nvSpPr>
          <p:cNvPr id="43" name="テキスト ボックス 42"/>
          <p:cNvSpPr txBox="1"/>
          <p:nvPr/>
        </p:nvSpPr>
        <p:spPr>
          <a:xfrm rot="16200000">
            <a:off x="-1004926" y="5050920"/>
            <a:ext cx="240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Percentages of 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1200" dirty="0" smtClean="0"/>
              <a:t>test </a:t>
            </a:r>
            <a:r>
              <a:rPr lang="en-US" altLang="ja-JP" sz="1200" dirty="0"/>
              <a:t>subjects’ evaluation ratings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5360" y="5867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Dusk </a:t>
            </a:r>
            <a:r>
              <a:rPr kumimoji="1" lang="en-US" altLang="ja-JP" dirty="0" smtClean="0"/>
              <a:t>(2,000 lx)</a:t>
            </a:r>
            <a:endParaRPr kumimoji="1" lang="ja-JP" altLang="en-US" dirty="0"/>
          </a:p>
        </p:txBody>
      </p:sp>
      <p:sp>
        <p:nvSpPr>
          <p:cNvPr id="12" name="下矢印 11"/>
          <p:cNvSpPr/>
          <p:nvPr/>
        </p:nvSpPr>
        <p:spPr>
          <a:xfrm>
            <a:off x="2497020" y="2941948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3020076" y="2960948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3550636" y="2708920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5102560" y="2987452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652120" y="2705168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6214932" y="2561152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6751240" y="2417136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7314052" y="2331876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964412" y="4633347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1573520" y="4619303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2168980" y="4754611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2764440" y="4519999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3359900" y="4583299"/>
            <a:ext cx="144016" cy="180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吹き出し 24"/>
          <p:cNvSpPr/>
          <p:nvPr/>
        </p:nvSpPr>
        <p:spPr>
          <a:xfrm>
            <a:off x="3982684" y="5886131"/>
            <a:ext cx="4752528" cy="792088"/>
          </a:xfrm>
          <a:prstGeom prst="wedgeRectCallout">
            <a:avLst>
              <a:gd name="adj1" fmla="val -53598"/>
              <a:gd name="adj2" fmla="val -30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Under the "Night (0 lx)" condition, the motorcycle conspicuity </a:t>
            </a:r>
            <a:r>
              <a:rPr lang="en-US" altLang="ja-JP" dirty="0" smtClean="0"/>
              <a:t>decreased </a:t>
            </a:r>
            <a:r>
              <a:rPr lang="en-US" altLang="ja-JP" dirty="0"/>
              <a:t>with or without the DRL.</a:t>
            </a:r>
            <a:endParaRPr kumimoji="1" lang="ja-JP" altLang="en-US" dirty="0"/>
          </a:p>
        </p:txBody>
      </p:sp>
      <p:sp>
        <p:nvSpPr>
          <p:cNvPr id="26" name="四角形吹き出し 25"/>
          <p:cNvSpPr/>
          <p:nvPr/>
        </p:nvSpPr>
        <p:spPr>
          <a:xfrm>
            <a:off x="4041656" y="4077428"/>
            <a:ext cx="4850824" cy="1511812"/>
          </a:xfrm>
          <a:prstGeom prst="wedgeRectCallout">
            <a:avLst>
              <a:gd name="adj1" fmla="val 15707"/>
              <a:gd name="adj2" fmla="val -64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Under the "Dusk (1,000 lx)" condition, the evaluation "Somewhat difficult to see",</a:t>
            </a:r>
          </a:p>
          <a:p>
            <a:pPr algn="ctr"/>
            <a:r>
              <a:rPr lang="en-US" altLang="ja-JP" dirty="0"/>
              <a:t>"Difficult to see" or "Very difficult to see" was given by </a:t>
            </a:r>
            <a:r>
              <a:rPr lang="en-US" altLang="ja-JP" dirty="0" smtClean="0"/>
              <a:t>about 30% of </a:t>
            </a:r>
            <a:r>
              <a:rPr lang="en-US" altLang="ja-JP" dirty="0"/>
              <a:t>the test subjects for the DRL intensity of 1,200 cd.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1152" y="3720440"/>
            <a:ext cx="13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Night (0 lx)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4580" y="3398803"/>
            <a:ext cx="75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Passing beam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94540" y="6423139"/>
            <a:ext cx="75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Passing beam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27093" y="59967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Dusk </a:t>
            </a:r>
            <a:r>
              <a:rPr kumimoji="1" lang="en-US" altLang="ja-JP" dirty="0" smtClean="0"/>
              <a:t>(1,000 lx)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854749" y="3381303"/>
            <a:ext cx="72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Passing beam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956376" y="1521872"/>
            <a:ext cx="10801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200" dirty="0"/>
              <a:t>Very </a:t>
            </a:r>
            <a:r>
              <a:rPr lang="en-US" altLang="ja-JP" sz="1200" dirty="0" smtClean="0"/>
              <a:t>good</a:t>
            </a:r>
            <a:endParaRPr lang="en-US" altLang="ja-JP" sz="1200" dirty="0"/>
          </a:p>
          <a:p>
            <a:pPr>
              <a:lnSpc>
                <a:spcPts val="1800"/>
              </a:lnSpc>
            </a:pPr>
            <a:r>
              <a:rPr lang="en-US" altLang="ja-JP" sz="1200" dirty="0" smtClean="0"/>
              <a:t>good</a:t>
            </a:r>
            <a:endParaRPr lang="en-US" altLang="ja-JP" sz="1200" dirty="0"/>
          </a:p>
          <a:p>
            <a:pPr>
              <a:lnSpc>
                <a:spcPts val="1800"/>
              </a:lnSpc>
            </a:pPr>
            <a:r>
              <a:rPr lang="en-US" altLang="ja-JP" sz="1200" dirty="0" smtClean="0"/>
              <a:t>Slightly good</a:t>
            </a:r>
            <a:endParaRPr lang="en-US" altLang="ja-JP" sz="1200" dirty="0"/>
          </a:p>
          <a:p>
            <a:pPr>
              <a:lnSpc>
                <a:spcPts val="1800"/>
              </a:lnSpc>
            </a:pPr>
            <a:r>
              <a:rPr lang="en-US" altLang="ja-JP" sz="1200" dirty="0" smtClean="0"/>
              <a:t>Normal</a:t>
            </a:r>
            <a:endParaRPr lang="en-US" altLang="ja-JP" sz="1200" dirty="0"/>
          </a:p>
          <a:p>
            <a:pPr>
              <a:lnSpc>
                <a:spcPts val="1800"/>
              </a:lnSpc>
            </a:pPr>
            <a:r>
              <a:rPr lang="en-US" altLang="ja-JP" sz="1200" dirty="0" smtClean="0"/>
              <a:t>Slightly bad</a:t>
            </a:r>
            <a:endParaRPr lang="en-US" altLang="ja-JP" sz="1200" dirty="0"/>
          </a:p>
          <a:p>
            <a:pPr>
              <a:lnSpc>
                <a:spcPts val="1800"/>
              </a:lnSpc>
            </a:pPr>
            <a:r>
              <a:rPr lang="en-US" altLang="ja-JP" sz="1200" dirty="0" smtClean="0"/>
              <a:t>Bad</a:t>
            </a:r>
            <a:endParaRPr lang="en-US" altLang="ja-JP" sz="1200" dirty="0"/>
          </a:p>
          <a:p>
            <a:pPr>
              <a:lnSpc>
                <a:spcPts val="1800"/>
              </a:lnSpc>
            </a:pPr>
            <a:r>
              <a:rPr lang="en-US" altLang="ja-JP" sz="1200" dirty="0" smtClean="0"/>
              <a:t>Very bad</a:t>
            </a:r>
            <a:endParaRPr kumimoji="1" lang="ja-JP" altLang="en-US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5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TAPROOT\share\クライアント\JASIC\JAS-0730K1（プレゼン資料佐久間様）\レイアウト\画像\p1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" y="1001085"/>
            <a:ext cx="894397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9784" y="5857437"/>
            <a:ext cx="877150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* Under the "Day" condition, the evaluation rating tends to remain almost unchanged regardless of the DRL </a:t>
            </a:r>
            <a:r>
              <a:rPr lang="en-US" altLang="ja-JP" sz="1400" dirty="0" smtClean="0"/>
              <a:t>intensity.</a:t>
            </a:r>
          </a:p>
          <a:p>
            <a:r>
              <a:rPr lang="en-US" altLang="ja-JP" sz="1400" dirty="0"/>
              <a:t>* Under the "Dusk" and "Night" conditions, the evaluation rating tended to decline as the DRL intensity </a:t>
            </a:r>
            <a:r>
              <a:rPr lang="en-US" altLang="ja-JP" sz="1400" dirty="0" smtClean="0"/>
              <a:t>increased; under </a:t>
            </a:r>
            <a:r>
              <a:rPr lang="en-US" altLang="ja-JP" sz="1400" dirty="0"/>
              <a:t>the "Dusk (1,000 lx)" </a:t>
            </a:r>
            <a:r>
              <a:rPr lang="en-US" altLang="ja-JP" sz="1400" dirty="0" smtClean="0"/>
              <a:t>condition, </a:t>
            </a:r>
            <a:r>
              <a:rPr lang="en-US" altLang="ja-JP" sz="1400" dirty="0"/>
              <a:t>the mean rating from all test subjects for the DRL intensity of 2,000 cd </a:t>
            </a:r>
            <a:r>
              <a:rPr lang="en-US" altLang="ja-JP" sz="1400" dirty="0" smtClean="0"/>
              <a:t>was </a:t>
            </a:r>
            <a:r>
              <a:rPr lang="en-US" altLang="ja-JP" sz="1400" dirty="0"/>
              <a:t>around "</a:t>
            </a:r>
            <a:r>
              <a:rPr lang="en-US" altLang="ja-JP" sz="1400" dirty="0" smtClean="0"/>
              <a:t>Normal“.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3808" y="1254696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 Day           </a:t>
            </a:r>
            <a:r>
              <a:rPr lang="ja-JP" altLang="en-US" sz="1600" dirty="0" smtClean="0"/>
              <a:t>　 </a:t>
            </a:r>
            <a:r>
              <a:rPr lang="en-US" altLang="ja-JP" sz="1600" dirty="0" smtClean="0"/>
              <a:t>Dusk 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                          Dusk 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                             Night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-1238712" y="2979865"/>
            <a:ext cx="2909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/>
              <a:t>Motorcycle conspicuity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67733" y="332656"/>
            <a:ext cx="8291264" cy="86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Results: Conspicuity of two wheeled vehicle</a:t>
            </a:r>
            <a:endParaRPr lang="en-US" altLang="ja-JP" sz="3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ja-JP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01481" y="795263"/>
            <a:ext cx="481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2060"/>
                </a:solidFill>
              </a:rPr>
              <a:t>Weighted means for all test subjects</a:t>
            </a:r>
            <a:endParaRPr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24259" y="5334217"/>
            <a:ext cx="14355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OFF</a:t>
            </a:r>
            <a:endParaRPr lang="en-US" altLang="ja-JP" sz="1400" b="1" dirty="0"/>
          </a:p>
          <a:p>
            <a:r>
              <a:rPr kumimoji="1" lang="en-US" altLang="ja-JP" sz="1400" b="1" dirty="0" smtClean="0"/>
              <a:t>      Passing beam</a:t>
            </a:r>
            <a:endParaRPr kumimoji="1" lang="ja-JP" altLang="en-US" sz="1400" b="1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857318" y="5123898"/>
            <a:ext cx="0" cy="252000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2017566" y="4429576"/>
            <a:ext cx="167831" cy="1152128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26652" y="1772816"/>
            <a:ext cx="1365028" cy="358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altLang="ja-JP" sz="1600" dirty="0"/>
              <a:t>Very </a:t>
            </a:r>
            <a:r>
              <a:rPr lang="en-US" altLang="ja-JP" sz="1600" dirty="0" smtClean="0"/>
              <a:t>good</a:t>
            </a:r>
            <a:endParaRPr lang="en-US" altLang="ja-JP" sz="1600" dirty="0"/>
          </a:p>
          <a:p>
            <a:pPr algn="r">
              <a:lnSpc>
                <a:spcPts val="2100"/>
              </a:lnSpc>
            </a:pPr>
            <a:endParaRPr lang="en-US" altLang="ja-JP" sz="1600" dirty="0"/>
          </a:p>
          <a:p>
            <a:pPr algn="r">
              <a:lnSpc>
                <a:spcPts val="2100"/>
              </a:lnSpc>
            </a:pPr>
            <a:r>
              <a:rPr lang="en-US" altLang="ja-JP" sz="1600" dirty="0" smtClean="0"/>
              <a:t>good</a:t>
            </a:r>
            <a:endParaRPr lang="en-US" altLang="ja-JP" sz="1600" dirty="0"/>
          </a:p>
          <a:p>
            <a:pPr algn="r">
              <a:lnSpc>
                <a:spcPts val="2100"/>
              </a:lnSpc>
            </a:pPr>
            <a:endParaRPr lang="en-US" altLang="ja-JP" sz="1600" dirty="0"/>
          </a:p>
          <a:p>
            <a:pPr algn="r">
              <a:lnSpc>
                <a:spcPts val="2100"/>
              </a:lnSpc>
            </a:pPr>
            <a:r>
              <a:rPr lang="en-US" altLang="ja-JP" sz="1600" dirty="0" smtClean="0"/>
              <a:t>Slightly good</a:t>
            </a:r>
            <a:endParaRPr lang="en-US" altLang="ja-JP" sz="1600" dirty="0"/>
          </a:p>
          <a:p>
            <a:pPr algn="r">
              <a:lnSpc>
                <a:spcPts val="2100"/>
              </a:lnSpc>
            </a:pPr>
            <a:endParaRPr lang="en-US" altLang="ja-JP" sz="1600" dirty="0"/>
          </a:p>
          <a:p>
            <a:pPr algn="r">
              <a:lnSpc>
                <a:spcPts val="2100"/>
              </a:lnSpc>
            </a:pPr>
            <a:r>
              <a:rPr lang="en-US" altLang="ja-JP" sz="1600" dirty="0"/>
              <a:t>Normal</a:t>
            </a:r>
          </a:p>
          <a:p>
            <a:pPr algn="r">
              <a:lnSpc>
                <a:spcPts val="2100"/>
              </a:lnSpc>
            </a:pPr>
            <a:endParaRPr lang="en-US" altLang="ja-JP" sz="1600" dirty="0"/>
          </a:p>
          <a:p>
            <a:pPr algn="r">
              <a:lnSpc>
                <a:spcPts val="2100"/>
              </a:lnSpc>
            </a:pPr>
            <a:r>
              <a:rPr lang="en-US" altLang="ja-JP" sz="1600" dirty="0" smtClean="0"/>
              <a:t>Slightly bad</a:t>
            </a:r>
            <a:endParaRPr lang="en-US" altLang="ja-JP" sz="1600" dirty="0"/>
          </a:p>
          <a:p>
            <a:pPr algn="r">
              <a:lnSpc>
                <a:spcPts val="2100"/>
              </a:lnSpc>
            </a:pPr>
            <a:endParaRPr lang="en-US" altLang="ja-JP" sz="1600" dirty="0"/>
          </a:p>
          <a:p>
            <a:pPr algn="r">
              <a:lnSpc>
                <a:spcPts val="2100"/>
              </a:lnSpc>
            </a:pPr>
            <a:r>
              <a:rPr lang="en-US" altLang="ja-JP" sz="1600" dirty="0" smtClean="0"/>
              <a:t>Bad</a:t>
            </a:r>
            <a:endParaRPr lang="en-US" altLang="ja-JP" sz="1600" dirty="0"/>
          </a:p>
          <a:p>
            <a:pPr algn="r">
              <a:lnSpc>
                <a:spcPts val="2100"/>
              </a:lnSpc>
            </a:pPr>
            <a:endParaRPr lang="en-US" altLang="ja-JP" sz="1600" dirty="0"/>
          </a:p>
          <a:p>
            <a:pPr algn="r">
              <a:lnSpc>
                <a:spcPts val="2100"/>
              </a:lnSpc>
            </a:pPr>
            <a:r>
              <a:rPr lang="en-US" altLang="ja-JP" sz="1600" dirty="0"/>
              <a:t>Very </a:t>
            </a:r>
            <a:r>
              <a:rPr lang="en-US" altLang="ja-JP" sz="1600" dirty="0" smtClean="0"/>
              <a:t>bad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12568" y="5478498"/>
            <a:ext cx="242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DRL intensity (cd)</a:t>
            </a:r>
            <a:endParaRPr kumimoji="1"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3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0432"/>
            <a:ext cx="9144000" cy="926976"/>
          </a:xfrm>
        </p:spPr>
        <p:txBody>
          <a:bodyPr wrap="none" lIns="0" rIns="0">
            <a:noAutofit/>
          </a:bodyPr>
          <a:lstStyle/>
          <a:p>
            <a:r>
              <a:rPr lang="en-US" altLang="ja-JP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</a:t>
            </a:r>
            <a:r>
              <a:rPr lang="en-US" altLang="ja-JP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Time gap between pedestrian and two-wheeled vehicle</a:t>
            </a:r>
            <a:endParaRPr kumimoji="1" lang="ja-JP" alt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912" y="6003988"/>
            <a:ext cx="835292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* Overall, the time gap tended to decrease as the DRL intensity </a:t>
            </a:r>
            <a:r>
              <a:rPr lang="en-US" altLang="ja-JP" sz="1600" dirty="0" smtClean="0"/>
              <a:t>increased.</a:t>
            </a:r>
          </a:p>
          <a:p>
            <a:r>
              <a:rPr lang="en-US" altLang="ja-JP" sz="1600" dirty="0" smtClean="0"/>
              <a:t>* On </a:t>
            </a:r>
            <a:r>
              <a:rPr lang="en-US" altLang="ja-JP" sz="1600" dirty="0"/>
              <a:t>the other hand, the </a:t>
            </a:r>
            <a:r>
              <a:rPr lang="en-US" altLang="ja-JP" sz="1600" i="1" dirty="0"/>
              <a:t>t</a:t>
            </a:r>
            <a:r>
              <a:rPr lang="en-US" altLang="ja-JP" sz="1600" dirty="0"/>
              <a:t>-test result indicates that, under the "Day" and "Dusk" conditions, the trailing vehicle's DRL did not affect the road-crossing judgment involving the motorcycle.</a:t>
            </a:r>
            <a:endParaRPr kumimoji="1" lang="ja-JP" altLang="en-US" sz="16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53304" y="954087"/>
            <a:ext cx="8118204" cy="5019006"/>
            <a:chOff x="453304" y="954087"/>
            <a:chExt cx="8118204" cy="5019006"/>
          </a:xfrm>
        </p:grpSpPr>
        <p:pic>
          <p:nvPicPr>
            <p:cNvPr id="1026" name="Picture 2" descr="\\TAPROOT\share\クライアント\JASIC\JAS-0730K1（プレゼン資料佐久間様）\レイアウト\画像\p18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08" y="954087"/>
              <a:ext cx="80772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グループ化 12"/>
            <p:cNvGrpSpPr/>
            <p:nvPr/>
          </p:nvGrpSpPr>
          <p:grpSpPr>
            <a:xfrm>
              <a:off x="453304" y="1044228"/>
              <a:ext cx="7730088" cy="4928865"/>
              <a:chOff x="453304" y="1044228"/>
              <a:chExt cx="7730088" cy="4928865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1065611" y="5375161"/>
                <a:ext cx="143557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 smtClean="0"/>
                  <a:t>OFF</a:t>
                </a:r>
                <a:endParaRPr lang="en-US" altLang="ja-JP" sz="1400" b="1" dirty="0"/>
              </a:p>
              <a:p>
                <a:r>
                  <a:rPr kumimoji="1" lang="en-US" altLang="ja-JP" sz="1400" b="1" dirty="0" smtClean="0"/>
                  <a:t>      Passing beam</a:t>
                </a:r>
                <a:endParaRPr kumimoji="1" lang="ja-JP" altLang="en-US" sz="1400" b="1" dirty="0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-74808" y="2934395"/>
                <a:ext cx="1425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Time gap (s)</a:t>
                </a:r>
                <a:endParaRPr kumimoji="1" lang="ja-JP" altLang="en-US" dirty="0"/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1325966" y="1044228"/>
                <a:ext cx="6857426" cy="4928865"/>
                <a:chOff x="1325966" y="1044228"/>
                <a:chExt cx="6857426" cy="4928865"/>
              </a:xfrm>
            </p:grpSpPr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1325966" y="5164842"/>
                  <a:ext cx="0" cy="252000"/>
                </a:xfrm>
                <a:prstGeom prst="straightConnector1">
                  <a:avLst/>
                </a:prstGeom>
                <a:ln w="3175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 flipH="1" flipV="1">
                  <a:off x="1475656" y="4941168"/>
                  <a:ext cx="178390" cy="681480"/>
                </a:xfrm>
                <a:prstGeom prst="straightConnector1">
                  <a:avLst/>
                </a:prstGeom>
                <a:ln w="3175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2311900" y="1044228"/>
                  <a:ext cx="5871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 smtClean="0"/>
                    <a:t>Day          Dusk (2,000 lx)</a:t>
                  </a:r>
                  <a:r>
                    <a:rPr lang="en-US" altLang="ja-JP" sz="1600" dirty="0"/>
                    <a:t> </a:t>
                  </a:r>
                  <a:r>
                    <a:rPr lang="en-US" altLang="ja-JP" sz="1600" dirty="0" smtClean="0"/>
                    <a:t>            Dusk (1,000 lx)            Night</a:t>
                  </a:r>
                  <a:endParaRPr kumimoji="1" lang="ja-JP" altLang="en-US" sz="1600" dirty="0"/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3762563" y="5603761"/>
                  <a:ext cx="2880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/>
                    <a:t>DRL intensity (cd)</a:t>
                  </a:r>
                  <a:endParaRPr kumimoji="1" lang="ja-JP" altLang="en-US" dirty="0"/>
                </a:p>
              </p:txBody>
            </p:sp>
          </p:grpSp>
        </p:grpSp>
      </p:grpSp>
      <p:sp>
        <p:nvSpPr>
          <p:cNvPr id="5" name="四角形吹き出し 4"/>
          <p:cNvSpPr/>
          <p:nvPr/>
        </p:nvSpPr>
        <p:spPr>
          <a:xfrm>
            <a:off x="5940152" y="1560984"/>
            <a:ext cx="3024336" cy="732183"/>
          </a:xfrm>
          <a:prstGeom prst="wedgeRectCallout">
            <a:avLst>
              <a:gd name="adj1" fmla="val -26324"/>
              <a:gd name="adj2" fmla="val 8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No significant difference between "Day" and "Dusk" according to the </a:t>
            </a:r>
            <a:r>
              <a:rPr lang="en-US" altLang="ja-JP" sz="1600" i="1" dirty="0"/>
              <a:t>t</a:t>
            </a:r>
            <a:r>
              <a:rPr lang="en-US" altLang="ja-JP" sz="1600" dirty="0"/>
              <a:t>-test result</a:t>
            </a:r>
            <a:endParaRPr kumimoji="1" lang="ja-JP" altLang="en-US" sz="1600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9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716"/>
            <a:ext cx="8229600" cy="779967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5168" y="836712"/>
            <a:ext cx="8568952" cy="5832648"/>
          </a:xfrm>
        </p:spPr>
        <p:txBody>
          <a:bodyPr>
            <a:noAutofit/>
          </a:bodyPr>
          <a:lstStyle/>
          <a:p>
            <a:pPr marL="514350" indent="-514350">
              <a:buClr>
                <a:srgbClr val="7030A0"/>
              </a:buClr>
              <a:buNone/>
            </a:pPr>
            <a:r>
              <a:rPr lang="en-US" altLang="ja-JP" sz="1800" u="sng" dirty="0" smtClean="0"/>
              <a:t>(1)</a:t>
            </a:r>
            <a:r>
              <a:rPr lang="ja-JP" altLang="en-US" sz="1800" u="sng" dirty="0" smtClean="0"/>
              <a:t>  </a:t>
            </a:r>
            <a:r>
              <a:rPr lang="en-US" altLang="ja-JP" sz="1800" u="sng" dirty="0" smtClean="0"/>
              <a:t>Time gap in the driver’s right-turn behavior</a:t>
            </a:r>
          </a:p>
          <a:p>
            <a:pPr marL="514350" indent="-514350">
              <a:buClr>
                <a:srgbClr val="7030A0"/>
              </a:buClr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smtClean="0"/>
              <a:t>* Under the “Day (10,000 lx)” condition, there was a significant difference from the “headlamp OFF</a:t>
            </a:r>
            <a:r>
              <a:rPr lang="en-US" altLang="ja-JP" sz="1800" dirty="0"/>
              <a:t>” </a:t>
            </a:r>
            <a:r>
              <a:rPr lang="en-US" altLang="ja-JP" sz="1800" dirty="0" smtClean="0"/>
              <a:t>condition when </a:t>
            </a:r>
            <a:r>
              <a:rPr lang="en-US" altLang="ja-JP" sz="1800" dirty="0"/>
              <a:t>the DRL intensity was 5,000 cd</a:t>
            </a:r>
            <a:r>
              <a:rPr lang="en-US" altLang="ja-JP" sz="1800" dirty="0" smtClean="0"/>
              <a:t>.</a:t>
            </a:r>
          </a:p>
          <a:p>
            <a:pPr marL="514350" indent="-514350">
              <a:buClr>
                <a:srgbClr val="7030A0"/>
              </a:buClr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smtClean="0"/>
              <a:t>* Under the other conditions, no effect of the DRL was found.</a:t>
            </a:r>
            <a:endParaRPr lang="ja-JP" altLang="ja-JP" sz="1800" dirty="0"/>
          </a:p>
          <a:p>
            <a:pPr marL="514350" indent="-514350">
              <a:buClr>
                <a:srgbClr val="7030A0"/>
              </a:buClr>
              <a:buNone/>
            </a:pPr>
            <a:r>
              <a:rPr lang="en-US" altLang="ja-JP" sz="1800" u="sng" dirty="0" smtClean="0"/>
              <a:t>(2)</a:t>
            </a:r>
            <a:r>
              <a:rPr lang="ja-JP" altLang="en-US" sz="1800" u="sng" dirty="0" smtClean="0"/>
              <a:t> </a:t>
            </a:r>
            <a:r>
              <a:rPr lang="en-US" altLang="ja-JP" sz="1800" u="sng" dirty="0" smtClean="0"/>
              <a:t>Evaluation of DRL glare</a:t>
            </a:r>
          </a:p>
          <a:p>
            <a:pPr marL="514350" indent="-514350">
              <a:buClr>
                <a:srgbClr val="7030A0"/>
              </a:buClr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smtClean="0"/>
              <a:t>* The evaluation rating tended to decline, i.e., more glare was generated, as the DRL intensity increased.</a:t>
            </a:r>
          </a:p>
          <a:p>
            <a:pPr marL="514350" indent="-514350">
              <a:buClr>
                <a:srgbClr val="7030A0"/>
              </a:buClr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smtClean="0"/>
              <a:t>* Under </a:t>
            </a:r>
            <a:r>
              <a:rPr lang="en-US" altLang="ja-JP" sz="1800" dirty="0"/>
              <a:t>the "Dusk (1,000 lx)" condition, the mean rating from all test subjects for the DRL intensity of 2,000 cd  was around "5: Tolerable (limit)".</a:t>
            </a:r>
            <a:endParaRPr lang="ja-JP" altLang="ja-JP" sz="1800" dirty="0"/>
          </a:p>
          <a:p>
            <a:pPr marL="514350" indent="-514350">
              <a:buClr>
                <a:srgbClr val="7030A0"/>
              </a:buClr>
              <a:buNone/>
            </a:pPr>
            <a:r>
              <a:rPr lang="en-US" altLang="ja-JP" sz="1800" u="sng" dirty="0" smtClean="0"/>
              <a:t>(3)</a:t>
            </a:r>
            <a:r>
              <a:rPr lang="ja-JP" altLang="en-US" sz="1800" u="sng" dirty="0" smtClean="0"/>
              <a:t> </a:t>
            </a:r>
            <a:r>
              <a:rPr lang="en-US" altLang="ja-JP" sz="1800" u="sng" dirty="0" smtClean="0"/>
              <a:t>Effect of the DRL on motorcycle conspicuity</a:t>
            </a:r>
          </a:p>
          <a:p>
            <a:pPr marL="514350" indent="-514350">
              <a:buClr>
                <a:srgbClr val="7030A0"/>
              </a:buClr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smtClean="0"/>
              <a:t>* </a:t>
            </a:r>
            <a:r>
              <a:rPr lang="en-US" altLang="ja-JP" sz="1800" dirty="0"/>
              <a:t>Under the "Day (10,000 lx)" condition, the DRL had almost no effect on the motorcycle conspicuity regardless of its intensity. </a:t>
            </a:r>
            <a:endParaRPr lang="en-US" altLang="ja-JP" sz="1800" dirty="0" smtClean="0"/>
          </a:p>
          <a:p>
            <a:pPr marL="514350" indent="-514350">
              <a:buClr>
                <a:srgbClr val="7030A0"/>
              </a:buClr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smtClean="0"/>
              <a:t>* </a:t>
            </a:r>
            <a:r>
              <a:rPr lang="en-US" altLang="ja-JP" sz="1800" dirty="0"/>
              <a:t>Under the "Dusk" and "Night" conditions, the evaluation rating tended to decline as the DRL intensity increased; under the "Dusk (1,000 lx)" condition, the mean rating from all test subjects for the DRL intensity of 2,000 cd was around "Normal“.</a:t>
            </a:r>
            <a:endParaRPr lang="ja-JP" altLang="ja-JP" sz="1800" dirty="0"/>
          </a:p>
          <a:p>
            <a:pPr marL="514350" indent="-514350">
              <a:buClr>
                <a:srgbClr val="7030A0"/>
              </a:buClr>
              <a:buNone/>
            </a:pPr>
            <a:r>
              <a:rPr lang="en-US" altLang="ja-JP" sz="1800" u="sng" dirty="0" smtClean="0"/>
              <a:t>(4)</a:t>
            </a:r>
            <a:r>
              <a:rPr lang="ja-JP" altLang="en-US" sz="1800" u="sng" dirty="0" smtClean="0"/>
              <a:t> </a:t>
            </a:r>
            <a:r>
              <a:rPr lang="en-US" altLang="ja-JP" sz="1800" u="sng" dirty="0"/>
              <a:t>Time gap in </a:t>
            </a:r>
            <a:r>
              <a:rPr lang="en-US" altLang="ja-JP" sz="1800" u="sng" dirty="0" smtClean="0"/>
              <a:t>pedestrians</a:t>
            </a:r>
            <a:r>
              <a:rPr lang="en-US" altLang="ja-JP" sz="1800" u="sng" dirty="0"/>
              <a:t>' road-crossing </a:t>
            </a:r>
            <a:r>
              <a:rPr lang="en-US" altLang="ja-JP" sz="1800" u="sng" dirty="0" smtClean="0"/>
              <a:t>behavior</a:t>
            </a:r>
          </a:p>
          <a:p>
            <a:pPr marL="514350" indent="-514350">
              <a:buClr>
                <a:srgbClr val="7030A0"/>
              </a:buClr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smtClean="0"/>
              <a:t>* Although</a:t>
            </a:r>
            <a:r>
              <a:rPr lang="en-US" altLang="ja-JP" sz="1800" dirty="0"/>
              <a:t>, overall, the time gap tended to decrease as the DRL intensity increased, the </a:t>
            </a:r>
            <a:r>
              <a:rPr lang="en-US" altLang="ja-JP" sz="1800" i="1" dirty="0"/>
              <a:t>t</a:t>
            </a:r>
            <a:r>
              <a:rPr lang="en-US" altLang="ja-JP" sz="1800" dirty="0"/>
              <a:t>-test result indicates no effect of the DRL's lighting under the "Day" and "Dusk" conditions</a:t>
            </a:r>
            <a:r>
              <a:rPr lang="en-US" altLang="ja-JP" sz="1800" dirty="0" smtClean="0"/>
              <a:t>.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8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728" y="1662708"/>
            <a:ext cx="8229600" cy="2952328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 !</a:t>
            </a:r>
            <a:endParaRPr kumimoji="1" lang="ja-JP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2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1534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of</a:t>
            </a:r>
            <a:r>
              <a:rPr lang="ja-JP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DRL</a:t>
            </a:r>
            <a:r>
              <a:rPr kumimoji="1"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in Japan</a:t>
            </a:r>
            <a:endParaRPr kumimoji="1" lang="ja-JP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9552" y="1340768"/>
            <a:ext cx="8210872" cy="2253456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 smtClean="0">
                <a:latin typeface="+mn-lt"/>
              </a:rPr>
              <a:t>Permanent lighting </a:t>
            </a:r>
            <a:r>
              <a:rPr lang="en-US" altLang="ja-JP" sz="2400" b="1" u="sng" dirty="0">
                <a:latin typeface="+mn-lt"/>
              </a:rPr>
              <a:t>of </a:t>
            </a:r>
            <a:r>
              <a:rPr lang="en-US" altLang="ja-JP" sz="2400" b="1" u="sng" dirty="0" smtClean="0">
                <a:latin typeface="+mn-lt"/>
              </a:rPr>
              <a:t>motorcycle headlamps</a:t>
            </a:r>
            <a:r>
              <a:rPr lang="en-US" altLang="ja-JP" sz="2400" dirty="0" smtClean="0">
                <a:latin typeface="+mn-lt"/>
              </a:rPr>
              <a:t> mandatory </a:t>
            </a:r>
            <a:br>
              <a:rPr lang="en-US" altLang="ja-JP" sz="2400" dirty="0" smtClean="0">
                <a:latin typeface="+mn-lt"/>
              </a:rPr>
            </a:br>
            <a:r>
              <a:rPr lang="en-US" altLang="ja-JP" sz="2400" dirty="0" smtClean="0">
                <a:latin typeface="+mn-lt"/>
              </a:rPr>
              <a:t>since 1996</a:t>
            </a:r>
          </a:p>
        </p:txBody>
      </p:sp>
      <p:pic>
        <p:nvPicPr>
          <p:cNvPr id="9" name="Picture 12" descr="military-powers_motorbike-2010_higashichitose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0863"/>
            <a:ext cx="33051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788024" y="2276872"/>
            <a:ext cx="3746376" cy="648072"/>
          </a:xfrm>
          <a:prstGeom prst="wedgeRoundRectCallout">
            <a:avLst>
              <a:gd name="adj1" fmla="val -62851"/>
              <a:gd name="adj2" fmla="val -206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</a:rPr>
              <a:t>Effective in reducing motorcycle accidents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39552" y="3703585"/>
            <a:ext cx="8210872" cy="1406999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latin typeface="+mn-lt"/>
              </a:rPr>
              <a:t>*</a:t>
            </a:r>
            <a:r>
              <a:rPr lang="ja-JP" altLang="en-US" sz="2400" dirty="0" smtClean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Concern for DRL glare to drivers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05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74625" algn="l"/>
              </a:tabLst>
            </a:pPr>
            <a:r>
              <a:rPr lang="en-US" altLang="ja-JP" sz="2400" dirty="0" smtClean="0">
                <a:latin typeface="+mn-lt"/>
              </a:rPr>
              <a:t>*</a:t>
            </a:r>
            <a:r>
              <a:rPr lang="ja-JP" altLang="en-US" sz="2400" dirty="0" smtClean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Concern for reduced conspicuity of motorcycles in front of </a:t>
            </a:r>
            <a:br>
              <a:rPr lang="en-US" altLang="ja-JP" sz="2400" dirty="0" smtClean="0">
                <a:latin typeface="+mn-lt"/>
              </a:rPr>
            </a:br>
            <a:r>
              <a:rPr lang="en-US" altLang="ja-JP" sz="2400" dirty="0" smtClean="0">
                <a:latin typeface="+mn-lt"/>
              </a:rPr>
              <a:t>	4-wheeled vehicles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5400000">
            <a:off x="4327866" y="4831751"/>
            <a:ext cx="423477" cy="1327150"/>
          </a:xfrm>
          <a:prstGeom prst="rightArrow">
            <a:avLst>
              <a:gd name="adj1" fmla="val 50241"/>
              <a:gd name="adj2" fmla="val 48644"/>
            </a:avLst>
          </a:prstGeom>
          <a:solidFill>
            <a:srgbClr val="FF9999"/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9552" y="5805264"/>
            <a:ext cx="8210872" cy="632241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latin typeface="+mn-lt"/>
              </a:rPr>
              <a:t>Currently, Japan does not allow DRLs for 4-wheeled vehicles.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4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256" y="161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Purpose</a:t>
            </a:r>
            <a:endParaRPr kumimoji="1" lang="ja-JP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2443644"/>
            <a:ext cx="8445624" cy="4081699"/>
          </a:xfrm>
          <a:ln w="38100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marL="93663" indent="0">
              <a:buNone/>
            </a:pPr>
            <a:r>
              <a:rPr lang="en-US" altLang="ja-JP" sz="2400" dirty="0" smtClean="0"/>
              <a:t>The effects of a 4-wheeled vehicle with the DRL on were studied from the following perspectives: </a:t>
            </a:r>
          </a:p>
          <a:p>
            <a:pPr marL="93663" indent="0">
              <a:buNone/>
            </a:pPr>
            <a:endParaRPr lang="en-US" altLang="ja-JP" sz="2400" dirty="0"/>
          </a:p>
          <a:p>
            <a:pPr marL="93663" indent="0">
              <a:buNone/>
            </a:pPr>
            <a:r>
              <a:rPr lang="ja-JP" altLang="en-US" sz="2400" dirty="0" smtClean="0"/>
              <a:t>　</a:t>
            </a:r>
            <a:r>
              <a:rPr lang="ja-JP" altLang="en-US" sz="2400" dirty="0"/>
              <a:t>　</a:t>
            </a:r>
            <a:r>
              <a:rPr lang="en-US" altLang="ja-JP" sz="2400" dirty="0" smtClean="0"/>
              <a:t>(1)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Right-turn behavior of the oncoming vehicle’s driver </a:t>
            </a:r>
          </a:p>
          <a:p>
            <a:pPr marL="93663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(2)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DRL glare given to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the oncoming vehicle’s driver</a:t>
            </a:r>
            <a:endParaRPr lang="en-US" altLang="ja-JP" sz="2400" dirty="0"/>
          </a:p>
          <a:p>
            <a:pPr marL="901700" indent="-808038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(3)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Conspicuity of a motorcycle in front of the 4-wheeled vehicle with the DRL on</a:t>
            </a:r>
          </a:p>
          <a:p>
            <a:pPr marL="93663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(4)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Pedestrians’ road-crossing behavior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115616" y="1300644"/>
            <a:ext cx="691276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/>
                </a:solidFill>
              </a:rPr>
              <a:t>To verify the effects of DRLs on road traffic in Japan</a:t>
            </a:r>
            <a:r>
              <a:rPr lang="ja-JP" altLang="en-US" sz="2800" dirty="0">
                <a:solidFill>
                  <a:schemeClr val="tx2"/>
                </a:solidFill>
              </a:rPr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6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3951"/>
            <a:ext cx="8229600" cy="628745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Conditions</a:t>
            </a:r>
            <a:endParaRPr kumimoji="1" lang="ja-JP" alt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709891"/>
              </p:ext>
            </p:extLst>
          </p:nvPr>
        </p:nvGraphicFramePr>
        <p:xfrm>
          <a:off x="412227" y="654757"/>
          <a:ext cx="8480251" cy="35307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23468"/>
                <a:gridCol w="1512169"/>
                <a:gridCol w="5544614"/>
              </a:tblGrid>
              <a:tr h="293390">
                <a:tc gridSpan="2">
                  <a:txBody>
                    <a:bodyPr/>
                    <a:lstStyle/>
                    <a:p>
                      <a:pPr marL="63500" marR="139700" indent="63500" algn="ctr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Items</a:t>
                      </a:r>
                      <a:endParaRPr 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139700" indent="63500" algn="ctr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endParaRPr 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0169">
                <a:tc gridSpan="2">
                  <a:txBody>
                    <a:bodyPr/>
                    <a:lstStyle/>
                    <a:p>
                      <a:pPr marL="63500" marR="139700" indent="-63500" algn="just">
                        <a:spcAft>
                          <a:spcPts val="0"/>
                        </a:spcAft>
                      </a:pPr>
                      <a:r>
                        <a:rPr lang="en-US" altLang="ja-JP" sz="2000" b="1" kern="0" dirty="0" smtClean="0">
                          <a:solidFill>
                            <a:srgbClr val="FF0000"/>
                          </a:solidFill>
                          <a:effectLst/>
                        </a:rPr>
                        <a:t>Sky illuminance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139700" indent="63500" algn="just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</a:rPr>
                        <a:t>Day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 (</a:t>
                      </a:r>
                      <a:r>
                        <a:rPr lang="en-US" altLang="ja-JP" sz="2000" kern="100" dirty="0" smtClean="0">
                          <a:effectLst/>
                        </a:rPr>
                        <a:t>10,000 lx 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or above)</a:t>
                      </a:r>
                      <a:endParaRPr lang="en-US" altLang="ja-JP" sz="2000" kern="100" dirty="0" smtClean="0">
                        <a:effectLst/>
                      </a:endParaRPr>
                    </a:p>
                    <a:p>
                      <a:pPr marL="63500" marR="139700" indent="63500" algn="just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</a:rPr>
                        <a:t>Dusk (2,000 lx,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 </a:t>
                      </a:r>
                      <a:r>
                        <a:rPr lang="en-US" altLang="ja-JP" sz="2000" kern="100" dirty="0" smtClean="0">
                          <a:effectLst/>
                        </a:rPr>
                        <a:t>1,000 lx)</a:t>
                      </a:r>
                    </a:p>
                    <a:p>
                      <a:pPr marL="63500" marR="139700" indent="63500" algn="just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</a:rPr>
                        <a:t>Night (0 lx)</a:t>
                      </a:r>
                    </a:p>
                  </a:txBody>
                  <a:tcPr marL="68580" marR="68580" marT="0" marB="0"/>
                </a:tc>
              </a:tr>
              <a:tr h="586779">
                <a:tc rowSpan="2">
                  <a:txBody>
                    <a:bodyPr/>
                    <a:lstStyle/>
                    <a:p>
                      <a:pPr marL="63500" marR="139700" indent="-63500" algn="just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effectLst/>
                        </a:rPr>
                        <a:t>Lamp type (mounting height)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3500" marR="139700" indent="-63500" algn="just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effectLst/>
                        </a:rPr>
                        <a:t>Test vehicle</a:t>
                      </a:r>
                      <a:endParaRPr 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139700" indent="635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0" dirty="0" smtClean="0">
                          <a:effectLst/>
                        </a:rPr>
                        <a:t>Passing beam:</a:t>
                      </a:r>
                      <a:r>
                        <a:rPr lang="en-US" sz="2000" kern="0" dirty="0" smtClean="0">
                          <a:effectLst/>
                        </a:rPr>
                        <a:t> HID, originally installed </a:t>
                      </a:r>
                      <a:r>
                        <a:rPr lang="en-US" altLang="ja-JP" sz="2000" kern="0" dirty="0" smtClean="0">
                          <a:effectLst/>
                        </a:rPr>
                        <a:t>(775 mm</a:t>
                      </a:r>
                      <a:r>
                        <a:rPr lang="en-US" altLang="ja-JP" sz="2000" kern="100" dirty="0" smtClean="0">
                          <a:effectLst/>
                        </a:rPr>
                        <a:t>)</a:t>
                      </a:r>
                      <a:endParaRPr lang="ja-JP" sz="2000" kern="100" dirty="0">
                        <a:effectLst/>
                      </a:endParaRPr>
                    </a:p>
                    <a:p>
                      <a:pPr marL="63500" marR="139700" indent="635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kern="0" dirty="0" smtClean="0">
                          <a:solidFill>
                            <a:srgbClr val="FF0000"/>
                          </a:solidFill>
                          <a:effectLst/>
                        </a:rPr>
                        <a:t>Daytime Running Lamp(DRL)</a:t>
                      </a:r>
                      <a:r>
                        <a:rPr lang="en-US" altLang="ja-JP" sz="2000" kern="0" dirty="0" smtClean="0">
                          <a:effectLst/>
                        </a:rPr>
                        <a:t>: </a:t>
                      </a:r>
                      <a:r>
                        <a:rPr lang="en-US" sz="2000" kern="0" dirty="0" smtClean="0">
                          <a:effectLst/>
                        </a:rPr>
                        <a:t>LED (</a:t>
                      </a:r>
                      <a:r>
                        <a:rPr lang="en-US" altLang="ja-JP" sz="2000" kern="0" dirty="0" smtClean="0">
                          <a:effectLst/>
                        </a:rPr>
                        <a:t>620 mm)</a:t>
                      </a:r>
                      <a:endParaRPr lang="en-US" altLang="ja-JP" sz="2000" kern="100" dirty="0" smtClean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557">
                <a:tc vMerge="1">
                  <a:txBody>
                    <a:bodyPr/>
                    <a:lstStyle/>
                    <a:p>
                      <a:pPr marL="63500" marR="139700" indent="63500" algn="just">
                        <a:spcAft>
                          <a:spcPts val="0"/>
                        </a:spcAft>
                      </a:pPr>
                      <a:endParaRPr 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3500" marR="139700" indent="-63500" algn="just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effectLst/>
                        </a:rPr>
                        <a:t>Motorcycle</a:t>
                      </a:r>
                      <a:endParaRPr 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139700" indent="63500" algn="just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effectLst/>
                        </a:rPr>
                        <a:t>Passing</a:t>
                      </a:r>
                      <a:r>
                        <a:rPr lang="en-US" altLang="ja-JP" sz="2000" kern="0" baseline="0" dirty="0" smtClean="0">
                          <a:effectLst/>
                        </a:rPr>
                        <a:t> beam: </a:t>
                      </a:r>
                      <a:r>
                        <a:rPr lang="en-US" altLang="ja-JP" sz="2000" kern="0" dirty="0" smtClean="0">
                          <a:effectLst/>
                        </a:rPr>
                        <a:t>HID, originally installed </a:t>
                      </a:r>
                      <a:r>
                        <a:rPr lang="en-US" altLang="ja-JP" sz="2000" kern="100" dirty="0" smtClean="0">
                          <a:effectLst/>
                        </a:rPr>
                        <a:t>(</a:t>
                      </a:r>
                      <a:r>
                        <a:rPr lang="en-US" altLang="ja-JP" sz="2000" kern="0" dirty="0" smtClean="0">
                          <a:effectLst/>
                        </a:rPr>
                        <a:t>895 mm)</a:t>
                      </a:r>
                      <a:endParaRPr lang="ja-JP" alt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557">
                <a:tc gridSpan="2">
                  <a:txBody>
                    <a:bodyPr/>
                    <a:lstStyle/>
                    <a:p>
                      <a:pPr marL="63500" marR="139700" indent="-63500" algn="just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effectLst/>
                        </a:rPr>
                        <a:t>Vehicle speed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139700" indent="63500" algn="just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</a:rPr>
                        <a:t>60 km/h</a:t>
                      </a:r>
                    </a:p>
                  </a:txBody>
                  <a:tcPr marL="68580" marR="68580" marT="0" marB="0"/>
                </a:tc>
              </a:tr>
              <a:tr h="440084">
                <a:tc gridSpan="2">
                  <a:txBody>
                    <a:bodyPr/>
                    <a:lstStyle/>
                    <a:p>
                      <a:pPr marL="63500" marR="139700" indent="-63500" algn="just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effectLst/>
                        </a:rPr>
                        <a:t>Test subjects</a:t>
                      </a:r>
                      <a:endParaRPr 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139700" indent="-47625" algn="just">
                        <a:spcAft>
                          <a:spcPts val="0"/>
                        </a:spcAft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persons</a:t>
                      </a:r>
                      <a:r>
                        <a:rPr kumimoji="1" lang="ja-JP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 males,</a:t>
                      </a: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 females, aged 22 - 48, </a:t>
                      </a:r>
                      <a:r>
                        <a:rPr kumimoji="1" lang="en-US" altLang="ja-JP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ordinary driver license holders)</a:t>
                      </a:r>
                      <a:endParaRPr lang="ja-JP" sz="12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6779">
                <a:tc gridSpan="2">
                  <a:txBody>
                    <a:bodyPr/>
                    <a:lstStyle/>
                    <a:p>
                      <a:pPr marL="0" marR="139700" indent="0" algn="just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effectLst/>
                        </a:rPr>
                        <a:t>Eye-point height of test subjects</a:t>
                      </a:r>
                      <a:endParaRPr 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139700" indent="63500"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1,200 </a:t>
                      </a:r>
                      <a:r>
                        <a:rPr lang="en-US" sz="2000" kern="0" dirty="0" smtClean="0">
                          <a:effectLst/>
                        </a:rPr>
                        <a:t>mm</a:t>
                      </a:r>
                      <a:endParaRPr lang="ja-JP" sz="2000" kern="1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4732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2" y="4221088"/>
            <a:ext cx="3616448" cy="250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1547664" y="5949280"/>
            <a:ext cx="216024" cy="216024"/>
          </a:xfrm>
          <a:prstGeom prst="straightConnector1">
            <a:avLst/>
          </a:prstGeom>
          <a:ln w="57150">
            <a:solidFill>
              <a:srgbClr val="FFF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81364" y="6008070"/>
            <a:ext cx="71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DRL</a:t>
            </a:r>
            <a:endParaRPr kumimoji="1" lang="ja-JP" altLang="en-US" b="1" dirty="0">
              <a:solidFill>
                <a:srgbClr val="FFF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435315" y="5427440"/>
            <a:ext cx="260116" cy="2226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12227" y="5064498"/>
            <a:ext cx="11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 beam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8304" y="4939876"/>
            <a:ext cx="71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DRL</a:t>
            </a:r>
            <a:endParaRPr kumimoji="1" lang="ja-JP" altLang="en-US" b="1" dirty="0">
              <a:solidFill>
                <a:srgbClr val="FFF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452320" y="5244750"/>
            <a:ext cx="0" cy="305016"/>
          </a:xfrm>
          <a:prstGeom prst="straightConnector1">
            <a:avLst/>
          </a:prstGeom>
          <a:ln w="57150">
            <a:solidFill>
              <a:srgbClr val="FFF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9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Parameter: 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 </a:t>
            </a:r>
            <a:r>
              <a:rPr lang="en-US" altLang="ja-JP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lluminance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152" y="1219892"/>
            <a:ext cx="3530840" cy="256914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93192" y="1214132"/>
            <a:ext cx="3260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Sky illuminance</a:t>
            </a:r>
            <a:r>
              <a:rPr lang="en-US" altLang="ja-JP" dirty="0">
                <a:solidFill>
                  <a:schemeClr val="bg1"/>
                </a:solidFill>
              </a:rPr>
              <a:t>:</a:t>
            </a:r>
            <a:r>
              <a:rPr kumimoji="1" lang="en-US" altLang="ja-JP" dirty="0" smtClean="0">
                <a:solidFill>
                  <a:schemeClr val="bg1"/>
                </a:solidFill>
              </a:rPr>
              <a:t> Day (10,000 lx)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DRL: 1,200 cd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592" y="1219844"/>
            <a:ext cx="3306818" cy="25691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946783" y="1235868"/>
            <a:ext cx="313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Sky illuminance: Dusk (2,000 lx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DRL: 1,200 cd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153" y="3943157"/>
            <a:ext cx="3530840" cy="287021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93192" y="3950021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Sky illuminance</a:t>
            </a:r>
            <a:r>
              <a:rPr lang="en-US" altLang="ja-JP" dirty="0" smtClean="0">
                <a:solidFill>
                  <a:schemeClr val="bg1"/>
                </a:solidFill>
              </a:rPr>
              <a:t>: Dusk (</a:t>
            </a:r>
            <a:r>
              <a:rPr kumimoji="1" lang="en-US" altLang="ja-JP" dirty="0" smtClean="0">
                <a:solidFill>
                  <a:schemeClr val="bg1"/>
                </a:solidFill>
              </a:rPr>
              <a:t>1,000 lx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DRL: 1,200 cd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592" y="3943156"/>
            <a:ext cx="3562102" cy="287021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959391" y="3950021"/>
            <a:ext cx="27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Sky illuminance: Night (0 lx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DRL: 1,200 cd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258215"/>
            <a:ext cx="3008419" cy="2108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996192" y="4258215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DRL: 2,000 cd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0835" y="4253116"/>
            <a:ext cx="2754544" cy="21844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229497" y="425845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DRL: 1,200 cd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85" y="4212775"/>
            <a:ext cx="2983032" cy="22733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36595" y="4230995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DRL: 300 cd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87824" y="1196752"/>
            <a:ext cx="3696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Tests conducted at dusk (1,000 lx)</a:t>
            </a:r>
            <a:endParaRPr kumimoji="1" lang="ja-JP" altLang="en-US" sz="2000" dirty="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Parameter: 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DRL intensity</a:t>
            </a:r>
            <a:endParaRPr kumimoji="1" lang="ja-JP" altLang="en-US" sz="2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/>
          <a:srcRect l="21863" t="14057" r="23243" b="6139"/>
          <a:stretch/>
        </p:blipFill>
        <p:spPr>
          <a:xfrm>
            <a:off x="1601399" y="1723547"/>
            <a:ext cx="2952328" cy="223224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print"/>
          <a:srcRect l="25951" t="8066" r="24742" b="7653"/>
          <a:stretch/>
        </p:blipFill>
        <p:spPr>
          <a:xfrm>
            <a:off x="4636576" y="1723547"/>
            <a:ext cx="2815744" cy="222295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612890" y="1740851"/>
            <a:ext cx="14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Passing beam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97688" y="1740851"/>
            <a:ext cx="13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w/o lighting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6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9781"/>
            <a:ext cx="8534400" cy="38481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376" y="5221435"/>
            <a:ext cx="2540930" cy="1615697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rot="16200000">
            <a:off x="250427" y="4730354"/>
            <a:ext cx="622122" cy="360040"/>
          </a:xfrm>
          <a:prstGeom prst="rightArrow">
            <a:avLst>
              <a:gd name="adj1" fmla="val 50000"/>
              <a:gd name="adj2" fmla="val 80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705" y="4869160"/>
            <a:ext cx="1172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/>
              <a:t>Pedestrians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647" y="2259935"/>
            <a:ext cx="2372344" cy="1352217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 rot="2853133">
            <a:off x="2713904" y="3567959"/>
            <a:ext cx="730424" cy="360040"/>
          </a:xfrm>
          <a:prstGeom prst="rightArrow">
            <a:avLst>
              <a:gd name="adj1" fmla="val 50000"/>
              <a:gd name="adj2" fmla="val 804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/>
          <a:srcRect l="7134" t="6944" b="6437"/>
          <a:stretch/>
        </p:blipFill>
        <p:spPr>
          <a:xfrm>
            <a:off x="7013799" y="2096017"/>
            <a:ext cx="2056462" cy="1728192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 rot="16200000" flipH="1">
            <a:off x="7828148" y="4038180"/>
            <a:ext cx="721293" cy="90010"/>
          </a:xfrm>
          <a:prstGeom prst="rightArrow">
            <a:avLst>
              <a:gd name="adj1" fmla="val 50000"/>
              <a:gd name="adj2" fmla="val 80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880408" y="4005064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275856" y="4005064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743312" y="4005064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200888" y="4005064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582688" y="3987648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84960" y="4351456"/>
            <a:ext cx="755576" cy="2880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0039" y="5161965"/>
            <a:ext cx="114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Sidewalk 1.5 m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84368" y="5661248"/>
            <a:ext cx="445696" cy="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1400" dirty="0" smtClean="0"/>
              <a:t>　　　　　　　　　　　</a:t>
            </a:r>
            <a:endParaRPr lang="en-US" altLang="ja-JP" sz="1400" dirty="0" smtClean="0"/>
          </a:p>
          <a:p>
            <a:pPr>
              <a:lnSpc>
                <a:spcPts val="1100"/>
              </a:lnSpc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</a:t>
            </a:r>
            <a:endParaRPr lang="en-US" altLang="ja-JP" sz="1400" dirty="0" smtClean="0"/>
          </a:p>
          <a:p>
            <a:pPr>
              <a:lnSpc>
                <a:spcPts val="1100"/>
              </a:lnSpc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　　　</a:t>
            </a:r>
            <a:endParaRPr lang="en-US" altLang="ja-JP" sz="1400" dirty="0" smtClean="0"/>
          </a:p>
          <a:p>
            <a:pPr>
              <a:lnSpc>
                <a:spcPts val="1100"/>
              </a:lnSpc>
            </a:pPr>
            <a:endParaRPr lang="en-US" altLang="ja-JP" sz="1400" dirty="0"/>
          </a:p>
          <a:p>
            <a:pPr>
              <a:lnSpc>
                <a:spcPts val="1100"/>
              </a:lnSpc>
            </a:pPr>
            <a:endParaRPr lang="en-US" altLang="ja-JP" sz="14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49" y="5590767"/>
            <a:ext cx="3848100" cy="11239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8495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Setup</a:t>
            </a:r>
            <a:endParaRPr kumimoji="1"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1916832"/>
            <a:ext cx="2785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Test subject &amp; response switch</a:t>
            </a:r>
            <a:endParaRPr kumimoji="1" lang="ja-JP" altLang="en-US" sz="16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45354" y="1794302"/>
            <a:ext cx="172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Test motorcycle</a:t>
            </a:r>
            <a:endParaRPr lang="ja-JP" altLang="en-US" sz="16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0847" y="979919"/>
            <a:ext cx="8317457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At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6 </a:t>
            </a:r>
            <a:r>
              <a:rPr kumimoji="1" lang="en-US" altLang="ja-JP" sz="2400" dirty="0" smtClean="0"/>
              <a:t>simulated intersections</a:t>
            </a:r>
            <a:r>
              <a:rPr lang="en-US" altLang="ja-JP" sz="2400" dirty="0"/>
              <a:t>, measurements were </a:t>
            </a:r>
            <a:r>
              <a:rPr lang="en-US" altLang="ja-JP" sz="2400" dirty="0" smtClean="0"/>
              <a:t>taken simultaneously </a:t>
            </a:r>
            <a:r>
              <a:rPr kumimoji="1" lang="en-US" altLang="ja-JP" sz="2400" dirty="0" smtClean="0"/>
              <a:t>from 5 test subjects  and 5 pedestrians.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08357" y="6352014"/>
            <a:ext cx="6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Panel</a:t>
            </a:r>
            <a:endParaRPr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00089" y="5635848"/>
            <a:ext cx="177377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600" dirty="0"/>
              <a:t>Vehicle that each test subject drives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989499" y="5877272"/>
            <a:ext cx="1144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Test vehicle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994013" y="6100980"/>
            <a:ext cx="1491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Test motorcycle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77412" y="6345162"/>
            <a:ext cx="146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Dummy vehicle</a:t>
            </a:r>
            <a:endParaRPr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06684" y="5877272"/>
            <a:ext cx="54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Pole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311184" y="6144294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Pedestrian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97780" y="5597004"/>
            <a:ext cx="1142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Traffic cone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7575"/>
            <a:ext cx="8229600" cy="719137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Experiment </a:t>
            </a:r>
            <a:r>
              <a:rPr lang="en-US" altLang="ja-JP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(Drivers)</a:t>
            </a:r>
            <a:endParaRPr kumimoji="1" lang="ja-JP" altLang="en-US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9660" y="1124744"/>
            <a:ext cx="7810772" cy="2232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sz="2400" dirty="0" smtClean="0"/>
              <a:t>* The situation where the driver turns right </a:t>
            </a:r>
            <a:r>
              <a:rPr lang="en-US" altLang="ja-JP" sz="2400" dirty="0"/>
              <a:t>was reproduced at a simulated intersection.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* The timing where each driver decides not to turn right if the motorcycle approaches any closer (</a:t>
            </a:r>
            <a:r>
              <a:rPr lang="en-US" altLang="ja-JP" sz="2400" u="sng" dirty="0" smtClean="0"/>
              <a:t>1. right-turn limit timing</a:t>
            </a:r>
            <a:r>
              <a:rPr lang="en-US" altLang="ja-JP" sz="2400" dirty="0" smtClean="0"/>
              <a:t>) was measured.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* In addition, </a:t>
            </a:r>
            <a:r>
              <a:rPr lang="en-US" altLang="ja-JP" sz="2400" u="sng" dirty="0" smtClean="0"/>
              <a:t>2. DRL glare</a:t>
            </a:r>
            <a:r>
              <a:rPr lang="en-US" altLang="ja-JP" sz="2400" dirty="0" smtClean="0"/>
              <a:t> and </a:t>
            </a:r>
            <a:r>
              <a:rPr lang="en-US" altLang="ja-JP" sz="2400" u="sng" dirty="0" smtClean="0"/>
              <a:t>3. </a:t>
            </a:r>
            <a:r>
              <a:rPr lang="en-US" altLang="ja-JP" sz="2400" u="sng" dirty="0"/>
              <a:t>m</a:t>
            </a:r>
            <a:r>
              <a:rPr lang="en-US" altLang="ja-JP" sz="2400" u="sng" dirty="0" smtClean="0"/>
              <a:t>otorcycle conspicuity</a:t>
            </a:r>
            <a:r>
              <a:rPr lang="en-US" altLang="ja-JP" sz="2400" dirty="0" smtClean="0"/>
              <a:t> were also measured and evaluated.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120" name="Rectangle 22"/>
          <p:cNvSpPr>
            <a:spLocks noChangeArrowheads="1"/>
          </p:cNvSpPr>
          <p:nvPr/>
        </p:nvSpPr>
        <p:spPr bwMode="auto">
          <a:xfrm>
            <a:off x="1307294" y="4709427"/>
            <a:ext cx="5940425" cy="706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21" name="Rectangle 23"/>
          <p:cNvSpPr>
            <a:spLocks noChangeArrowheads="1"/>
          </p:cNvSpPr>
          <p:nvPr/>
        </p:nvSpPr>
        <p:spPr bwMode="auto">
          <a:xfrm>
            <a:off x="3447245" y="4891196"/>
            <a:ext cx="636587" cy="15763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" name="Freeform 24"/>
          <p:cNvSpPr>
            <a:spLocks/>
          </p:cNvSpPr>
          <p:nvPr/>
        </p:nvSpPr>
        <p:spPr bwMode="auto">
          <a:xfrm>
            <a:off x="3272620" y="5430946"/>
            <a:ext cx="190500" cy="190500"/>
          </a:xfrm>
          <a:custGeom>
            <a:avLst/>
            <a:gdLst>
              <a:gd name="T0" fmla="*/ 120 w 120"/>
              <a:gd name="T1" fmla="*/ 0 h 120"/>
              <a:gd name="T2" fmla="*/ 120 w 120"/>
              <a:gd name="T3" fmla="*/ 120 h 120"/>
              <a:gd name="T4" fmla="*/ 0 w 120"/>
              <a:gd name="T5" fmla="*/ 0 h 120"/>
              <a:gd name="T6" fmla="*/ 120 w 120"/>
              <a:gd name="T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20">
                <a:moveTo>
                  <a:pt x="120" y="0"/>
                </a:moveTo>
                <a:lnTo>
                  <a:pt x="120" y="120"/>
                </a:lnTo>
                <a:lnTo>
                  <a:pt x="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" name="Freeform 25"/>
          <p:cNvSpPr>
            <a:spLocks/>
          </p:cNvSpPr>
          <p:nvPr/>
        </p:nvSpPr>
        <p:spPr bwMode="auto">
          <a:xfrm>
            <a:off x="4066370" y="5419833"/>
            <a:ext cx="187325" cy="190500"/>
          </a:xfrm>
          <a:custGeom>
            <a:avLst/>
            <a:gdLst>
              <a:gd name="T0" fmla="*/ 0 w 118"/>
              <a:gd name="T1" fmla="*/ 0 h 120"/>
              <a:gd name="T2" fmla="*/ 118 w 118"/>
              <a:gd name="T3" fmla="*/ 0 h 120"/>
              <a:gd name="T4" fmla="*/ 0 w 118"/>
              <a:gd name="T5" fmla="*/ 120 h 120"/>
              <a:gd name="T6" fmla="*/ 0 w 118"/>
              <a:gd name="T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20">
                <a:moveTo>
                  <a:pt x="0" y="0"/>
                </a:moveTo>
                <a:lnTo>
                  <a:pt x="118" y="0"/>
                </a:lnTo>
                <a:lnTo>
                  <a:pt x="0" y="12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3437720" y="4924533"/>
            <a:ext cx="44450" cy="190500"/>
          </a:xfrm>
          <a:prstGeom prst="rect">
            <a:avLst/>
          </a:prstGeom>
          <a:solidFill>
            <a:srgbClr val="FFFF00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5" name="Rectangle 27"/>
          <p:cNvSpPr>
            <a:spLocks noChangeArrowheads="1"/>
          </p:cNvSpPr>
          <p:nvPr/>
        </p:nvSpPr>
        <p:spPr bwMode="auto">
          <a:xfrm>
            <a:off x="2202645" y="5113446"/>
            <a:ext cx="1016000" cy="46037"/>
          </a:xfrm>
          <a:prstGeom prst="rect">
            <a:avLst/>
          </a:prstGeom>
          <a:solidFill>
            <a:srgbClr val="FFFF00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6" name="Freeform 28"/>
          <p:cNvSpPr>
            <a:spLocks noEditPoints="1"/>
          </p:cNvSpPr>
          <p:nvPr/>
        </p:nvSpPr>
        <p:spPr bwMode="auto">
          <a:xfrm>
            <a:off x="1458107" y="5113446"/>
            <a:ext cx="5618163" cy="46037"/>
          </a:xfrm>
          <a:custGeom>
            <a:avLst/>
            <a:gdLst>
              <a:gd name="T0" fmla="*/ 115 w 3539"/>
              <a:gd name="T1" fmla="*/ 0 h 29"/>
              <a:gd name="T2" fmla="*/ 0 w 3539"/>
              <a:gd name="T3" fmla="*/ 29 h 29"/>
              <a:gd name="T4" fmla="*/ 202 w 3539"/>
              <a:gd name="T5" fmla="*/ 0 h 29"/>
              <a:gd name="T6" fmla="*/ 317 w 3539"/>
              <a:gd name="T7" fmla="*/ 29 h 29"/>
              <a:gd name="T8" fmla="*/ 202 w 3539"/>
              <a:gd name="T9" fmla="*/ 0 h 29"/>
              <a:gd name="T10" fmla="*/ 518 w 3539"/>
              <a:gd name="T11" fmla="*/ 0 h 29"/>
              <a:gd name="T12" fmla="*/ 403 w 3539"/>
              <a:gd name="T13" fmla="*/ 29 h 29"/>
              <a:gd name="T14" fmla="*/ 604 w 3539"/>
              <a:gd name="T15" fmla="*/ 0 h 29"/>
              <a:gd name="T16" fmla="*/ 719 w 3539"/>
              <a:gd name="T17" fmla="*/ 29 h 29"/>
              <a:gd name="T18" fmla="*/ 604 w 3539"/>
              <a:gd name="T19" fmla="*/ 0 h 29"/>
              <a:gd name="T20" fmla="*/ 921 w 3539"/>
              <a:gd name="T21" fmla="*/ 0 h 29"/>
              <a:gd name="T22" fmla="*/ 806 w 3539"/>
              <a:gd name="T23" fmla="*/ 29 h 29"/>
              <a:gd name="T24" fmla="*/ 1007 w 3539"/>
              <a:gd name="T25" fmla="*/ 0 h 29"/>
              <a:gd name="T26" fmla="*/ 1122 w 3539"/>
              <a:gd name="T27" fmla="*/ 29 h 29"/>
              <a:gd name="T28" fmla="*/ 1007 w 3539"/>
              <a:gd name="T29" fmla="*/ 0 h 29"/>
              <a:gd name="T30" fmla="*/ 1324 w 3539"/>
              <a:gd name="T31" fmla="*/ 0 h 29"/>
              <a:gd name="T32" fmla="*/ 1208 w 3539"/>
              <a:gd name="T33" fmla="*/ 29 h 29"/>
              <a:gd name="T34" fmla="*/ 1410 w 3539"/>
              <a:gd name="T35" fmla="*/ 0 h 29"/>
              <a:gd name="T36" fmla="*/ 1525 w 3539"/>
              <a:gd name="T37" fmla="*/ 29 h 29"/>
              <a:gd name="T38" fmla="*/ 1410 w 3539"/>
              <a:gd name="T39" fmla="*/ 0 h 29"/>
              <a:gd name="T40" fmla="*/ 1726 w 3539"/>
              <a:gd name="T41" fmla="*/ 0 h 29"/>
              <a:gd name="T42" fmla="*/ 1611 w 3539"/>
              <a:gd name="T43" fmla="*/ 29 h 29"/>
              <a:gd name="T44" fmla="*/ 1813 w 3539"/>
              <a:gd name="T45" fmla="*/ 0 h 29"/>
              <a:gd name="T46" fmla="*/ 1928 w 3539"/>
              <a:gd name="T47" fmla="*/ 29 h 29"/>
              <a:gd name="T48" fmla="*/ 1813 w 3539"/>
              <a:gd name="T49" fmla="*/ 0 h 29"/>
              <a:gd name="T50" fmla="*/ 2129 w 3539"/>
              <a:gd name="T51" fmla="*/ 0 h 29"/>
              <a:gd name="T52" fmla="*/ 2014 w 3539"/>
              <a:gd name="T53" fmla="*/ 29 h 29"/>
              <a:gd name="T54" fmla="*/ 2215 w 3539"/>
              <a:gd name="T55" fmla="*/ 0 h 29"/>
              <a:gd name="T56" fmla="*/ 2330 w 3539"/>
              <a:gd name="T57" fmla="*/ 29 h 29"/>
              <a:gd name="T58" fmla="*/ 2215 w 3539"/>
              <a:gd name="T59" fmla="*/ 0 h 29"/>
              <a:gd name="T60" fmla="*/ 2532 w 3539"/>
              <a:gd name="T61" fmla="*/ 0 h 29"/>
              <a:gd name="T62" fmla="*/ 2417 w 3539"/>
              <a:gd name="T63" fmla="*/ 29 h 29"/>
              <a:gd name="T64" fmla="*/ 2618 w 3539"/>
              <a:gd name="T65" fmla="*/ 0 h 29"/>
              <a:gd name="T66" fmla="*/ 2733 w 3539"/>
              <a:gd name="T67" fmla="*/ 29 h 29"/>
              <a:gd name="T68" fmla="*/ 2618 w 3539"/>
              <a:gd name="T69" fmla="*/ 0 h 29"/>
              <a:gd name="T70" fmla="*/ 2935 w 3539"/>
              <a:gd name="T71" fmla="*/ 0 h 29"/>
              <a:gd name="T72" fmla="*/ 2820 w 3539"/>
              <a:gd name="T73" fmla="*/ 29 h 29"/>
              <a:gd name="T74" fmla="*/ 3021 w 3539"/>
              <a:gd name="T75" fmla="*/ 0 h 29"/>
              <a:gd name="T76" fmla="*/ 3136 w 3539"/>
              <a:gd name="T77" fmla="*/ 29 h 29"/>
              <a:gd name="T78" fmla="*/ 3021 w 3539"/>
              <a:gd name="T79" fmla="*/ 0 h 29"/>
              <a:gd name="T80" fmla="*/ 3337 w 3539"/>
              <a:gd name="T81" fmla="*/ 0 h 29"/>
              <a:gd name="T82" fmla="*/ 3222 w 3539"/>
              <a:gd name="T83" fmla="*/ 29 h 29"/>
              <a:gd name="T84" fmla="*/ 3424 w 3539"/>
              <a:gd name="T85" fmla="*/ 0 h 29"/>
              <a:gd name="T86" fmla="*/ 3539 w 3539"/>
              <a:gd name="T87" fmla="*/ 29 h 29"/>
              <a:gd name="T88" fmla="*/ 3424 w 3539"/>
              <a:gd name="T8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39" h="29">
                <a:moveTo>
                  <a:pt x="0" y="0"/>
                </a:moveTo>
                <a:lnTo>
                  <a:pt x="115" y="0"/>
                </a:lnTo>
                <a:lnTo>
                  <a:pt x="115" y="29"/>
                </a:lnTo>
                <a:lnTo>
                  <a:pt x="0" y="29"/>
                </a:lnTo>
                <a:lnTo>
                  <a:pt x="0" y="0"/>
                </a:lnTo>
                <a:close/>
                <a:moveTo>
                  <a:pt x="202" y="0"/>
                </a:moveTo>
                <a:lnTo>
                  <a:pt x="317" y="0"/>
                </a:lnTo>
                <a:lnTo>
                  <a:pt x="317" y="29"/>
                </a:lnTo>
                <a:lnTo>
                  <a:pt x="202" y="29"/>
                </a:lnTo>
                <a:lnTo>
                  <a:pt x="202" y="0"/>
                </a:lnTo>
                <a:close/>
                <a:moveTo>
                  <a:pt x="403" y="0"/>
                </a:moveTo>
                <a:lnTo>
                  <a:pt x="518" y="0"/>
                </a:lnTo>
                <a:lnTo>
                  <a:pt x="518" y="29"/>
                </a:lnTo>
                <a:lnTo>
                  <a:pt x="403" y="29"/>
                </a:lnTo>
                <a:lnTo>
                  <a:pt x="403" y="0"/>
                </a:lnTo>
                <a:close/>
                <a:moveTo>
                  <a:pt x="604" y="0"/>
                </a:moveTo>
                <a:lnTo>
                  <a:pt x="719" y="0"/>
                </a:lnTo>
                <a:lnTo>
                  <a:pt x="719" y="29"/>
                </a:lnTo>
                <a:lnTo>
                  <a:pt x="604" y="29"/>
                </a:lnTo>
                <a:lnTo>
                  <a:pt x="604" y="0"/>
                </a:lnTo>
                <a:close/>
                <a:moveTo>
                  <a:pt x="806" y="0"/>
                </a:moveTo>
                <a:lnTo>
                  <a:pt x="921" y="0"/>
                </a:lnTo>
                <a:lnTo>
                  <a:pt x="921" y="29"/>
                </a:lnTo>
                <a:lnTo>
                  <a:pt x="806" y="29"/>
                </a:lnTo>
                <a:lnTo>
                  <a:pt x="806" y="0"/>
                </a:lnTo>
                <a:close/>
                <a:moveTo>
                  <a:pt x="1007" y="0"/>
                </a:moveTo>
                <a:lnTo>
                  <a:pt x="1122" y="0"/>
                </a:lnTo>
                <a:lnTo>
                  <a:pt x="1122" y="29"/>
                </a:lnTo>
                <a:lnTo>
                  <a:pt x="1007" y="29"/>
                </a:lnTo>
                <a:lnTo>
                  <a:pt x="1007" y="0"/>
                </a:lnTo>
                <a:close/>
                <a:moveTo>
                  <a:pt x="1208" y="0"/>
                </a:moveTo>
                <a:lnTo>
                  <a:pt x="1324" y="0"/>
                </a:lnTo>
                <a:lnTo>
                  <a:pt x="1324" y="29"/>
                </a:lnTo>
                <a:lnTo>
                  <a:pt x="1208" y="29"/>
                </a:lnTo>
                <a:lnTo>
                  <a:pt x="1208" y="0"/>
                </a:lnTo>
                <a:close/>
                <a:moveTo>
                  <a:pt x="1410" y="0"/>
                </a:moveTo>
                <a:lnTo>
                  <a:pt x="1525" y="0"/>
                </a:lnTo>
                <a:lnTo>
                  <a:pt x="1525" y="29"/>
                </a:lnTo>
                <a:lnTo>
                  <a:pt x="1410" y="29"/>
                </a:lnTo>
                <a:lnTo>
                  <a:pt x="1410" y="0"/>
                </a:lnTo>
                <a:close/>
                <a:moveTo>
                  <a:pt x="1611" y="0"/>
                </a:moveTo>
                <a:lnTo>
                  <a:pt x="1726" y="0"/>
                </a:lnTo>
                <a:lnTo>
                  <a:pt x="1726" y="29"/>
                </a:lnTo>
                <a:lnTo>
                  <a:pt x="1611" y="29"/>
                </a:lnTo>
                <a:lnTo>
                  <a:pt x="1611" y="0"/>
                </a:lnTo>
                <a:close/>
                <a:moveTo>
                  <a:pt x="1813" y="0"/>
                </a:moveTo>
                <a:lnTo>
                  <a:pt x="1928" y="0"/>
                </a:lnTo>
                <a:lnTo>
                  <a:pt x="1928" y="29"/>
                </a:lnTo>
                <a:lnTo>
                  <a:pt x="1813" y="29"/>
                </a:lnTo>
                <a:lnTo>
                  <a:pt x="1813" y="0"/>
                </a:lnTo>
                <a:close/>
                <a:moveTo>
                  <a:pt x="2014" y="0"/>
                </a:moveTo>
                <a:lnTo>
                  <a:pt x="2129" y="0"/>
                </a:lnTo>
                <a:lnTo>
                  <a:pt x="2129" y="29"/>
                </a:lnTo>
                <a:lnTo>
                  <a:pt x="2014" y="29"/>
                </a:lnTo>
                <a:lnTo>
                  <a:pt x="2014" y="0"/>
                </a:lnTo>
                <a:close/>
                <a:moveTo>
                  <a:pt x="2215" y="0"/>
                </a:moveTo>
                <a:lnTo>
                  <a:pt x="2330" y="0"/>
                </a:lnTo>
                <a:lnTo>
                  <a:pt x="2330" y="29"/>
                </a:lnTo>
                <a:lnTo>
                  <a:pt x="2215" y="29"/>
                </a:lnTo>
                <a:lnTo>
                  <a:pt x="2215" y="0"/>
                </a:lnTo>
                <a:close/>
                <a:moveTo>
                  <a:pt x="2417" y="0"/>
                </a:moveTo>
                <a:lnTo>
                  <a:pt x="2532" y="0"/>
                </a:lnTo>
                <a:lnTo>
                  <a:pt x="2532" y="29"/>
                </a:lnTo>
                <a:lnTo>
                  <a:pt x="2417" y="29"/>
                </a:lnTo>
                <a:lnTo>
                  <a:pt x="2417" y="0"/>
                </a:lnTo>
                <a:close/>
                <a:moveTo>
                  <a:pt x="2618" y="0"/>
                </a:moveTo>
                <a:lnTo>
                  <a:pt x="2733" y="0"/>
                </a:lnTo>
                <a:lnTo>
                  <a:pt x="2733" y="29"/>
                </a:lnTo>
                <a:lnTo>
                  <a:pt x="2618" y="29"/>
                </a:lnTo>
                <a:lnTo>
                  <a:pt x="2618" y="0"/>
                </a:lnTo>
                <a:close/>
                <a:moveTo>
                  <a:pt x="2820" y="0"/>
                </a:moveTo>
                <a:lnTo>
                  <a:pt x="2935" y="0"/>
                </a:lnTo>
                <a:lnTo>
                  <a:pt x="2935" y="29"/>
                </a:lnTo>
                <a:lnTo>
                  <a:pt x="2820" y="29"/>
                </a:lnTo>
                <a:lnTo>
                  <a:pt x="2820" y="0"/>
                </a:lnTo>
                <a:close/>
                <a:moveTo>
                  <a:pt x="3021" y="0"/>
                </a:moveTo>
                <a:lnTo>
                  <a:pt x="3136" y="0"/>
                </a:lnTo>
                <a:lnTo>
                  <a:pt x="3136" y="29"/>
                </a:lnTo>
                <a:lnTo>
                  <a:pt x="3021" y="29"/>
                </a:lnTo>
                <a:lnTo>
                  <a:pt x="3021" y="0"/>
                </a:lnTo>
                <a:close/>
                <a:moveTo>
                  <a:pt x="3222" y="0"/>
                </a:moveTo>
                <a:lnTo>
                  <a:pt x="3337" y="0"/>
                </a:lnTo>
                <a:lnTo>
                  <a:pt x="3337" y="29"/>
                </a:lnTo>
                <a:lnTo>
                  <a:pt x="3222" y="29"/>
                </a:lnTo>
                <a:lnTo>
                  <a:pt x="3222" y="0"/>
                </a:lnTo>
                <a:close/>
                <a:moveTo>
                  <a:pt x="3424" y="0"/>
                </a:moveTo>
                <a:lnTo>
                  <a:pt x="3539" y="0"/>
                </a:lnTo>
                <a:lnTo>
                  <a:pt x="3539" y="29"/>
                </a:lnTo>
                <a:lnTo>
                  <a:pt x="3424" y="29"/>
                </a:lnTo>
                <a:lnTo>
                  <a:pt x="3424" y="0"/>
                </a:lnTo>
                <a:close/>
              </a:path>
            </a:pathLst>
          </a:custGeom>
          <a:solidFill>
            <a:srgbClr val="FFFF00"/>
          </a:solidFill>
          <a:ln w="0" cap="flat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9" name="Oval 31"/>
          <p:cNvSpPr>
            <a:spLocks noChangeArrowheads="1"/>
          </p:cNvSpPr>
          <p:nvPr/>
        </p:nvSpPr>
        <p:spPr bwMode="auto">
          <a:xfrm>
            <a:off x="3240870" y="5430946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0" name="Freeform 32"/>
          <p:cNvSpPr>
            <a:spLocks noEditPoints="1"/>
          </p:cNvSpPr>
          <p:nvPr/>
        </p:nvSpPr>
        <p:spPr bwMode="auto">
          <a:xfrm>
            <a:off x="3232932" y="5423008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1" name="Oval 33"/>
          <p:cNvSpPr>
            <a:spLocks noChangeArrowheads="1"/>
          </p:cNvSpPr>
          <p:nvPr/>
        </p:nvSpPr>
        <p:spPr bwMode="auto">
          <a:xfrm>
            <a:off x="3358345" y="5465871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" name="Freeform 34"/>
          <p:cNvSpPr>
            <a:spLocks noEditPoints="1"/>
          </p:cNvSpPr>
          <p:nvPr/>
        </p:nvSpPr>
        <p:spPr bwMode="auto">
          <a:xfrm>
            <a:off x="3350407" y="5457933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" name="Oval 35"/>
          <p:cNvSpPr>
            <a:spLocks noChangeArrowheads="1"/>
          </p:cNvSpPr>
          <p:nvPr/>
        </p:nvSpPr>
        <p:spPr bwMode="auto">
          <a:xfrm>
            <a:off x="3428195" y="5570646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4" name="Freeform 36"/>
          <p:cNvSpPr>
            <a:spLocks noEditPoints="1"/>
          </p:cNvSpPr>
          <p:nvPr/>
        </p:nvSpPr>
        <p:spPr bwMode="auto">
          <a:xfrm>
            <a:off x="3420257" y="5562708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" name="Oval 37"/>
          <p:cNvSpPr>
            <a:spLocks noChangeArrowheads="1"/>
          </p:cNvSpPr>
          <p:nvPr/>
        </p:nvSpPr>
        <p:spPr bwMode="auto">
          <a:xfrm>
            <a:off x="3442482" y="5694471"/>
            <a:ext cx="65088" cy="635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" name="Freeform 38"/>
          <p:cNvSpPr>
            <a:spLocks noEditPoints="1"/>
          </p:cNvSpPr>
          <p:nvPr/>
        </p:nvSpPr>
        <p:spPr bwMode="auto">
          <a:xfrm>
            <a:off x="3434545" y="5686533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7" name="Freeform 41"/>
          <p:cNvSpPr>
            <a:spLocks noEditPoints="1"/>
          </p:cNvSpPr>
          <p:nvPr/>
        </p:nvSpPr>
        <p:spPr bwMode="auto">
          <a:xfrm>
            <a:off x="2515382" y="5129321"/>
            <a:ext cx="134938" cy="317500"/>
          </a:xfrm>
          <a:custGeom>
            <a:avLst/>
            <a:gdLst>
              <a:gd name="T0" fmla="*/ 49 w 85"/>
              <a:gd name="T1" fmla="*/ 71 h 200"/>
              <a:gd name="T2" fmla="*/ 49 w 85"/>
              <a:gd name="T3" fmla="*/ 130 h 200"/>
              <a:gd name="T4" fmla="*/ 36 w 85"/>
              <a:gd name="T5" fmla="*/ 130 h 200"/>
              <a:gd name="T6" fmla="*/ 36 w 85"/>
              <a:gd name="T7" fmla="*/ 71 h 200"/>
              <a:gd name="T8" fmla="*/ 49 w 85"/>
              <a:gd name="T9" fmla="*/ 71 h 200"/>
              <a:gd name="T10" fmla="*/ 0 w 85"/>
              <a:gd name="T11" fmla="*/ 85 h 200"/>
              <a:gd name="T12" fmla="*/ 42 w 85"/>
              <a:gd name="T13" fmla="*/ 0 h 200"/>
              <a:gd name="T14" fmla="*/ 85 w 85"/>
              <a:gd name="T15" fmla="*/ 85 h 200"/>
              <a:gd name="T16" fmla="*/ 0 w 85"/>
              <a:gd name="T17" fmla="*/ 85 h 200"/>
              <a:gd name="T18" fmla="*/ 85 w 85"/>
              <a:gd name="T19" fmla="*/ 115 h 200"/>
              <a:gd name="T20" fmla="*/ 42 w 85"/>
              <a:gd name="T21" fmla="*/ 200 h 200"/>
              <a:gd name="T22" fmla="*/ 0 w 85"/>
              <a:gd name="T23" fmla="*/ 115 h 200"/>
              <a:gd name="T24" fmla="*/ 85 w 85"/>
              <a:gd name="T25" fmla="*/ 11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200">
                <a:moveTo>
                  <a:pt x="49" y="71"/>
                </a:moveTo>
                <a:lnTo>
                  <a:pt x="49" y="130"/>
                </a:lnTo>
                <a:lnTo>
                  <a:pt x="36" y="130"/>
                </a:lnTo>
                <a:lnTo>
                  <a:pt x="36" y="71"/>
                </a:lnTo>
                <a:lnTo>
                  <a:pt x="49" y="71"/>
                </a:lnTo>
                <a:close/>
                <a:moveTo>
                  <a:pt x="0" y="85"/>
                </a:moveTo>
                <a:lnTo>
                  <a:pt x="42" y="0"/>
                </a:lnTo>
                <a:lnTo>
                  <a:pt x="85" y="85"/>
                </a:lnTo>
                <a:lnTo>
                  <a:pt x="0" y="85"/>
                </a:lnTo>
                <a:close/>
                <a:moveTo>
                  <a:pt x="85" y="115"/>
                </a:moveTo>
                <a:lnTo>
                  <a:pt x="42" y="200"/>
                </a:lnTo>
                <a:lnTo>
                  <a:pt x="0" y="115"/>
                </a:lnTo>
                <a:lnTo>
                  <a:pt x="85" y="115"/>
                </a:lnTo>
                <a:close/>
              </a:path>
            </a:pathLst>
          </a:custGeom>
          <a:solidFill>
            <a:srgbClr val="0000FF"/>
          </a:solidFill>
          <a:ln w="0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8" name="Rectangle 42"/>
          <p:cNvSpPr>
            <a:spLocks noChangeArrowheads="1"/>
          </p:cNvSpPr>
          <p:nvPr/>
        </p:nvSpPr>
        <p:spPr bwMode="auto">
          <a:xfrm>
            <a:off x="2064532" y="5650021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900">
                <a:solidFill>
                  <a:srgbClr val="0000CC"/>
                </a:solidFill>
                <a:latin typeface="Tahoma" panose="020B0604030504040204" pitchFamily="34" charset="0"/>
              </a:rPr>
              <a:t>3.5m</a:t>
            </a:r>
            <a:endParaRPr lang="en-US" altLang="ja-JP"/>
          </a:p>
        </p:txBody>
      </p:sp>
      <p:sp>
        <p:nvSpPr>
          <p:cNvPr id="139" name="Freeform 43"/>
          <p:cNvSpPr>
            <a:spLocks/>
          </p:cNvSpPr>
          <p:nvPr/>
        </p:nvSpPr>
        <p:spPr bwMode="auto">
          <a:xfrm>
            <a:off x="2194707" y="5248383"/>
            <a:ext cx="384175" cy="466725"/>
          </a:xfrm>
          <a:custGeom>
            <a:avLst/>
            <a:gdLst>
              <a:gd name="T0" fmla="*/ 234 w 242"/>
              <a:gd name="T1" fmla="*/ 0 h 294"/>
              <a:gd name="T2" fmla="*/ 0 w 242"/>
              <a:gd name="T3" fmla="*/ 288 h 294"/>
              <a:gd name="T4" fmla="*/ 8 w 242"/>
              <a:gd name="T5" fmla="*/ 294 h 294"/>
              <a:gd name="T6" fmla="*/ 242 w 242"/>
              <a:gd name="T7" fmla="*/ 7 h 294"/>
              <a:gd name="T8" fmla="*/ 234 w 242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94">
                <a:moveTo>
                  <a:pt x="234" y="0"/>
                </a:moveTo>
                <a:lnTo>
                  <a:pt x="0" y="288"/>
                </a:lnTo>
                <a:lnTo>
                  <a:pt x="8" y="294"/>
                </a:lnTo>
                <a:lnTo>
                  <a:pt x="242" y="7"/>
                </a:lnTo>
                <a:lnTo>
                  <a:pt x="234" y="0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0" name="Freeform 44"/>
          <p:cNvSpPr>
            <a:spLocks/>
          </p:cNvSpPr>
          <p:nvPr/>
        </p:nvSpPr>
        <p:spPr bwMode="auto">
          <a:xfrm>
            <a:off x="4087007" y="5416658"/>
            <a:ext cx="190500" cy="192088"/>
          </a:xfrm>
          <a:custGeom>
            <a:avLst/>
            <a:gdLst>
              <a:gd name="T0" fmla="*/ 0 w 120"/>
              <a:gd name="T1" fmla="*/ 0 h 121"/>
              <a:gd name="T2" fmla="*/ 120 w 120"/>
              <a:gd name="T3" fmla="*/ 0 h 121"/>
              <a:gd name="T4" fmla="*/ 0 w 120"/>
              <a:gd name="T5" fmla="*/ 121 h 121"/>
              <a:gd name="T6" fmla="*/ 0 w 120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21">
                <a:moveTo>
                  <a:pt x="0" y="0"/>
                </a:moveTo>
                <a:lnTo>
                  <a:pt x="120" y="0"/>
                </a:lnTo>
                <a:lnTo>
                  <a:pt x="0" y="1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1" name="Oval 45"/>
          <p:cNvSpPr>
            <a:spLocks noChangeArrowheads="1"/>
          </p:cNvSpPr>
          <p:nvPr/>
        </p:nvSpPr>
        <p:spPr bwMode="auto">
          <a:xfrm>
            <a:off x="4083832" y="5818296"/>
            <a:ext cx="65088" cy="635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2" name="Freeform 46"/>
          <p:cNvSpPr>
            <a:spLocks noEditPoints="1"/>
          </p:cNvSpPr>
          <p:nvPr/>
        </p:nvSpPr>
        <p:spPr bwMode="auto">
          <a:xfrm>
            <a:off x="4075895" y="5810358"/>
            <a:ext cx="80962" cy="79375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" name="Rectangle 47"/>
          <p:cNvSpPr>
            <a:spLocks noChangeArrowheads="1"/>
          </p:cNvSpPr>
          <p:nvPr/>
        </p:nvSpPr>
        <p:spPr bwMode="auto">
          <a:xfrm>
            <a:off x="2814588" y="3899110"/>
            <a:ext cx="116179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900" dirty="0" smtClean="0">
                <a:solidFill>
                  <a:srgbClr val="000000"/>
                </a:solidFill>
              </a:rPr>
              <a:t>Test subject</a:t>
            </a:r>
            <a:endParaRPr lang="ja-JP" altLang="en-US" dirty="0"/>
          </a:p>
        </p:txBody>
      </p:sp>
      <p:sp>
        <p:nvSpPr>
          <p:cNvPr id="146" name="Oval 51"/>
          <p:cNvSpPr>
            <a:spLocks noChangeArrowheads="1"/>
          </p:cNvSpPr>
          <p:nvPr/>
        </p:nvSpPr>
        <p:spPr bwMode="auto">
          <a:xfrm>
            <a:off x="4091770" y="5923071"/>
            <a:ext cx="65087" cy="635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7" name="Freeform 52"/>
          <p:cNvSpPr>
            <a:spLocks noEditPoints="1"/>
          </p:cNvSpPr>
          <p:nvPr/>
        </p:nvSpPr>
        <p:spPr bwMode="auto">
          <a:xfrm>
            <a:off x="4083832" y="5915133"/>
            <a:ext cx="80963" cy="79375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" name="Oval 53"/>
          <p:cNvSpPr>
            <a:spLocks noChangeArrowheads="1"/>
          </p:cNvSpPr>
          <p:nvPr/>
        </p:nvSpPr>
        <p:spPr bwMode="auto">
          <a:xfrm>
            <a:off x="4094945" y="6032608"/>
            <a:ext cx="65087" cy="650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" name="Freeform 54"/>
          <p:cNvSpPr>
            <a:spLocks noEditPoints="1"/>
          </p:cNvSpPr>
          <p:nvPr/>
        </p:nvSpPr>
        <p:spPr bwMode="auto">
          <a:xfrm>
            <a:off x="4087007" y="6024671"/>
            <a:ext cx="80963" cy="80962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0" name="Oval 55"/>
          <p:cNvSpPr>
            <a:spLocks noChangeArrowheads="1"/>
          </p:cNvSpPr>
          <p:nvPr/>
        </p:nvSpPr>
        <p:spPr bwMode="auto">
          <a:xfrm>
            <a:off x="4098120" y="6137383"/>
            <a:ext cx="63500" cy="650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" name="Freeform 56"/>
          <p:cNvSpPr>
            <a:spLocks noEditPoints="1"/>
          </p:cNvSpPr>
          <p:nvPr/>
        </p:nvSpPr>
        <p:spPr bwMode="auto">
          <a:xfrm>
            <a:off x="4090182" y="6129446"/>
            <a:ext cx="80963" cy="80962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" name="Oval 57"/>
          <p:cNvSpPr>
            <a:spLocks noChangeArrowheads="1"/>
          </p:cNvSpPr>
          <p:nvPr/>
        </p:nvSpPr>
        <p:spPr bwMode="auto">
          <a:xfrm>
            <a:off x="4102882" y="6246921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" name="Freeform 58"/>
          <p:cNvSpPr>
            <a:spLocks noEditPoints="1"/>
          </p:cNvSpPr>
          <p:nvPr/>
        </p:nvSpPr>
        <p:spPr bwMode="auto">
          <a:xfrm>
            <a:off x="4094945" y="6238983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" name="Oval 59"/>
          <p:cNvSpPr>
            <a:spLocks noChangeArrowheads="1"/>
          </p:cNvSpPr>
          <p:nvPr/>
        </p:nvSpPr>
        <p:spPr bwMode="auto">
          <a:xfrm>
            <a:off x="4106057" y="6354871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" name="Freeform 60"/>
          <p:cNvSpPr>
            <a:spLocks noEditPoints="1"/>
          </p:cNvSpPr>
          <p:nvPr/>
        </p:nvSpPr>
        <p:spPr bwMode="auto">
          <a:xfrm>
            <a:off x="4098120" y="6346933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8" name="Oval 63"/>
          <p:cNvSpPr>
            <a:spLocks noChangeArrowheads="1"/>
          </p:cNvSpPr>
          <p:nvPr/>
        </p:nvSpPr>
        <p:spPr bwMode="auto">
          <a:xfrm>
            <a:off x="4171145" y="5426183"/>
            <a:ext cx="63500" cy="635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9" name="Freeform 64"/>
          <p:cNvSpPr>
            <a:spLocks noEditPoints="1"/>
          </p:cNvSpPr>
          <p:nvPr/>
        </p:nvSpPr>
        <p:spPr bwMode="auto">
          <a:xfrm>
            <a:off x="4161620" y="5416658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" name="Oval 65"/>
          <p:cNvSpPr>
            <a:spLocks noChangeArrowheads="1"/>
          </p:cNvSpPr>
          <p:nvPr/>
        </p:nvSpPr>
        <p:spPr bwMode="auto">
          <a:xfrm>
            <a:off x="4101295" y="5492858"/>
            <a:ext cx="63500" cy="650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1" name="Freeform 66"/>
          <p:cNvSpPr>
            <a:spLocks noEditPoints="1"/>
          </p:cNvSpPr>
          <p:nvPr/>
        </p:nvSpPr>
        <p:spPr bwMode="auto">
          <a:xfrm>
            <a:off x="4091770" y="5484921"/>
            <a:ext cx="80962" cy="80962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2" name="Oval 67"/>
          <p:cNvSpPr>
            <a:spLocks noChangeArrowheads="1"/>
          </p:cNvSpPr>
          <p:nvPr/>
        </p:nvSpPr>
        <p:spPr bwMode="auto">
          <a:xfrm>
            <a:off x="4091770" y="5610333"/>
            <a:ext cx="65087" cy="650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" name="Freeform 68"/>
          <p:cNvSpPr>
            <a:spLocks noEditPoints="1"/>
          </p:cNvSpPr>
          <p:nvPr/>
        </p:nvSpPr>
        <p:spPr bwMode="auto">
          <a:xfrm>
            <a:off x="4083832" y="5602396"/>
            <a:ext cx="80963" cy="80962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4" name="Oval 69"/>
          <p:cNvSpPr>
            <a:spLocks noChangeArrowheads="1"/>
          </p:cNvSpPr>
          <p:nvPr/>
        </p:nvSpPr>
        <p:spPr bwMode="auto">
          <a:xfrm>
            <a:off x="4091770" y="5707171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5" name="Freeform 70"/>
          <p:cNvSpPr>
            <a:spLocks noEditPoints="1"/>
          </p:cNvSpPr>
          <p:nvPr/>
        </p:nvSpPr>
        <p:spPr bwMode="auto">
          <a:xfrm>
            <a:off x="4083832" y="5699233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6" name="Freeform 71"/>
          <p:cNvSpPr>
            <a:spLocks noEditPoints="1"/>
          </p:cNvSpPr>
          <p:nvPr/>
        </p:nvSpPr>
        <p:spPr bwMode="auto">
          <a:xfrm>
            <a:off x="3458357" y="6529496"/>
            <a:ext cx="625475" cy="134937"/>
          </a:xfrm>
          <a:custGeom>
            <a:avLst/>
            <a:gdLst>
              <a:gd name="T0" fmla="*/ 71 w 394"/>
              <a:gd name="T1" fmla="*/ 37 h 85"/>
              <a:gd name="T2" fmla="*/ 324 w 394"/>
              <a:gd name="T3" fmla="*/ 37 h 85"/>
              <a:gd name="T4" fmla="*/ 324 w 394"/>
              <a:gd name="T5" fmla="*/ 48 h 85"/>
              <a:gd name="T6" fmla="*/ 71 w 394"/>
              <a:gd name="T7" fmla="*/ 48 h 85"/>
              <a:gd name="T8" fmla="*/ 71 w 394"/>
              <a:gd name="T9" fmla="*/ 37 h 85"/>
              <a:gd name="T10" fmla="*/ 85 w 394"/>
              <a:gd name="T11" fmla="*/ 85 h 85"/>
              <a:gd name="T12" fmla="*/ 0 w 394"/>
              <a:gd name="T13" fmla="*/ 42 h 85"/>
              <a:gd name="T14" fmla="*/ 85 w 394"/>
              <a:gd name="T15" fmla="*/ 0 h 85"/>
              <a:gd name="T16" fmla="*/ 85 w 394"/>
              <a:gd name="T17" fmla="*/ 85 h 85"/>
              <a:gd name="T18" fmla="*/ 310 w 394"/>
              <a:gd name="T19" fmla="*/ 0 h 85"/>
              <a:gd name="T20" fmla="*/ 394 w 394"/>
              <a:gd name="T21" fmla="*/ 42 h 85"/>
              <a:gd name="T22" fmla="*/ 310 w 394"/>
              <a:gd name="T23" fmla="*/ 85 h 85"/>
              <a:gd name="T24" fmla="*/ 310 w 394"/>
              <a:gd name="T2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4" h="85">
                <a:moveTo>
                  <a:pt x="71" y="37"/>
                </a:moveTo>
                <a:lnTo>
                  <a:pt x="324" y="37"/>
                </a:lnTo>
                <a:lnTo>
                  <a:pt x="324" y="48"/>
                </a:lnTo>
                <a:lnTo>
                  <a:pt x="71" y="48"/>
                </a:lnTo>
                <a:lnTo>
                  <a:pt x="71" y="37"/>
                </a:lnTo>
                <a:close/>
                <a:moveTo>
                  <a:pt x="85" y="85"/>
                </a:moveTo>
                <a:lnTo>
                  <a:pt x="0" y="42"/>
                </a:lnTo>
                <a:lnTo>
                  <a:pt x="85" y="0"/>
                </a:lnTo>
                <a:lnTo>
                  <a:pt x="85" y="85"/>
                </a:lnTo>
                <a:close/>
                <a:moveTo>
                  <a:pt x="310" y="0"/>
                </a:moveTo>
                <a:lnTo>
                  <a:pt x="394" y="42"/>
                </a:lnTo>
                <a:lnTo>
                  <a:pt x="310" y="85"/>
                </a:lnTo>
                <a:lnTo>
                  <a:pt x="310" y="0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" name="Rectangle 72"/>
          <p:cNvSpPr>
            <a:spLocks noChangeArrowheads="1"/>
          </p:cNvSpPr>
          <p:nvPr/>
        </p:nvSpPr>
        <p:spPr bwMode="auto">
          <a:xfrm>
            <a:off x="3623457" y="6592996"/>
            <a:ext cx="33823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900" dirty="0" smtClean="0">
                <a:solidFill>
                  <a:srgbClr val="0000CC"/>
                </a:solidFill>
                <a:latin typeface="Tahoma" panose="020B0604030504040204" pitchFamily="34" charset="0"/>
              </a:rPr>
              <a:t>7m</a:t>
            </a:r>
            <a:endParaRPr lang="en-US" altLang="ja-JP" dirty="0"/>
          </a:p>
        </p:txBody>
      </p:sp>
      <p:sp>
        <p:nvSpPr>
          <p:cNvPr id="168" name="Rectangle 75"/>
          <p:cNvSpPr>
            <a:spLocks noChangeArrowheads="1"/>
          </p:cNvSpPr>
          <p:nvPr/>
        </p:nvSpPr>
        <p:spPr bwMode="auto">
          <a:xfrm>
            <a:off x="5366639" y="3939026"/>
            <a:ext cx="2857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900" dirty="0" smtClean="0">
                <a:solidFill>
                  <a:srgbClr val="000000"/>
                </a:solidFill>
              </a:rPr>
              <a:t>Motorcycle position at the right-turn </a:t>
            </a:r>
            <a:r>
              <a:rPr lang="en-US" altLang="ja-JP" sz="1900" dirty="0">
                <a:solidFill>
                  <a:srgbClr val="000000"/>
                </a:solidFill>
              </a:rPr>
              <a:t>limit </a:t>
            </a:r>
            <a:r>
              <a:rPr lang="en-US" altLang="ja-JP" sz="1900" dirty="0" smtClean="0">
                <a:solidFill>
                  <a:srgbClr val="000000"/>
                </a:solidFill>
              </a:rPr>
              <a:t>timing</a:t>
            </a:r>
            <a:endParaRPr lang="ja-JP" altLang="en-US" dirty="0"/>
          </a:p>
        </p:txBody>
      </p:sp>
      <p:sp>
        <p:nvSpPr>
          <p:cNvPr id="170" name="Rectangle 77" descr="右上がり対角線 (太)"/>
          <p:cNvSpPr>
            <a:spLocks noChangeArrowheads="1"/>
          </p:cNvSpPr>
          <p:nvPr/>
        </p:nvSpPr>
        <p:spPr bwMode="auto">
          <a:xfrm>
            <a:off x="3444070" y="5192821"/>
            <a:ext cx="674687" cy="309562"/>
          </a:xfrm>
          <a:prstGeom prst="rect">
            <a:avLst/>
          </a:prstGeom>
          <a:pattFill prst="wdUpDiag">
            <a:fgClr>
              <a:srgbClr val="66FF33"/>
            </a:fgClr>
            <a:bgClr>
              <a:srgbClr val="C0C0C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1" name="Freeform 78" descr="右上がり対角線 (太)"/>
          <p:cNvSpPr>
            <a:spLocks noEditPoints="1"/>
          </p:cNvSpPr>
          <p:nvPr/>
        </p:nvSpPr>
        <p:spPr bwMode="auto">
          <a:xfrm>
            <a:off x="3426607" y="5175358"/>
            <a:ext cx="709613" cy="344488"/>
          </a:xfrm>
          <a:custGeom>
            <a:avLst/>
            <a:gdLst>
              <a:gd name="T0" fmla="*/ 0 w 4224"/>
              <a:gd name="T1" fmla="*/ 104 h 2048"/>
              <a:gd name="T2" fmla="*/ 104 w 4224"/>
              <a:gd name="T3" fmla="*/ 0 h 2048"/>
              <a:gd name="T4" fmla="*/ 4120 w 4224"/>
              <a:gd name="T5" fmla="*/ 0 h 2048"/>
              <a:gd name="T6" fmla="*/ 4224 w 4224"/>
              <a:gd name="T7" fmla="*/ 104 h 2048"/>
              <a:gd name="T8" fmla="*/ 4224 w 4224"/>
              <a:gd name="T9" fmla="*/ 1944 h 2048"/>
              <a:gd name="T10" fmla="*/ 4120 w 4224"/>
              <a:gd name="T11" fmla="*/ 2048 h 2048"/>
              <a:gd name="T12" fmla="*/ 104 w 4224"/>
              <a:gd name="T13" fmla="*/ 2048 h 2048"/>
              <a:gd name="T14" fmla="*/ 0 w 4224"/>
              <a:gd name="T15" fmla="*/ 1944 h 2048"/>
              <a:gd name="T16" fmla="*/ 0 w 4224"/>
              <a:gd name="T17" fmla="*/ 104 h 2048"/>
              <a:gd name="T18" fmla="*/ 208 w 4224"/>
              <a:gd name="T19" fmla="*/ 1944 h 2048"/>
              <a:gd name="T20" fmla="*/ 104 w 4224"/>
              <a:gd name="T21" fmla="*/ 1840 h 2048"/>
              <a:gd name="T22" fmla="*/ 4120 w 4224"/>
              <a:gd name="T23" fmla="*/ 1840 h 2048"/>
              <a:gd name="T24" fmla="*/ 4016 w 4224"/>
              <a:gd name="T25" fmla="*/ 1944 h 2048"/>
              <a:gd name="T26" fmla="*/ 4016 w 4224"/>
              <a:gd name="T27" fmla="*/ 104 h 2048"/>
              <a:gd name="T28" fmla="*/ 4120 w 4224"/>
              <a:gd name="T29" fmla="*/ 208 h 2048"/>
              <a:gd name="T30" fmla="*/ 104 w 4224"/>
              <a:gd name="T31" fmla="*/ 208 h 2048"/>
              <a:gd name="T32" fmla="*/ 208 w 4224"/>
              <a:gd name="T33" fmla="*/ 104 h 2048"/>
              <a:gd name="T34" fmla="*/ 208 w 4224"/>
              <a:gd name="T35" fmla="*/ 194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24" h="2048">
                <a:moveTo>
                  <a:pt x="0" y="104"/>
                </a:moveTo>
                <a:cubicBezTo>
                  <a:pt x="0" y="47"/>
                  <a:pt x="47" y="0"/>
                  <a:pt x="104" y="0"/>
                </a:cubicBezTo>
                <a:lnTo>
                  <a:pt x="4120" y="0"/>
                </a:lnTo>
                <a:cubicBezTo>
                  <a:pt x="4178" y="0"/>
                  <a:pt x="4224" y="47"/>
                  <a:pt x="4224" y="104"/>
                </a:cubicBezTo>
                <a:lnTo>
                  <a:pt x="4224" y="1944"/>
                </a:lnTo>
                <a:cubicBezTo>
                  <a:pt x="4224" y="2002"/>
                  <a:pt x="4178" y="2048"/>
                  <a:pt x="4120" y="2048"/>
                </a:cubicBezTo>
                <a:lnTo>
                  <a:pt x="104" y="2048"/>
                </a:lnTo>
                <a:cubicBezTo>
                  <a:pt x="47" y="2048"/>
                  <a:pt x="0" y="2002"/>
                  <a:pt x="0" y="1944"/>
                </a:cubicBezTo>
                <a:lnTo>
                  <a:pt x="0" y="104"/>
                </a:lnTo>
                <a:close/>
                <a:moveTo>
                  <a:pt x="208" y="1944"/>
                </a:moveTo>
                <a:lnTo>
                  <a:pt x="104" y="1840"/>
                </a:lnTo>
                <a:lnTo>
                  <a:pt x="4120" y="1840"/>
                </a:lnTo>
                <a:lnTo>
                  <a:pt x="4016" y="1944"/>
                </a:lnTo>
                <a:lnTo>
                  <a:pt x="4016" y="104"/>
                </a:lnTo>
                <a:lnTo>
                  <a:pt x="4120" y="208"/>
                </a:lnTo>
                <a:lnTo>
                  <a:pt x="104" y="208"/>
                </a:lnTo>
                <a:lnTo>
                  <a:pt x="208" y="104"/>
                </a:lnTo>
                <a:lnTo>
                  <a:pt x="208" y="1944"/>
                </a:lnTo>
                <a:close/>
              </a:path>
            </a:pathLst>
          </a:custGeom>
          <a:pattFill prst="wdUpDiag">
            <a:fgClr>
              <a:srgbClr val="66FF33"/>
            </a:fgClr>
            <a:bgClr>
              <a:srgbClr val="C0C0C0"/>
            </a:bgClr>
          </a:pattFill>
          <a:ln w="0" cap="flat">
            <a:pattFill prst="pct5">
              <a:fgClr>
                <a:srgbClr val="66FF33"/>
              </a:fgClr>
              <a:bgClr>
                <a:srgbClr val="66FF33"/>
              </a:bgClr>
            </a:patt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3" name="Freeform 82"/>
          <p:cNvSpPr>
            <a:spLocks noEditPoints="1"/>
          </p:cNvSpPr>
          <p:nvPr/>
        </p:nvSpPr>
        <p:spPr bwMode="auto">
          <a:xfrm>
            <a:off x="3423877" y="4463269"/>
            <a:ext cx="1925638" cy="212725"/>
          </a:xfrm>
          <a:custGeom>
            <a:avLst/>
            <a:gdLst>
              <a:gd name="T0" fmla="*/ 96 w 7689"/>
              <a:gd name="T1" fmla="*/ 682 h 1142"/>
              <a:gd name="T2" fmla="*/ 7595 w 7689"/>
              <a:gd name="T3" fmla="*/ 556 h 1142"/>
              <a:gd name="T4" fmla="*/ 7593 w 7689"/>
              <a:gd name="T5" fmla="*/ 460 h 1142"/>
              <a:gd name="T6" fmla="*/ 95 w 7689"/>
              <a:gd name="T7" fmla="*/ 586 h 1142"/>
              <a:gd name="T8" fmla="*/ 96 w 7689"/>
              <a:gd name="T9" fmla="*/ 682 h 1142"/>
              <a:gd name="T10" fmla="*/ 863 w 7689"/>
              <a:gd name="T11" fmla="*/ 113 h 1142"/>
              <a:gd name="T12" fmla="*/ 0 w 7689"/>
              <a:gd name="T13" fmla="*/ 635 h 1142"/>
              <a:gd name="T14" fmla="*/ 880 w 7689"/>
              <a:gd name="T15" fmla="*/ 1129 h 1142"/>
              <a:gd name="T16" fmla="*/ 945 w 7689"/>
              <a:gd name="T17" fmla="*/ 1110 h 1142"/>
              <a:gd name="T18" fmla="*/ 927 w 7689"/>
              <a:gd name="T19" fmla="*/ 1045 h 1142"/>
              <a:gd name="T20" fmla="*/ 119 w 7689"/>
              <a:gd name="T21" fmla="*/ 592 h 1142"/>
              <a:gd name="T22" fmla="*/ 120 w 7689"/>
              <a:gd name="T23" fmla="*/ 675 h 1142"/>
              <a:gd name="T24" fmla="*/ 912 w 7689"/>
              <a:gd name="T25" fmla="*/ 195 h 1142"/>
              <a:gd name="T26" fmla="*/ 929 w 7689"/>
              <a:gd name="T27" fmla="*/ 129 h 1142"/>
              <a:gd name="T28" fmla="*/ 863 w 7689"/>
              <a:gd name="T29" fmla="*/ 113 h 1142"/>
              <a:gd name="T30" fmla="*/ 6827 w 7689"/>
              <a:gd name="T31" fmla="*/ 1029 h 1142"/>
              <a:gd name="T32" fmla="*/ 7689 w 7689"/>
              <a:gd name="T33" fmla="*/ 506 h 1142"/>
              <a:gd name="T34" fmla="*/ 6810 w 7689"/>
              <a:gd name="T35" fmla="*/ 13 h 1142"/>
              <a:gd name="T36" fmla="*/ 6745 w 7689"/>
              <a:gd name="T37" fmla="*/ 31 h 1142"/>
              <a:gd name="T38" fmla="*/ 6763 w 7689"/>
              <a:gd name="T39" fmla="*/ 97 h 1142"/>
              <a:gd name="T40" fmla="*/ 7571 w 7689"/>
              <a:gd name="T41" fmla="*/ 550 h 1142"/>
              <a:gd name="T42" fmla="*/ 7569 w 7689"/>
              <a:gd name="T43" fmla="*/ 467 h 1142"/>
              <a:gd name="T44" fmla="*/ 6777 w 7689"/>
              <a:gd name="T45" fmla="*/ 947 h 1142"/>
              <a:gd name="T46" fmla="*/ 6761 w 7689"/>
              <a:gd name="T47" fmla="*/ 1013 h 1142"/>
              <a:gd name="T48" fmla="*/ 6827 w 7689"/>
              <a:gd name="T49" fmla="*/ 1029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89" h="1142">
                <a:moveTo>
                  <a:pt x="96" y="682"/>
                </a:moveTo>
                <a:lnTo>
                  <a:pt x="7595" y="556"/>
                </a:lnTo>
                <a:lnTo>
                  <a:pt x="7593" y="460"/>
                </a:lnTo>
                <a:lnTo>
                  <a:pt x="95" y="586"/>
                </a:lnTo>
                <a:lnTo>
                  <a:pt x="96" y="682"/>
                </a:lnTo>
                <a:close/>
                <a:moveTo>
                  <a:pt x="863" y="113"/>
                </a:moveTo>
                <a:lnTo>
                  <a:pt x="0" y="635"/>
                </a:lnTo>
                <a:lnTo>
                  <a:pt x="880" y="1129"/>
                </a:lnTo>
                <a:cubicBezTo>
                  <a:pt x="903" y="1142"/>
                  <a:pt x="932" y="1134"/>
                  <a:pt x="945" y="1110"/>
                </a:cubicBezTo>
                <a:cubicBezTo>
                  <a:pt x="958" y="1087"/>
                  <a:pt x="950" y="1058"/>
                  <a:pt x="927" y="1045"/>
                </a:cubicBezTo>
                <a:lnTo>
                  <a:pt x="119" y="592"/>
                </a:lnTo>
                <a:lnTo>
                  <a:pt x="120" y="675"/>
                </a:lnTo>
                <a:lnTo>
                  <a:pt x="912" y="195"/>
                </a:lnTo>
                <a:cubicBezTo>
                  <a:pt x="935" y="181"/>
                  <a:pt x="942" y="152"/>
                  <a:pt x="929" y="129"/>
                </a:cubicBezTo>
                <a:cubicBezTo>
                  <a:pt x="915" y="106"/>
                  <a:pt x="885" y="99"/>
                  <a:pt x="863" y="113"/>
                </a:cubicBezTo>
                <a:close/>
                <a:moveTo>
                  <a:pt x="6827" y="1029"/>
                </a:moveTo>
                <a:lnTo>
                  <a:pt x="7689" y="506"/>
                </a:lnTo>
                <a:lnTo>
                  <a:pt x="6810" y="13"/>
                </a:lnTo>
                <a:cubicBezTo>
                  <a:pt x="6787" y="0"/>
                  <a:pt x="6758" y="8"/>
                  <a:pt x="6745" y="31"/>
                </a:cubicBezTo>
                <a:cubicBezTo>
                  <a:pt x="6732" y="55"/>
                  <a:pt x="6740" y="84"/>
                  <a:pt x="6763" y="97"/>
                </a:cubicBezTo>
                <a:lnTo>
                  <a:pt x="7571" y="550"/>
                </a:lnTo>
                <a:lnTo>
                  <a:pt x="7569" y="467"/>
                </a:lnTo>
                <a:lnTo>
                  <a:pt x="6777" y="947"/>
                </a:lnTo>
                <a:cubicBezTo>
                  <a:pt x="6755" y="961"/>
                  <a:pt x="6747" y="990"/>
                  <a:pt x="6761" y="1013"/>
                </a:cubicBezTo>
                <a:cubicBezTo>
                  <a:pt x="6775" y="1036"/>
                  <a:pt x="6804" y="1043"/>
                  <a:pt x="6827" y="1029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" name="Rectangle 83"/>
          <p:cNvSpPr>
            <a:spLocks noChangeArrowheads="1"/>
          </p:cNvSpPr>
          <p:nvPr/>
        </p:nvSpPr>
        <p:spPr bwMode="auto">
          <a:xfrm>
            <a:off x="3639069" y="4223528"/>
            <a:ext cx="9185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900" dirty="0" smtClean="0">
                <a:solidFill>
                  <a:srgbClr val="FF0000"/>
                </a:solidFill>
              </a:rPr>
              <a:t>Time gap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76" name="Freeform 87"/>
          <p:cNvSpPr>
            <a:spLocks noEditPoints="1"/>
          </p:cNvSpPr>
          <p:nvPr/>
        </p:nvSpPr>
        <p:spPr bwMode="auto">
          <a:xfrm>
            <a:off x="3450420" y="4999146"/>
            <a:ext cx="536575" cy="520700"/>
          </a:xfrm>
          <a:custGeom>
            <a:avLst/>
            <a:gdLst>
              <a:gd name="T0" fmla="*/ 35 w 3196"/>
              <a:gd name="T1" fmla="*/ 0 h 3101"/>
              <a:gd name="T2" fmla="*/ 352 w 3196"/>
              <a:gd name="T3" fmla="*/ 121 h 3101"/>
              <a:gd name="T4" fmla="*/ 664 w 3196"/>
              <a:gd name="T5" fmla="*/ 244 h 3101"/>
              <a:gd name="T6" fmla="*/ 968 w 3196"/>
              <a:gd name="T7" fmla="*/ 372 h 3101"/>
              <a:gd name="T8" fmla="*/ 1260 w 3196"/>
              <a:gd name="T9" fmla="*/ 507 h 3101"/>
              <a:gd name="T10" fmla="*/ 1533 w 3196"/>
              <a:gd name="T11" fmla="*/ 651 h 3101"/>
              <a:gd name="T12" fmla="*/ 1662 w 3196"/>
              <a:gd name="T13" fmla="*/ 727 h 3101"/>
              <a:gd name="T14" fmla="*/ 1785 w 3196"/>
              <a:gd name="T15" fmla="*/ 807 h 3101"/>
              <a:gd name="T16" fmla="*/ 1901 w 3196"/>
              <a:gd name="T17" fmla="*/ 890 h 3101"/>
              <a:gd name="T18" fmla="*/ 2009 w 3196"/>
              <a:gd name="T19" fmla="*/ 977 h 3101"/>
              <a:gd name="T20" fmla="*/ 2111 w 3196"/>
              <a:gd name="T21" fmla="*/ 1069 h 3101"/>
              <a:gd name="T22" fmla="*/ 2204 w 3196"/>
              <a:gd name="T23" fmla="*/ 1164 h 3101"/>
              <a:gd name="T24" fmla="*/ 2288 w 3196"/>
              <a:gd name="T25" fmla="*/ 1265 h 3101"/>
              <a:gd name="T26" fmla="*/ 2363 w 3196"/>
              <a:gd name="T27" fmla="*/ 1368 h 3101"/>
              <a:gd name="T28" fmla="*/ 2430 w 3196"/>
              <a:gd name="T29" fmla="*/ 1477 h 3101"/>
              <a:gd name="T30" fmla="*/ 2490 w 3196"/>
              <a:gd name="T31" fmla="*/ 1589 h 3101"/>
              <a:gd name="T32" fmla="*/ 2541 w 3196"/>
              <a:gd name="T33" fmla="*/ 1705 h 3101"/>
              <a:gd name="T34" fmla="*/ 2587 w 3196"/>
              <a:gd name="T35" fmla="*/ 1822 h 3101"/>
              <a:gd name="T36" fmla="*/ 2661 w 3196"/>
              <a:gd name="T37" fmla="*/ 2064 h 3101"/>
              <a:gd name="T38" fmla="*/ 2716 w 3196"/>
              <a:gd name="T39" fmla="*/ 2316 h 3101"/>
              <a:gd name="T40" fmla="*/ 2758 w 3196"/>
              <a:gd name="T41" fmla="*/ 2573 h 3101"/>
              <a:gd name="T42" fmla="*/ 2790 w 3196"/>
              <a:gd name="T43" fmla="*/ 2834 h 3101"/>
              <a:gd name="T44" fmla="*/ 2807 w 3196"/>
              <a:gd name="T45" fmla="*/ 3001 h 3101"/>
              <a:gd name="T46" fmla="*/ 2712 w 3196"/>
              <a:gd name="T47" fmla="*/ 3011 h 3101"/>
              <a:gd name="T48" fmla="*/ 2695 w 3196"/>
              <a:gd name="T49" fmla="*/ 2845 h 3101"/>
              <a:gd name="T50" fmla="*/ 2663 w 3196"/>
              <a:gd name="T51" fmla="*/ 2588 h 3101"/>
              <a:gd name="T52" fmla="*/ 2623 w 3196"/>
              <a:gd name="T53" fmla="*/ 2337 h 3101"/>
              <a:gd name="T54" fmla="*/ 2570 w 3196"/>
              <a:gd name="T55" fmla="*/ 2092 h 3101"/>
              <a:gd name="T56" fmla="*/ 2498 w 3196"/>
              <a:gd name="T57" fmla="*/ 1857 h 3101"/>
              <a:gd name="T58" fmla="*/ 2454 w 3196"/>
              <a:gd name="T59" fmla="*/ 1744 h 3101"/>
              <a:gd name="T60" fmla="*/ 2405 w 3196"/>
              <a:gd name="T61" fmla="*/ 1634 h 3101"/>
              <a:gd name="T62" fmla="*/ 2349 w 3196"/>
              <a:gd name="T63" fmla="*/ 1528 h 3101"/>
              <a:gd name="T64" fmla="*/ 2286 w 3196"/>
              <a:gd name="T65" fmla="*/ 1425 h 3101"/>
              <a:gd name="T66" fmla="*/ 2215 w 3196"/>
              <a:gd name="T67" fmla="*/ 1326 h 3101"/>
              <a:gd name="T68" fmla="*/ 2135 w 3196"/>
              <a:gd name="T69" fmla="*/ 1231 h 3101"/>
              <a:gd name="T70" fmla="*/ 2046 w 3196"/>
              <a:gd name="T71" fmla="*/ 1140 h 3101"/>
              <a:gd name="T72" fmla="*/ 1949 w 3196"/>
              <a:gd name="T73" fmla="*/ 1052 h 3101"/>
              <a:gd name="T74" fmla="*/ 1846 w 3196"/>
              <a:gd name="T75" fmla="*/ 969 h 3101"/>
              <a:gd name="T76" fmla="*/ 1732 w 3196"/>
              <a:gd name="T77" fmla="*/ 888 h 3101"/>
              <a:gd name="T78" fmla="*/ 1613 w 3196"/>
              <a:gd name="T79" fmla="*/ 810 h 3101"/>
              <a:gd name="T80" fmla="*/ 1488 w 3196"/>
              <a:gd name="T81" fmla="*/ 736 h 3101"/>
              <a:gd name="T82" fmla="*/ 1219 w 3196"/>
              <a:gd name="T83" fmla="*/ 594 h 3101"/>
              <a:gd name="T84" fmla="*/ 931 w 3196"/>
              <a:gd name="T85" fmla="*/ 461 h 3101"/>
              <a:gd name="T86" fmla="*/ 629 w 3196"/>
              <a:gd name="T87" fmla="*/ 333 h 3101"/>
              <a:gd name="T88" fmla="*/ 317 w 3196"/>
              <a:gd name="T89" fmla="*/ 210 h 3101"/>
              <a:gd name="T90" fmla="*/ 0 w 3196"/>
              <a:gd name="T91" fmla="*/ 89 h 3101"/>
              <a:gd name="T92" fmla="*/ 35 w 3196"/>
              <a:gd name="T93" fmla="*/ 0 h 3101"/>
              <a:gd name="T94" fmla="*/ 3185 w 3196"/>
              <a:gd name="T95" fmla="*/ 2182 h 3101"/>
              <a:gd name="T96" fmla="*/ 2769 w 3196"/>
              <a:gd name="T97" fmla="*/ 3101 h 3101"/>
              <a:gd name="T98" fmla="*/ 2174 w 3196"/>
              <a:gd name="T99" fmla="*/ 2287 h 3101"/>
              <a:gd name="T100" fmla="*/ 2185 w 3196"/>
              <a:gd name="T101" fmla="*/ 2219 h 3101"/>
              <a:gd name="T102" fmla="*/ 2252 w 3196"/>
              <a:gd name="T103" fmla="*/ 2230 h 3101"/>
              <a:gd name="T104" fmla="*/ 2798 w 3196"/>
              <a:gd name="T105" fmla="*/ 2978 h 3101"/>
              <a:gd name="T106" fmla="*/ 2716 w 3196"/>
              <a:gd name="T107" fmla="*/ 2986 h 3101"/>
              <a:gd name="T108" fmla="*/ 3098 w 3196"/>
              <a:gd name="T109" fmla="*/ 2142 h 3101"/>
              <a:gd name="T110" fmla="*/ 3161 w 3196"/>
              <a:gd name="T111" fmla="*/ 2118 h 3101"/>
              <a:gd name="T112" fmla="*/ 3185 w 3196"/>
              <a:gd name="T113" fmla="*/ 2182 h 3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96" h="3101">
                <a:moveTo>
                  <a:pt x="35" y="0"/>
                </a:moveTo>
                <a:lnTo>
                  <a:pt x="352" y="121"/>
                </a:lnTo>
                <a:lnTo>
                  <a:pt x="664" y="244"/>
                </a:lnTo>
                <a:lnTo>
                  <a:pt x="968" y="372"/>
                </a:lnTo>
                <a:lnTo>
                  <a:pt x="1260" y="507"/>
                </a:lnTo>
                <a:lnTo>
                  <a:pt x="1533" y="651"/>
                </a:lnTo>
                <a:lnTo>
                  <a:pt x="1662" y="727"/>
                </a:lnTo>
                <a:lnTo>
                  <a:pt x="1785" y="807"/>
                </a:lnTo>
                <a:lnTo>
                  <a:pt x="1901" y="890"/>
                </a:lnTo>
                <a:lnTo>
                  <a:pt x="2009" y="977"/>
                </a:lnTo>
                <a:lnTo>
                  <a:pt x="2111" y="1069"/>
                </a:lnTo>
                <a:lnTo>
                  <a:pt x="2204" y="1164"/>
                </a:lnTo>
                <a:lnTo>
                  <a:pt x="2288" y="1265"/>
                </a:lnTo>
                <a:lnTo>
                  <a:pt x="2363" y="1368"/>
                </a:lnTo>
                <a:lnTo>
                  <a:pt x="2430" y="1477"/>
                </a:lnTo>
                <a:lnTo>
                  <a:pt x="2490" y="1589"/>
                </a:lnTo>
                <a:lnTo>
                  <a:pt x="2541" y="1705"/>
                </a:lnTo>
                <a:lnTo>
                  <a:pt x="2587" y="1822"/>
                </a:lnTo>
                <a:lnTo>
                  <a:pt x="2661" y="2064"/>
                </a:lnTo>
                <a:lnTo>
                  <a:pt x="2716" y="2316"/>
                </a:lnTo>
                <a:lnTo>
                  <a:pt x="2758" y="2573"/>
                </a:lnTo>
                <a:lnTo>
                  <a:pt x="2790" y="2834"/>
                </a:lnTo>
                <a:lnTo>
                  <a:pt x="2807" y="3001"/>
                </a:lnTo>
                <a:lnTo>
                  <a:pt x="2712" y="3011"/>
                </a:lnTo>
                <a:lnTo>
                  <a:pt x="2695" y="2845"/>
                </a:lnTo>
                <a:lnTo>
                  <a:pt x="2663" y="2588"/>
                </a:lnTo>
                <a:lnTo>
                  <a:pt x="2623" y="2337"/>
                </a:lnTo>
                <a:lnTo>
                  <a:pt x="2570" y="2092"/>
                </a:lnTo>
                <a:lnTo>
                  <a:pt x="2498" y="1857"/>
                </a:lnTo>
                <a:lnTo>
                  <a:pt x="2454" y="1744"/>
                </a:lnTo>
                <a:lnTo>
                  <a:pt x="2405" y="1634"/>
                </a:lnTo>
                <a:lnTo>
                  <a:pt x="2349" y="1528"/>
                </a:lnTo>
                <a:lnTo>
                  <a:pt x="2286" y="1425"/>
                </a:lnTo>
                <a:lnTo>
                  <a:pt x="2215" y="1326"/>
                </a:lnTo>
                <a:lnTo>
                  <a:pt x="2135" y="1231"/>
                </a:lnTo>
                <a:lnTo>
                  <a:pt x="2046" y="1140"/>
                </a:lnTo>
                <a:lnTo>
                  <a:pt x="1949" y="1052"/>
                </a:lnTo>
                <a:lnTo>
                  <a:pt x="1846" y="969"/>
                </a:lnTo>
                <a:lnTo>
                  <a:pt x="1732" y="888"/>
                </a:lnTo>
                <a:lnTo>
                  <a:pt x="1613" y="810"/>
                </a:lnTo>
                <a:lnTo>
                  <a:pt x="1488" y="736"/>
                </a:lnTo>
                <a:lnTo>
                  <a:pt x="1219" y="594"/>
                </a:lnTo>
                <a:lnTo>
                  <a:pt x="931" y="461"/>
                </a:lnTo>
                <a:lnTo>
                  <a:pt x="629" y="333"/>
                </a:lnTo>
                <a:lnTo>
                  <a:pt x="317" y="210"/>
                </a:lnTo>
                <a:lnTo>
                  <a:pt x="0" y="89"/>
                </a:lnTo>
                <a:lnTo>
                  <a:pt x="35" y="0"/>
                </a:lnTo>
                <a:close/>
                <a:moveTo>
                  <a:pt x="3185" y="2182"/>
                </a:moveTo>
                <a:lnTo>
                  <a:pt x="2769" y="3101"/>
                </a:lnTo>
                <a:lnTo>
                  <a:pt x="2174" y="2287"/>
                </a:lnTo>
                <a:cubicBezTo>
                  <a:pt x="2159" y="2265"/>
                  <a:pt x="2163" y="2235"/>
                  <a:pt x="2185" y="2219"/>
                </a:cubicBezTo>
                <a:cubicBezTo>
                  <a:pt x="2206" y="2204"/>
                  <a:pt x="2236" y="2208"/>
                  <a:pt x="2252" y="2230"/>
                </a:cubicBezTo>
                <a:lnTo>
                  <a:pt x="2798" y="2978"/>
                </a:lnTo>
                <a:lnTo>
                  <a:pt x="2716" y="2986"/>
                </a:lnTo>
                <a:lnTo>
                  <a:pt x="3098" y="2142"/>
                </a:lnTo>
                <a:cubicBezTo>
                  <a:pt x="3109" y="2118"/>
                  <a:pt x="3137" y="2107"/>
                  <a:pt x="3161" y="2118"/>
                </a:cubicBezTo>
                <a:cubicBezTo>
                  <a:pt x="3185" y="2129"/>
                  <a:pt x="3196" y="2158"/>
                  <a:pt x="3185" y="2182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rgbClr val="FF7C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79" name="Group 117"/>
          <p:cNvGrpSpPr>
            <a:grpSpLocks/>
          </p:cNvGrpSpPr>
          <p:nvPr/>
        </p:nvGrpSpPr>
        <p:grpSpPr bwMode="auto">
          <a:xfrm rot="-5400000">
            <a:off x="3046402" y="4711014"/>
            <a:ext cx="239712" cy="504825"/>
            <a:chOff x="1089" y="1222"/>
            <a:chExt cx="234" cy="392"/>
          </a:xfrm>
        </p:grpSpPr>
        <p:sp>
          <p:nvSpPr>
            <p:cNvPr id="180" name="Rectangle 118"/>
            <p:cNvSpPr>
              <a:spLocks noChangeArrowheads="1"/>
            </p:cNvSpPr>
            <p:nvPr/>
          </p:nvSpPr>
          <p:spPr bwMode="auto">
            <a:xfrm>
              <a:off x="1110" y="1222"/>
              <a:ext cx="56" cy="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181" name="AutoShape 119"/>
            <p:cNvSpPr>
              <a:spLocks noChangeArrowheads="1"/>
            </p:cNvSpPr>
            <p:nvPr/>
          </p:nvSpPr>
          <p:spPr bwMode="auto">
            <a:xfrm>
              <a:off x="1089" y="1234"/>
              <a:ext cx="234" cy="374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182" name="AutoShape 120"/>
            <p:cNvSpPr>
              <a:spLocks noChangeArrowheads="1"/>
            </p:cNvSpPr>
            <p:nvPr/>
          </p:nvSpPr>
          <p:spPr bwMode="auto">
            <a:xfrm>
              <a:off x="1120" y="1329"/>
              <a:ext cx="171" cy="114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183" name="Freeform 121"/>
            <p:cNvSpPr>
              <a:spLocks/>
            </p:cNvSpPr>
            <p:nvPr/>
          </p:nvSpPr>
          <p:spPr bwMode="auto">
            <a:xfrm>
              <a:off x="1110" y="1461"/>
              <a:ext cx="192" cy="45"/>
            </a:xfrm>
            <a:custGeom>
              <a:avLst/>
              <a:gdLst>
                <a:gd name="T0" fmla="*/ 60 w 171"/>
                <a:gd name="T1" fmla="*/ 0 h 45"/>
                <a:gd name="T2" fmla="*/ 257 w 171"/>
                <a:gd name="T3" fmla="*/ 0 h 45"/>
                <a:gd name="T4" fmla="*/ 307 w 171"/>
                <a:gd name="T5" fmla="*/ 45 h 45"/>
                <a:gd name="T6" fmla="*/ 0 w 171"/>
                <a:gd name="T7" fmla="*/ 45 h 45"/>
                <a:gd name="T8" fmla="*/ 60 w 17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45"/>
                <a:gd name="T17" fmla="*/ 171 w 17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45">
                  <a:moveTo>
                    <a:pt x="33" y="0"/>
                  </a:moveTo>
                  <a:lnTo>
                    <a:pt x="144" y="0"/>
                  </a:lnTo>
                  <a:lnTo>
                    <a:pt x="171" y="45"/>
                  </a:lnTo>
                  <a:lnTo>
                    <a:pt x="0" y="4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184" name="Freeform 122"/>
            <p:cNvSpPr>
              <a:spLocks/>
            </p:cNvSpPr>
            <p:nvPr/>
          </p:nvSpPr>
          <p:spPr bwMode="auto">
            <a:xfrm flipV="1">
              <a:off x="1120" y="1282"/>
              <a:ext cx="171" cy="33"/>
            </a:xfrm>
            <a:custGeom>
              <a:avLst/>
              <a:gdLst>
                <a:gd name="T0" fmla="*/ 33 w 171"/>
                <a:gd name="T1" fmla="*/ 0 h 45"/>
                <a:gd name="T2" fmla="*/ 144 w 171"/>
                <a:gd name="T3" fmla="*/ 0 h 45"/>
                <a:gd name="T4" fmla="*/ 171 w 171"/>
                <a:gd name="T5" fmla="*/ 10 h 45"/>
                <a:gd name="T6" fmla="*/ 0 w 171"/>
                <a:gd name="T7" fmla="*/ 10 h 45"/>
                <a:gd name="T8" fmla="*/ 33 w 17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45"/>
                <a:gd name="T17" fmla="*/ 171 w 17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45">
                  <a:moveTo>
                    <a:pt x="33" y="0"/>
                  </a:moveTo>
                  <a:lnTo>
                    <a:pt x="144" y="0"/>
                  </a:lnTo>
                  <a:lnTo>
                    <a:pt x="171" y="45"/>
                  </a:lnTo>
                  <a:lnTo>
                    <a:pt x="0" y="4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185" name="Line 123"/>
            <p:cNvSpPr>
              <a:spLocks noChangeShapeType="1"/>
            </p:cNvSpPr>
            <p:nvPr/>
          </p:nvSpPr>
          <p:spPr bwMode="auto">
            <a:xfrm>
              <a:off x="1311" y="1320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Line 124"/>
            <p:cNvSpPr>
              <a:spLocks noChangeShapeType="1"/>
            </p:cNvSpPr>
            <p:nvPr/>
          </p:nvSpPr>
          <p:spPr bwMode="auto">
            <a:xfrm>
              <a:off x="1300" y="134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Line 125"/>
            <p:cNvSpPr>
              <a:spLocks noChangeShapeType="1"/>
            </p:cNvSpPr>
            <p:nvPr/>
          </p:nvSpPr>
          <p:spPr bwMode="auto">
            <a:xfrm>
              <a:off x="1099" y="1327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Line 126"/>
            <p:cNvSpPr>
              <a:spLocks noChangeShapeType="1"/>
            </p:cNvSpPr>
            <p:nvPr/>
          </p:nvSpPr>
          <p:spPr bwMode="auto">
            <a:xfrm>
              <a:off x="1109" y="1355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Line 127"/>
            <p:cNvSpPr>
              <a:spLocks noChangeShapeType="1"/>
            </p:cNvSpPr>
            <p:nvPr/>
          </p:nvSpPr>
          <p:spPr bwMode="auto">
            <a:xfrm>
              <a:off x="1131" y="1536"/>
              <a:ext cx="24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Line 128"/>
            <p:cNvSpPr>
              <a:spLocks noChangeShapeType="1"/>
            </p:cNvSpPr>
            <p:nvPr/>
          </p:nvSpPr>
          <p:spPr bwMode="auto">
            <a:xfrm flipH="1">
              <a:off x="1258" y="1537"/>
              <a:ext cx="24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AutoShape 129"/>
            <p:cNvSpPr>
              <a:spLocks noChangeArrowheads="1"/>
            </p:cNvSpPr>
            <p:nvPr/>
          </p:nvSpPr>
          <p:spPr bwMode="auto">
            <a:xfrm>
              <a:off x="1110" y="1587"/>
              <a:ext cx="27" cy="2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192" name="AutoShape 130"/>
            <p:cNvSpPr>
              <a:spLocks noChangeArrowheads="1"/>
            </p:cNvSpPr>
            <p:nvPr/>
          </p:nvSpPr>
          <p:spPr bwMode="auto">
            <a:xfrm>
              <a:off x="1270" y="1587"/>
              <a:ext cx="27" cy="2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</p:grpSp>
      <p:sp>
        <p:nvSpPr>
          <p:cNvPr id="193" name="Freeform 48"/>
          <p:cNvSpPr>
            <a:spLocks/>
          </p:cNvSpPr>
          <p:nvPr/>
        </p:nvSpPr>
        <p:spPr bwMode="auto">
          <a:xfrm>
            <a:off x="2795801" y="4333587"/>
            <a:ext cx="342427" cy="508146"/>
          </a:xfrm>
          <a:custGeom>
            <a:avLst/>
            <a:gdLst>
              <a:gd name="T0" fmla="*/ 5 w 294"/>
              <a:gd name="T1" fmla="*/ 0 h 151"/>
              <a:gd name="T2" fmla="*/ 294 w 294"/>
              <a:gd name="T3" fmla="*/ 141 h 151"/>
              <a:gd name="T4" fmla="*/ 289 w 294"/>
              <a:gd name="T5" fmla="*/ 151 h 151"/>
              <a:gd name="T6" fmla="*/ 0 w 294"/>
              <a:gd name="T7" fmla="*/ 10 h 151"/>
              <a:gd name="T8" fmla="*/ 5 w 294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151">
                <a:moveTo>
                  <a:pt x="5" y="0"/>
                </a:moveTo>
                <a:lnTo>
                  <a:pt x="294" y="141"/>
                </a:lnTo>
                <a:lnTo>
                  <a:pt x="289" y="151"/>
                </a:lnTo>
                <a:lnTo>
                  <a:pt x="0" y="1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" name="Rectangle 118"/>
          <p:cNvSpPr>
            <a:spLocks noChangeArrowheads="1"/>
          </p:cNvSpPr>
          <p:nvPr/>
        </p:nvSpPr>
        <p:spPr bwMode="auto">
          <a:xfrm>
            <a:off x="3823482" y="5527783"/>
            <a:ext cx="57150" cy="34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ja-JP"/>
          </a:p>
        </p:txBody>
      </p:sp>
      <p:sp>
        <p:nvSpPr>
          <p:cNvPr id="195" name="AutoShape 119"/>
          <p:cNvSpPr>
            <a:spLocks noChangeArrowheads="1"/>
          </p:cNvSpPr>
          <p:nvPr/>
        </p:nvSpPr>
        <p:spPr bwMode="auto">
          <a:xfrm>
            <a:off x="3801257" y="5543658"/>
            <a:ext cx="239713" cy="48101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ja-JP"/>
          </a:p>
        </p:txBody>
      </p:sp>
      <p:sp>
        <p:nvSpPr>
          <p:cNvPr id="196" name="AutoShape 120"/>
          <p:cNvSpPr>
            <a:spLocks noChangeArrowheads="1"/>
          </p:cNvSpPr>
          <p:nvPr/>
        </p:nvSpPr>
        <p:spPr bwMode="auto">
          <a:xfrm>
            <a:off x="3833007" y="5665896"/>
            <a:ext cx="174625" cy="14605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ja-JP"/>
          </a:p>
        </p:txBody>
      </p:sp>
      <p:sp>
        <p:nvSpPr>
          <p:cNvPr id="197" name="Freeform 121"/>
          <p:cNvSpPr>
            <a:spLocks/>
          </p:cNvSpPr>
          <p:nvPr/>
        </p:nvSpPr>
        <p:spPr bwMode="auto">
          <a:xfrm>
            <a:off x="3823482" y="5835758"/>
            <a:ext cx="195263" cy="57150"/>
          </a:xfrm>
          <a:custGeom>
            <a:avLst/>
            <a:gdLst>
              <a:gd name="T0" fmla="*/ 60 w 171"/>
              <a:gd name="T1" fmla="*/ 0 h 45"/>
              <a:gd name="T2" fmla="*/ 257 w 171"/>
              <a:gd name="T3" fmla="*/ 0 h 45"/>
              <a:gd name="T4" fmla="*/ 307 w 171"/>
              <a:gd name="T5" fmla="*/ 45 h 45"/>
              <a:gd name="T6" fmla="*/ 0 w 171"/>
              <a:gd name="T7" fmla="*/ 45 h 45"/>
              <a:gd name="T8" fmla="*/ 60 w 171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45"/>
              <a:gd name="T17" fmla="*/ 171 w 171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45">
                <a:moveTo>
                  <a:pt x="33" y="0"/>
                </a:moveTo>
                <a:lnTo>
                  <a:pt x="144" y="0"/>
                </a:lnTo>
                <a:lnTo>
                  <a:pt x="171" y="45"/>
                </a:lnTo>
                <a:lnTo>
                  <a:pt x="0" y="45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ja-JP"/>
          </a:p>
        </p:txBody>
      </p:sp>
      <p:sp>
        <p:nvSpPr>
          <p:cNvPr id="198" name="Freeform 122"/>
          <p:cNvSpPr>
            <a:spLocks/>
          </p:cNvSpPr>
          <p:nvPr/>
        </p:nvSpPr>
        <p:spPr bwMode="auto">
          <a:xfrm flipV="1">
            <a:off x="3833007" y="5605571"/>
            <a:ext cx="174625" cy="41275"/>
          </a:xfrm>
          <a:custGeom>
            <a:avLst/>
            <a:gdLst>
              <a:gd name="T0" fmla="*/ 33 w 171"/>
              <a:gd name="T1" fmla="*/ 0 h 45"/>
              <a:gd name="T2" fmla="*/ 144 w 171"/>
              <a:gd name="T3" fmla="*/ 0 h 45"/>
              <a:gd name="T4" fmla="*/ 171 w 171"/>
              <a:gd name="T5" fmla="*/ 10 h 45"/>
              <a:gd name="T6" fmla="*/ 0 w 171"/>
              <a:gd name="T7" fmla="*/ 10 h 45"/>
              <a:gd name="T8" fmla="*/ 33 w 171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45"/>
              <a:gd name="T17" fmla="*/ 171 w 171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45">
                <a:moveTo>
                  <a:pt x="33" y="0"/>
                </a:moveTo>
                <a:lnTo>
                  <a:pt x="144" y="0"/>
                </a:lnTo>
                <a:lnTo>
                  <a:pt x="171" y="45"/>
                </a:lnTo>
                <a:lnTo>
                  <a:pt x="0" y="45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ja-JP"/>
          </a:p>
        </p:txBody>
      </p:sp>
      <p:sp>
        <p:nvSpPr>
          <p:cNvPr id="199" name="Line 123"/>
          <p:cNvSpPr>
            <a:spLocks noChangeShapeType="1"/>
          </p:cNvSpPr>
          <p:nvPr/>
        </p:nvSpPr>
        <p:spPr bwMode="auto">
          <a:xfrm>
            <a:off x="4028270" y="5654783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0" name="Line 124"/>
          <p:cNvSpPr>
            <a:spLocks noChangeShapeType="1"/>
          </p:cNvSpPr>
          <p:nvPr/>
        </p:nvSpPr>
        <p:spPr bwMode="auto">
          <a:xfrm>
            <a:off x="4017157" y="5689708"/>
            <a:ext cx="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1" name="Line 125"/>
          <p:cNvSpPr>
            <a:spLocks noChangeShapeType="1"/>
          </p:cNvSpPr>
          <p:nvPr/>
        </p:nvSpPr>
        <p:spPr bwMode="auto">
          <a:xfrm>
            <a:off x="3810782" y="5662721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2" name="Line 126"/>
          <p:cNvSpPr>
            <a:spLocks noChangeShapeType="1"/>
          </p:cNvSpPr>
          <p:nvPr/>
        </p:nvSpPr>
        <p:spPr bwMode="auto">
          <a:xfrm>
            <a:off x="3821895" y="5699233"/>
            <a:ext cx="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" name="Line 127"/>
          <p:cNvSpPr>
            <a:spLocks noChangeShapeType="1"/>
          </p:cNvSpPr>
          <p:nvPr/>
        </p:nvSpPr>
        <p:spPr bwMode="auto">
          <a:xfrm>
            <a:off x="3844120" y="5932596"/>
            <a:ext cx="25400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" name="Line 128"/>
          <p:cNvSpPr>
            <a:spLocks noChangeShapeType="1"/>
          </p:cNvSpPr>
          <p:nvPr/>
        </p:nvSpPr>
        <p:spPr bwMode="auto">
          <a:xfrm flipH="1">
            <a:off x="3974295" y="5934183"/>
            <a:ext cx="2540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" name="AutoShape 129"/>
          <p:cNvSpPr>
            <a:spLocks noChangeArrowheads="1"/>
          </p:cNvSpPr>
          <p:nvPr/>
        </p:nvSpPr>
        <p:spPr bwMode="auto">
          <a:xfrm>
            <a:off x="3823482" y="5997683"/>
            <a:ext cx="26988" cy="349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ja-JP"/>
          </a:p>
        </p:txBody>
      </p:sp>
      <p:sp>
        <p:nvSpPr>
          <p:cNvPr id="206" name="AutoShape 130"/>
          <p:cNvSpPr>
            <a:spLocks noChangeArrowheads="1"/>
          </p:cNvSpPr>
          <p:nvPr/>
        </p:nvSpPr>
        <p:spPr bwMode="auto">
          <a:xfrm>
            <a:off x="3986995" y="5997683"/>
            <a:ext cx="26987" cy="349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ja-JP"/>
          </a:p>
        </p:txBody>
      </p:sp>
      <p:grpSp>
        <p:nvGrpSpPr>
          <p:cNvPr id="207" name="Group 110"/>
          <p:cNvGrpSpPr>
            <a:grpSpLocks/>
          </p:cNvGrpSpPr>
          <p:nvPr/>
        </p:nvGrpSpPr>
        <p:grpSpPr bwMode="auto">
          <a:xfrm>
            <a:off x="5379232" y="5064233"/>
            <a:ext cx="541338" cy="323850"/>
            <a:chOff x="2683" y="1790"/>
            <a:chExt cx="2311" cy="1384"/>
          </a:xfrm>
        </p:grpSpPr>
        <p:sp>
          <p:nvSpPr>
            <p:cNvPr id="208" name="AutoShape 111"/>
            <p:cNvSpPr>
              <a:spLocks noChangeArrowheads="1"/>
            </p:cNvSpPr>
            <p:nvPr/>
          </p:nvSpPr>
          <p:spPr bwMode="auto">
            <a:xfrm>
              <a:off x="4230" y="2552"/>
              <a:ext cx="163" cy="2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9" name="AutoShape 112"/>
            <p:cNvSpPr>
              <a:spLocks noChangeArrowheads="1"/>
            </p:cNvSpPr>
            <p:nvPr/>
          </p:nvSpPr>
          <p:spPr bwMode="auto">
            <a:xfrm>
              <a:off x="4156" y="2434"/>
              <a:ext cx="305" cy="18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10" name="Group 113"/>
            <p:cNvGrpSpPr>
              <a:grpSpLocks/>
            </p:cNvGrpSpPr>
            <p:nvPr/>
          </p:nvGrpSpPr>
          <p:grpSpPr bwMode="auto">
            <a:xfrm>
              <a:off x="4350" y="2649"/>
              <a:ext cx="525" cy="525"/>
              <a:chOff x="2129" y="3101"/>
              <a:chExt cx="525" cy="525"/>
            </a:xfrm>
          </p:grpSpPr>
          <p:sp>
            <p:nvSpPr>
              <p:cNvPr id="233" name="Oval 114"/>
              <p:cNvSpPr>
                <a:spLocks noChangeArrowheads="1"/>
              </p:cNvSpPr>
              <p:nvPr/>
            </p:nvSpPr>
            <p:spPr bwMode="auto">
              <a:xfrm>
                <a:off x="2129" y="3101"/>
                <a:ext cx="525" cy="5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4" name="Oval 115"/>
              <p:cNvSpPr>
                <a:spLocks noChangeArrowheads="1"/>
              </p:cNvSpPr>
              <p:nvPr/>
            </p:nvSpPr>
            <p:spPr bwMode="auto">
              <a:xfrm>
                <a:off x="2225" y="3197"/>
                <a:ext cx="334" cy="3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" name="Oval 116"/>
              <p:cNvSpPr>
                <a:spLocks noChangeArrowheads="1"/>
              </p:cNvSpPr>
              <p:nvPr/>
            </p:nvSpPr>
            <p:spPr bwMode="auto">
              <a:xfrm>
                <a:off x="2318" y="3281"/>
                <a:ext cx="148" cy="16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11" name="Rectangle 117"/>
            <p:cNvSpPr>
              <a:spLocks noChangeArrowheads="1"/>
            </p:cNvSpPr>
            <p:nvPr/>
          </p:nvSpPr>
          <p:spPr bwMode="auto">
            <a:xfrm rot="1137460">
              <a:off x="4055" y="2784"/>
              <a:ext cx="559" cy="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" name="Oval 118"/>
            <p:cNvSpPr>
              <a:spLocks noChangeArrowheads="1"/>
            </p:cNvSpPr>
            <p:nvPr/>
          </p:nvSpPr>
          <p:spPr bwMode="auto">
            <a:xfrm>
              <a:off x="4738" y="2276"/>
              <a:ext cx="135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3" name="AutoShape 119"/>
            <p:cNvSpPr>
              <a:spLocks noChangeArrowheads="1"/>
            </p:cNvSpPr>
            <p:nvPr/>
          </p:nvSpPr>
          <p:spPr bwMode="auto">
            <a:xfrm rot="4975365">
              <a:off x="4534" y="1944"/>
              <a:ext cx="305" cy="615"/>
            </a:xfrm>
            <a:prstGeom prst="moon">
              <a:avLst>
                <a:gd name="adj" fmla="val 5930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4" name="Rectangle 120"/>
            <p:cNvSpPr>
              <a:spLocks noChangeArrowheads="1"/>
            </p:cNvSpPr>
            <p:nvPr/>
          </p:nvSpPr>
          <p:spPr bwMode="auto">
            <a:xfrm rot="2401815">
              <a:off x="3647" y="2586"/>
              <a:ext cx="356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15" name="Group 121"/>
            <p:cNvGrpSpPr>
              <a:grpSpLocks/>
            </p:cNvGrpSpPr>
            <p:nvPr/>
          </p:nvGrpSpPr>
          <p:grpSpPr bwMode="auto">
            <a:xfrm>
              <a:off x="2683" y="2609"/>
              <a:ext cx="525" cy="525"/>
              <a:chOff x="2129" y="3101"/>
              <a:chExt cx="525" cy="525"/>
            </a:xfrm>
          </p:grpSpPr>
          <p:sp>
            <p:nvSpPr>
              <p:cNvPr id="230" name="Oval 122"/>
              <p:cNvSpPr>
                <a:spLocks noChangeArrowheads="1"/>
              </p:cNvSpPr>
              <p:nvPr/>
            </p:nvSpPr>
            <p:spPr bwMode="auto">
              <a:xfrm>
                <a:off x="2129" y="3101"/>
                <a:ext cx="525" cy="5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1" name="Oval 123"/>
              <p:cNvSpPr>
                <a:spLocks noChangeArrowheads="1"/>
              </p:cNvSpPr>
              <p:nvPr/>
            </p:nvSpPr>
            <p:spPr bwMode="auto">
              <a:xfrm>
                <a:off x="2225" y="3197"/>
                <a:ext cx="334" cy="3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" name="Oval 124"/>
              <p:cNvSpPr>
                <a:spLocks noChangeArrowheads="1"/>
              </p:cNvSpPr>
              <p:nvPr/>
            </p:nvSpPr>
            <p:spPr bwMode="auto">
              <a:xfrm>
                <a:off x="2318" y="3281"/>
                <a:ext cx="148" cy="16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16" name="AutoShape 125"/>
            <p:cNvSpPr>
              <a:spLocks noChangeArrowheads="1"/>
            </p:cNvSpPr>
            <p:nvPr/>
          </p:nvSpPr>
          <p:spPr bwMode="auto">
            <a:xfrm rot="7060023">
              <a:off x="3015" y="2073"/>
              <a:ext cx="305" cy="615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7" name="Freeform 126"/>
            <p:cNvSpPr>
              <a:spLocks/>
            </p:cNvSpPr>
            <p:nvPr/>
          </p:nvSpPr>
          <p:spPr bwMode="auto">
            <a:xfrm>
              <a:off x="2925" y="2016"/>
              <a:ext cx="345" cy="881"/>
            </a:xfrm>
            <a:custGeom>
              <a:avLst/>
              <a:gdLst>
                <a:gd name="T0" fmla="*/ 345 w 345"/>
                <a:gd name="T1" fmla="*/ 0 h 881"/>
                <a:gd name="T2" fmla="*/ 96 w 345"/>
                <a:gd name="T3" fmla="*/ 401 h 881"/>
                <a:gd name="T4" fmla="*/ 0 w 345"/>
                <a:gd name="T5" fmla="*/ 683 h 881"/>
                <a:gd name="T6" fmla="*/ 28 w 345"/>
                <a:gd name="T7" fmla="*/ 740 h 881"/>
                <a:gd name="T8" fmla="*/ 130 w 345"/>
                <a:gd name="T9" fmla="*/ 836 h 881"/>
                <a:gd name="T10" fmla="*/ 51 w 345"/>
                <a:gd name="T11" fmla="*/ 88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881">
                  <a:moveTo>
                    <a:pt x="345" y="0"/>
                  </a:moveTo>
                  <a:lnTo>
                    <a:pt x="96" y="401"/>
                  </a:lnTo>
                  <a:lnTo>
                    <a:pt x="0" y="683"/>
                  </a:lnTo>
                  <a:lnTo>
                    <a:pt x="28" y="740"/>
                  </a:lnTo>
                  <a:lnTo>
                    <a:pt x="130" y="836"/>
                  </a:lnTo>
                  <a:lnTo>
                    <a:pt x="51" y="88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8" name="AutoShape 127"/>
            <p:cNvSpPr>
              <a:spLocks noChangeArrowheads="1"/>
            </p:cNvSpPr>
            <p:nvPr/>
          </p:nvSpPr>
          <p:spPr bwMode="auto">
            <a:xfrm rot="1371739">
              <a:off x="3241" y="1790"/>
              <a:ext cx="159" cy="107"/>
            </a:xfrm>
            <a:prstGeom prst="parallelogram">
              <a:avLst>
                <a:gd name="adj" fmla="val 371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9" name="AutoShape 128"/>
            <p:cNvSpPr>
              <a:spLocks noChangeArrowheads="1"/>
            </p:cNvSpPr>
            <p:nvPr/>
          </p:nvSpPr>
          <p:spPr bwMode="auto">
            <a:xfrm>
              <a:off x="3264" y="1858"/>
              <a:ext cx="153" cy="175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" name="Rectangle 129"/>
            <p:cNvSpPr>
              <a:spLocks noChangeArrowheads="1"/>
            </p:cNvSpPr>
            <p:nvPr/>
          </p:nvSpPr>
          <p:spPr bwMode="auto">
            <a:xfrm rot="1366346">
              <a:off x="3247" y="1970"/>
              <a:ext cx="62" cy="26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1" name="Rectangle 130"/>
            <p:cNvSpPr>
              <a:spLocks noChangeArrowheads="1"/>
            </p:cNvSpPr>
            <p:nvPr/>
          </p:nvSpPr>
          <p:spPr bwMode="auto">
            <a:xfrm rot="1366346" flipH="1">
              <a:off x="3113" y="2192"/>
              <a:ext cx="27" cy="5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2" name="Rectangle 131"/>
            <p:cNvSpPr>
              <a:spLocks noChangeArrowheads="1"/>
            </p:cNvSpPr>
            <p:nvPr/>
          </p:nvSpPr>
          <p:spPr bwMode="auto">
            <a:xfrm rot="1366346">
              <a:off x="2960" y="2637"/>
              <a:ext cx="62" cy="2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3" name="Rectangle 132"/>
            <p:cNvSpPr>
              <a:spLocks noChangeArrowheads="1"/>
            </p:cNvSpPr>
            <p:nvPr/>
          </p:nvSpPr>
          <p:spPr bwMode="auto">
            <a:xfrm>
              <a:off x="3235" y="1909"/>
              <a:ext cx="108" cy="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4" name="Rectangle 133"/>
            <p:cNvSpPr>
              <a:spLocks noChangeArrowheads="1"/>
            </p:cNvSpPr>
            <p:nvPr/>
          </p:nvSpPr>
          <p:spPr bwMode="auto">
            <a:xfrm rot="1449658">
              <a:off x="3315" y="2061"/>
              <a:ext cx="31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" name="Freeform 134"/>
            <p:cNvSpPr>
              <a:spLocks/>
            </p:cNvSpPr>
            <p:nvPr/>
          </p:nvSpPr>
          <p:spPr bwMode="auto">
            <a:xfrm>
              <a:off x="3450" y="2365"/>
              <a:ext cx="779" cy="542"/>
            </a:xfrm>
            <a:custGeom>
              <a:avLst/>
              <a:gdLst>
                <a:gd name="T0" fmla="*/ 0 w 779"/>
                <a:gd name="T1" fmla="*/ 254 h 542"/>
                <a:gd name="T2" fmla="*/ 0 w 779"/>
                <a:gd name="T3" fmla="*/ 299 h 542"/>
                <a:gd name="T4" fmla="*/ 101 w 779"/>
                <a:gd name="T5" fmla="*/ 542 h 542"/>
                <a:gd name="T6" fmla="*/ 531 w 779"/>
                <a:gd name="T7" fmla="*/ 542 h 542"/>
                <a:gd name="T8" fmla="*/ 779 w 779"/>
                <a:gd name="T9" fmla="*/ 85 h 542"/>
                <a:gd name="T10" fmla="*/ 576 w 779"/>
                <a:gd name="T11" fmla="*/ 0 h 542"/>
                <a:gd name="T12" fmla="*/ 384 w 779"/>
                <a:gd name="T13" fmla="*/ 79 h 542"/>
                <a:gd name="T14" fmla="*/ 536 w 779"/>
                <a:gd name="T15" fmla="*/ 327 h 542"/>
                <a:gd name="T16" fmla="*/ 497 w 779"/>
                <a:gd name="T17" fmla="*/ 514 h 542"/>
                <a:gd name="T18" fmla="*/ 130 w 779"/>
                <a:gd name="T19" fmla="*/ 519 h 542"/>
                <a:gd name="T20" fmla="*/ 28 w 779"/>
                <a:gd name="T21" fmla="*/ 305 h 542"/>
                <a:gd name="T22" fmla="*/ 51 w 779"/>
                <a:gd name="T23" fmla="*/ 237 h 542"/>
                <a:gd name="T24" fmla="*/ 0 w 779"/>
                <a:gd name="T25" fmla="*/ 25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9" h="542">
                  <a:moveTo>
                    <a:pt x="0" y="254"/>
                  </a:moveTo>
                  <a:cubicBezTo>
                    <a:pt x="0" y="269"/>
                    <a:pt x="0" y="284"/>
                    <a:pt x="0" y="299"/>
                  </a:cubicBezTo>
                  <a:lnTo>
                    <a:pt x="101" y="542"/>
                  </a:lnTo>
                  <a:lnTo>
                    <a:pt x="531" y="542"/>
                  </a:lnTo>
                  <a:lnTo>
                    <a:pt x="779" y="85"/>
                  </a:lnTo>
                  <a:lnTo>
                    <a:pt x="576" y="0"/>
                  </a:lnTo>
                  <a:lnTo>
                    <a:pt x="384" y="79"/>
                  </a:lnTo>
                  <a:lnTo>
                    <a:pt x="536" y="327"/>
                  </a:lnTo>
                  <a:lnTo>
                    <a:pt x="497" y="514"/>
                  </a:lnTo>
                  <a:lnTo>
                    <a:pt x="130" y="519"/>
                  </a:lnTo>
                  <a:lnTo>
                    <a:pt x="28" y="305"/>
                  </a:lnTo>
                  <a:lnTo>
                    <a:pt x="51" y="237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" name="Oval 135"/>
            <p:cNvSpPr>
              <a:spLocks noChangeArrowheads="1"/>
            </p:cNvSpPr>
            <p:nvPr/>
          </p:nvSpPr>
          <p:spPr bwMode="auto">
            <a:xfrm>
              <a:off x="3608" y="2688"/>
              <a:ext cx="169" cy="1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7" name="Freeform 136"/>
            <p:cNvSpPr>
              <a:spLocks/>
            </p:cNvSpPr>
            <p:nvPr/>
          </p:nvSpPr>
          <p:spPr bwMode="auto">
            <a:xfrm>
              <a:off x="3241" y="2010"/>
              <a:ext cx="831" cy="667"/>
            </a:xfrm>
            <a:custGeom>
              <a:avLst/>
              <a:gdLst>
                <a:gd name="T0" fmla="*/ 305 w 831"/>
                <a:gd name="T1" fmla="*/ 6 h 667"/>
                <a:gd name="T2" fmla="*/ 226 w 831"/>
                <a:gd name="T3" fmla="*/ 0 h 667"/>
                <a:gd name="T4" fmla="*/ 192 w 831"/>
                <a:gd name="T5" fmla="*/ 85 h 667"/>
                <a:gd name="T6" fmla="*/ 198 w 831"/>
                <a:gd name="T7" fmla="*/ 136 h 667"/>
                <a:gd name="T8" fmla="*/ 108 w 831"/>
                <a:gd name="T9" fmla="*/ 215 h 667"/>
                <a:gd name="T10" fmla="*/ 29 w 831"/>
                <a:gd name="T11" fmla="*/ 238 h 667"/>
                <a:gd name="T12" fmla="*/ 0 w 831"/>
                <a:gd name="T13" fmla="*/ 339 h 667"/>
                <a:gd name="T14" fmla="*/ 57 w 831"/>
                <a:gd name="T15" fmla="*/ 480 h 667"/>
                <a:gd name="T16" fmla="*/ 136 w 831"/>
                <a:gd name="T17" fmla="*/ 667 h 667"/>
                <a:gd name="T18" fmla="*/ 390 w 831"/>
                <a:gd name="T19" fmla="*/ 661 h 667"/>
                <a:gd name="T20" fmla="*/ 571 w 831"/>
                <a:gd name="T21" fmla="*/ 537 h 667"/>
                <a:gd name="T22" fmla="*/ 831 w 831"/>
                <a:gd name="T23" fmla="*/ 418 h 667"/>
                <a:gd name="T24" fmla="*/ 831 w 831"/>
                <a:gd name="T25" fmla="*/ 232 h 667"/>
                <a:gd name="T26" fmla="*/ 509 w 831"/>
                <a:gd name="T27" fmla="*/ 23 h 667"/>
                <a:gd name="T28" fmla="*/ 226 w 831"/>
                <a:gd name="T2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1" h="667">
                  <a:moveTo>
                    <a:pt x="305" y="6"/>
                  </a:moveTo>
                  <a:lnTo>
                    <a:pt x="226" y="0"/>
                  </a:lnTo>
                  <a:lnTo>
                    <a:pt x="192" y="85"/>
                  </a:lnTo>
                  <a:lnTo>
                    <a:pt x="198" y="136"/>
                  </a:lnTo>
                  <a:lnTo>
                    <a:pt x="108" y="215"/>
                  </a:lnTo>
                  <a:lnTo>
                    <a:pt x="29" y="238"/>
                  </a:lnTo>
                  <a:lnTo>
                    <a:pt x="0" y="339"/>
                  </a:lnTo>
                  <a:lnTo>
                    <a:pt x="57" y="480"/>
                  </a:lnTo>
                  <a:lnTo>
                    <a:pt x="136" y="667"/>
                  </a:lnTo>
                  <a:lnTo>
                    <a:pt x="390" y="661"/>
                  </a:lnTo>
                  <a:lnTo>
                    <a:pt x="571" y="537"/>
                  </a:lnTo>
                  <a:lnTo>
                    <a:pt x="831" y="418"/>
                  </a:lnTo>
                  <a:lnTo>
                    <a:pt x="831" y="232"/>
                  </a:lnTo>
                  <a:lnTo>
                    <a:pt x="509" y="23"/>
                  </a:lnTo>
                  <a:lnTo>
                    <a:pt x="226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8" name="Freeform 137"/>
            <p:cNvSpPr>
              <a:spLocks/>
            </p:cNvSpPr>
            <p:nvPr/>
          </p:nvSpPr>
          <p:spPr bwMode="auto">
            <a:xfrm>
              <a:off x="3972" y="2186"/>
              <a:ext cx="850" cy="364"/>
            </a:xfrm>
            <a:custGeom>
              <a:avLst/>
              <a:gdLst>
                <a:gd name="T0" fmla="*/ 88 w 850"/>
                <a:gd name="T1" fmla="*/ 102 h 364"/>
                <a:gd name="T2" fmla="*/ 145 w 850"/>
                <a:gd name="T3" fmla="*/ 237 h 364"/>
                <a:gd name="T4" fmla="*/ 404 w 850"/>
                <a:gd name="T5" fmla="*/ 356 h 364"/>
                <a:gd name="T6" fmla="*/ 805 w 850"/>
                <a:gd name="T7" fmla="*/ 288 h 364"/>
                <a:gd name="T8" fmla="*/ 675 w 850"/>
                <a:gd name="T9" fmla="*/ 0 h 364"/>
                <a:gd name="T10" fmla="*/ 88 w 850"/>
                <a:gd name="T11" fmla="*/ 10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0" h="364">
                  <a:moveTo>
                    <a:pt x="88" y="102"/>
                  </a:moveTo>
                  <a:cubicBezTo>
                    <a:pt x="0" y="141"/>
                    <a:pt x="92" y="195"/>
                    <a:pt x="145" y="237"/>
                  </a:cubicBezTo>
                  <a:cubicBezTo>
                    <a:pt x="198" y="279"/>
                    <a:pt x="294" y="348"/>
                    <a:pt x="404" y="356"/>
                  </a:cubicBezTo>
                  <a:cubicBezTo>
                    <a:pt x="514" y="364"/>
                    <a:pt x="760" y="347"/>
                    <a:pt x="805" y="288"/>
                  </a:cubicBezTo>
                  <a:cubicBezTo>
                    <a:pt x="850" y="229"/>
                    <a:pt x="794" y="31"/>
                    <a:pt x="675" y="0"/>
                  </a:cubicBezTo>
                  <a:lnTo>
                    <a:pt x="88" y="10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" name="Freeform 138"/>
            <p:cNvSpPr>
              <a:spLocks/>
            </p:cNvSpPr>
            <p:nvPr/>
          </p:nvSpPr>
          <p:spPr bwMode="auto">
            <a:xfrm>
              <a:off x="3702" y="1995"/>
              <a:ext cx="1082" cy="298"/>
            </a:xfrm>
            <a:custGeom>
              <a:avLst/>
              <a:gdLst>
                <a:gd name="T0" fmla="*/ 31 w 1082"/>
                <a:gd name="T1" fmla="*/ 61 h 298"/>
                <a:gd name="T2" fmla="*/ 336 w 1082"/>
                <a:gd name="T3" fmla="*/ 298 h 298"/>
                <a:gd name="T4" fmla="*/ 969 w 1082"/>
                <a:gd name="T5" fmla="*/ 219 h 298"/>
                <a:gd name="T6" fmla="*/ 1014 w 1082"/>
                <a:gd name="T7" fmla="*/ 117 h 298"/>
                <a:gd name="T8" fmla="*/ 895 w 1082"/>
                <a:gd name="T9" fmla="*/ 49 h 298"/>
                <a:gd name="T10" fmla="*/ 353 w 1082"/>
                <a:gd name="T11" fmla="*/ 151 h 298"/>
                <a:gd name="T12" fmla="*/ 54 w 1082"/>
                <a:gd name="T13" fmla="*/ 15 h 298"/>
                <a:gd name="T14" fmla="*/ 31 w 1082"/>
                <a:gd name="T15" fmla="*/ 6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2" h="298">
                  <a:moveTo>
                    <a:pt x="31" y="61"/>
                  </a:moveTo>
                  <a:lnTo>
                    <a:pt x="336" y="298"/>
                  </a:lnTo>
                  <a:lnTo>
                    <a:pt x="969" y="219"/>
                  </a:lnTo>
                  <a:cubicBezTo>
                    <a:pt x="1082" y="189"/>
                    <a:pt x="1026" y="145"/>
                    <a:pt x="1014" y="117"/>
                  </a:cubicBezTo>
                  <a:cubicBezTo>
                    <a:pt x="1002" y="89"/>
                    <a:pt x="1005" y="43"/>
                    <a:pt x="895" y="49"/>
                  </a:cubicBezTo>
                  <a:cubicBezTo>
                    <a:pt x="785" y="55"/>
                    <a:pt x="493" y="157"/>
                    <a:pt x="353" y="151"/>
                  </a:cubicBezTo>
                  <a:cubicBezTo>
                    <a:pt x="213" y="145"/>
                    <a:pt x="108" y="30"/>
                    <a:pt x="54" y="15"/>
                  </a:cubicBezTo>
                  <a:cubicBezTo>
                    <a:pt x="0" y="0"/>
                    <a:pt x="36" y="52"/>
                    <a:pt x="31" y="61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52" name="グループ化 251"/>
          <p:cNvGrpSpPr/>
          <p:nvPr/>
        </p:nvGrpSpPr>
        <p:grpSpPr>
          <a:xfrm>
            <a:off x="6494537" y="5180120"/>
            <a:ext cx="513969" cy="241681"/>
            <a:chOff x="6709655" y="4471987"/>
            <a:chExt cx="513969" cy="241681"/>
          </a:xfrm>
        </p:grpSpPr>
        <p:sp>
          <p:nvSpPr>
            <p:cNvPr id="237" name="Rectangle 118"/>
            <p:cNvSpPr>
              <a:spLocks noChangeArrowheads="1"/>
            </p:cNvSpPr>
            <p:nvPr/>
          </p:nvSpPr>
          <p:spPr bwMode="auto">
            <a:xfrm rot="5400000" flipH="1">
              <a:off x="7177555" y="4644118"/>
              <a:ext cx="57367" cy="34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38" name="AutoShape 119"/>
            <p:cNvSpPr>
              <a:spLocks noChangeArrowheads="1"/>
            </p:cNvSpPr>
            <p:nvPr/>
          </p:nvSpPr>
          <p:spPr bwMode="auto">
            <a:xfrm rot="5400000" flipH="1">
              <a:off x="6847493" y="4351021"/>
              <a:ext cx="239712" cy="48164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39" name="AutoShape 120"/>
            <p:cNvSpPr>
              <a:spLocks noChangeArrowheads="1"/>
            </p:cNvSpPr>
            <p:nvPr/>
          </p:nvSpPr>
          <p:spPr bwMode="auto">
            <a:xfrm rot="5400000" flipH="1">
              <a:off x="6924835" y="4518950"/>
              <a:ext cx="175174" cy="14681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40" name="Freeform 121"/>
            <p:cNvSpPr>
              <a:spLocks/>
            </p:cNvSpPr>
            <p:nvPr/>
          </p:nvSpPr>
          <p:spPr bwMode="auto">
            <a:xfrm rot="5400000" flipH="1">
              <a:off x="6788516" y="4562868"/>
              <a:ext cx="196687" cy="57952"/>
            </a:xfrm>
            <a:custGeom>
              <a:avLst/>
              <a:gdLst>
                <a:gd name="T0" fmla="*/ 60 w 171"/>
                <a:gd name="T1" fmla="*/ 0 h 45"/>
                <a:gd name="T2" fmla="*/ 257 w 171"/>
                <a:gd name="T3" fmla="*/ 0 h 45"/>
                <a:gd name="T4" fmla="*/ 307 w 171"/>
                <a:gd name="T5" fmla="*/ 45 h 45"/>
                <a:gd name="T6" fmla="*/ 0 w 171"/>
                <a:gd name="T7" fmla="*/ 45 h 45"/>
                <a:gd name="T8" fmla="*/ 60 w 17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45"/>
                <a:gd name="T17" fmla="*/ 171 w 17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45">
                  <a:moveTo>
                    <a:pt x="33" y="0"/>
                  </a:moveTo>
                  <a:lnTo>
                    <a:pt x="144" y="0"/>
                  </a:lnTo>
                  <a:lnTo>
                    <a:pt x="171" y="45"/>
                  </a:lnTo>
                  <a:lnTo>
                    <a:pt x="0" y="4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41" name="Freeform 122"/>
            <p:cNvSpPr>
              <a:spLocks/>
            </p:cNvSpPr>
            <p:nvPr/>
          </p:nvSpPr>
          <p:spPr bwMode="auto">
            <a:xfrm rot="5400000" flipH="1" flipV="1">
              <a:off x="7037519" y="4571107"/>
              <a:ext cx="175174" cy="42498"/>
            </a:xfrm>
            <a:custGeom>
              <a:avLst/>
              <a:gdLst>
                <a:gd name="T0" fmla="*/ 33 w 171"/>
                <a:gd name="T1" fmla="*/ 0 h 45"/>
                <a:gd name="T2" fmla="*/ 144 w 171"/>
                <a:gd name="T3" fmla="*/ 0 h 45"/>
                <a:gd name="T4" fmla="*/ 171 w 171"/>
                <a:gd name="T5" fmla="*/ 10 h 45"/>
                <a:gd name="T6" fmla="*/ 0 w 171"/>
                <a:gd name="T7" fmla="*/ 10 h 45"/>
                <a:gd name="T8" fmla="*/ 33 w 17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45"/>
                <a:gd name="T17" fmla="*/ 171 w 17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45">
                  <a:moveTo>
                    <a:pt x="33" y="0"/>
                  </a:moveTo>
                  <a:lnTo>
                    <a:pt x="144" y="0"/>
                  </a:lnTo>
                  <a:lnTo>
                    <a:pt x="171" y="45"/>
                  </a:lnTo>
                  <a:lnTo>
                    <a:pt x="0" y="4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42" name="Line 123"/>
            <p:cNvSpPr>
              <a:spLocks noChangeShapeType="1"/>
            </p:cNvSpPr>
            <p:nvPr/>
          </p:nvSpPr>
          <p:spPr bwMode="auto">
            <a:xfrm rot="5400000" flipH="1">
              <a:off x="7012422" y="4399284"/>
              <a:ext cx="0" cy="169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3" name="Line 124"/>
            <p:cNvSpPr>
              <a:spLocks noChangeShapeType="1"/>
            </p:cNvSpPr>
            <p:nvPr/>
          </p:nvSpPr>
          <p:spPr bwMode="auto">
            <a:xfrm rot="5400000" flipH="1">
              <a:off x="7020793" y="4454983"/>
              <a:ext cx="0" cy="8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" name="Line 125"/>
            <p:cNvSpPr>
              <a:spLocks noChangeShapeType="1"/>
            </p:cNvSpPr>
            <p:nvPr/>
          </p:nvSpPr>
          <p:spPr bwMode="auto">
            <a:xfrm rot="5400000" flipH="1">
              <a:off x="7003407" y="4616459"/>
              <a:ext cx="0" cy="169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" name="Line 126"/>
            <p:cNvSpPr>
              <a:spLocks noChangeShapeType="1"/>
            </p:cNvSpPr>
            <p:nvPr/>
          </p:nvSpPr>
          <p:spPr bwMode="auto">
            <a:xfrm rot="5400000" flipH="1">
              <a:off x="7011778" y="4650645"/>
              <a:ext cx="0" cy="8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" name="Line 127"/>
            <p:cNvSpPr>
              <a:spLocks noChangeShapeType="1"/>
            </p:cNvSpPr>
            <p:nvPr/>
          </p:nvSpPr>
          <p:spPr bwMode="auto">
            <a:xfrm rot="5400000" flipH="1">
              <a:off x="6764973" y="4614398"/>
              <a:ext cx="24586" cy="65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7" name="Line 128"/>
            <p:cNvSpPr>
              <a:spLocks noChangeShapeType="1"/>
            </p:cNvSpPr>
            <p:nvPr/>
          </p:nvSpPr>
          <p:spPr bwMode="auto">
            <a:xfrm rot="5400000">
              <a:off x="6763685" y="4484298"/>
              <a:ext cx="24586" cy="65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" name="AutoShape 129"/>
            <p:cNvSpPr>
              <a:spLocks noChangeArrowheads="1"/>
            </p:cNvSpPr>
            <p:nvPr/>
          </p:nvSpPr>
          <p:spPr bwMode="auto">
            <a:xfrm rot="5400000" flipH="1">
              <a:off x="6717405" y="4645633"/>
              <a:ext cx="60285" cy="7578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49" name="AutoShape 130"/>
            <p:cNvSpPr>
              <a:spLocks noChangeArrowheads="1"/>
            </p:cNvSpPr>
            <p:nvPr/>
          </p:nvSpPr>
          <p:spPr bwMode="auto">
            <a:xfrm rot="5400000" flipH="1">
              <a:off x="6717405" y="4481727"/>
              <a:ext cx="60285" cy="7578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</p:grpSp>
      <p:sp>
        <p:nvSpPr>
          <p:cNvPr id="250" name="Freeform 48"/>
          <p:cNvSpPr>
            <a:spLocks/>
          </p:cNvSpPr>
          <p:nvPr/>
        </p:nvSpPr>
        <p:spPr bwMode="auto">
          <a:xfrm flipH="1">
            <a:off x="6985684" y="4915899"/>
            <a:ext cx="550068" cy="284163"/>
          </a:xfrm>
          <a:custGeom>
            <a:avLst/>
            <a:gdLst>
              <a:gd name="T0" fmla="*/ 5 w 294"/>
              <a:gd name="T1" fmla="*/ 0 h 151"/>
              <a:gd name="T2" fmla="*/ 294 w 294"/>
              <a:gd name="T3" fmla="*/ 141 h 151"/>
              <a:gd name="T4" fmla="*/ 289 w 294"/>
              <a:gd name="T5" fmla="*/ 151 h 151"/>
              <a:gd name="T6" fmla="*/ 0 w 294"/>
              <a:gd name="T7" fmla="*/ 10 h 151"/>
              <a:gd name="T8" fmla="*/ 5 w 294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151">
                <a:moveTo>
                  <a:pt x="5" y="0"/>
                </a:moveTo>
                <a:lnTo>
                  <a:pt x="294" y="141"/>
                </a:lnTo>
                <a:lnTo>
                  <a:pt x="289" y="151"/>
                </a:lnTo>
                <a:lnTo>
                  <a:pt x="0" y="1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1" name="Rectangle 47"/>
          <p:cNvSpPr>
            <a:spLocks noChangeArrowheads="1"/>
          </p:cNvSpPr>
          <p:nvPr/>
        </p:nvSpPr>
        <p:spPr bwMode="auto">
          <a:xfrm>
            <a:off x="7592215" y="4612835"/>
            <a:ext cx="1444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900" dirty="0" smtClean="0">
                <a:solidFill>
                  <a:srgbClr val="000000"/>
                </a:solidFill>
              </a:rPr>
              <a:t>Test vehicle with DRL on</a:t>
            </a:r>
            <a:endParaRPr lang="ja-JP" altLang="en-US" dirty="0"/>
          </a:p>
        </p:txBody>
      </p:sp>
      <p:sp>
        <p:nvSpPr>
          <p:cNvPr id="261" name="Oval 59"/>
          <p:cNvSpPr>
            <a:spLocks noChangeArrowheads="1"/>
          </p:cNvSpPr>
          <p:nvPr/>
        </p:nvSpPr>
        <p:spPr bwMode="auto">
          <a:xfrm>
            <a:off x="4328433" y="5413972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2" name="Freeform 60"/>
          <p:cNvSpPr>
            <a:spLocks noEditPoints="1"/>
          </p:cNvSpPr>
          <p:nvPr/>
        </p:nvSpPr>
        <p:spPr bwMode="auto">
          <a:xfrm>
            <a:off x="4320496" y="5406034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3" name="Oval 59"/>
          <p:cNvSpPr>
            <a:spLocks noChangeArrowheads="1"/>
          </p:cNvSpPr>
          <p:nvPr/>
        </p:nvSpPr>
        <p:spPr bwMode="auto">
          <a:xfrm>
            <a:off x="4499691" y="5414927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4" name="Freeform 60"/>
          <p:cNvSpPr>
            <a:spLocks noEditPoints="1"/>
          </p:cNvSpPr>
          <p:nvPr/>
        </p:nvSpPr>
        <p:spPr bwMode="auto">
          <a:xfrm>
            <a:off x="4491754" y="5406989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5" name="Oval 59"/>
          <p:cNvSpPr>
            <a:spLocks noChangeArrowheads="1"/>
          </p:cNvSpPr>
          <p:nvPr/>
        </p:nvSpPr>
        <p:spPr bwMode="auto">
          <a:xfrm>
            <a:off x="4670949" y="5415882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" name="Freeform 60"/>
          <p:cNvSpPr>
            <a:spLocks noEditPoints="1"/>
          </p:cNvSpPr>
          <p:nvPr/>
        </p:nvSpPr>
        <p:spPr bwMode="auto">
          <a:xfrm>
            <a:off x="4663012" y="5407944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7" name="Oval 59"/>
          <p:cNvSpPr>
            <a:spLocks noChangeArrowheads="1"/>
          </p:cNvSpPr>
          <p:nvPr/>
        </p:nvSpPr>
        <p:spPr bwMode="auto">
          <a:xfrm>
            <a:off x="4842207" y="5416837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8" name="Freeform 60"/>
          <p:cNvSpPr>
            <a:spLocks noEditPoints="1"/>
          </p:cNvSpPr>
          <p:nvPr/>
        </p:nvSpPr>
        <p:spPr bwMode="auto">
          <a:xfrm>
            <a:off x="4834270" y="5408899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9" name="Oval 59"/>
          <p:cNvSpPr>
            <a:spLocks noChangeArrowheads="1"/>
          </p:cNvSpPr>
          <p:nvPr/>
        </p:nvSpPr>
        <p:spPr bwMode="auto">
          <a:xfrm>
            <a:off x="5013465" y="5417792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0" name="Freeform 60"/>
          <p:cNvSpPr>
            <a:spLocks noEditPoints="1"/>
          </p:cNvSpPr>
          <p:nvPr/>
        </p:nvSpPr>
        <p:spPr bwMode="auto">
          <a:xfrm>
            <a:off x="5005528" y="5409854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1" name="Oval 59"/>
          <p:cNvSpPr>
            <a:spLocks noChangeArrowheads="1"/>
          </p:cNvSpPr>
          <p:nvPr/>
        </p:nvSpPr>
        <p:spPr bwMode="auto">
          <a:xfrm>
            <a:off x="5184723" y="5418747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2" name="Freeform 60"/>
          <p:cNvSpPr>
            <a:spLocks noEditPoints="1"/>
          </p:cNvSpPr>
          <p:nvPr/>
        </p:nvSpPr>
        <p:spPr bwMode="auto">
          <a:xfrm>
            <a:off x="5176786" y="5410809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5" name="Oval 31"/>
          <p:cNvSpPr>
            <a:spLocks noChangeArrowheads="1"/>
          </p:cNvSpPr>
          <p:nvPr/>
        </p:nvSpPr>
        <p:spPr bwMode="auto">
          <a:xfrm>
            <a:off x="3068865" y="5432071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" name="Freeform 32"/>
          <p:cNvSpPr>
            <a:spLocks noEditPoints="1"/>
          </p:cNvSpPr>
          <p:nvPr/>
        </p:nvSpPr>
        <p:spPr bwMode="auto">
          <a:xfrm>
            <a:off x="3060927" y="5424133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7" name="Oval 31"/>
          <p:cNvSpPr>
            <a:spLocks noChangeArrowheads="1"/>
          </p:cNvSpPr>
          <p:nvPr/>
        </p:nvSpPr>
        <p:spPr bwMode="auto">
          <a:xfrm>
            <a:off x="2896860" y="5433196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8" name="Freeform 32"/>
          <p:cNvSpPr>
            <a:spLocks noEditPoints="1"/>
          </p:cNvSpPr>
          <p:nvPr/>
        </p:nvSpPr>
        <p:spPr bwMode="auto">
          <a:xfrm>
            <a:off x="2888922" y="5425258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9" name="Oval 31"/>
          <p:cNvSpPr>
            <a:spLocks noChangeArrowheads="1"/>
          </p:cNvSpPr>
          <p:nvPr/>
        </p:nvSpPr>
        <p:spPr bwMode="auto">
          <a:xfrm>
            <a:off x="2724855" y="5434321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0" name="Freeform 32"/>
          <p:cNvSpPr>
            <a:spLocks noEditPoints="1"/>
          </p:cNvSpPr>
          <p:nvPr/>
        </p:nvSpPr>
        <p:spPr bwMode="auto">
          <a:xfrm>
            <a:off x="2716917" y="5426383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1" name="Oval 31"/>
          <p:cNvSpPr>
            <a:spLocks noChangeArrowheads="1"/>
          </p:cNvSpPr>
          <p:nvPr/>
        </p:nvSpPr>
        <p:spPr bwMode="auto">
          <a:xfrm>
            <a:off x="2552850" y="5435446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2" name="Freeform 32"/>
          <p:cNvSpPr>
            <a:spLocks noEditPoints="1"/>
          </p:cNvSpPr>
          <p:nvPr/>
        </p:nvSpPr>
        <p:spPr bwMode="auto">
          <a:xfrm>
            <a:off x="2544912" y="5427508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3" name="稲妻 282"/>
          <p:cNvSpPr/>
          <p:nvPr/>
        </p:nvSpPr>
        <p:spPr>
          <a:xfrm flipV="1">
            <a:off x="6251047" y="5331648"/>
            <a:ext cx="256931" cy="146205"/>
          </a:xfrm>
          <a:prstGeom prst="lightningBolt">
            <a:avLst/>
          </a:prstGeom>
          <a:solidFill>
            <a:srgbClr val="FFFF00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稲妻 283"/>
          <p:cNvSpPr/>
          <p:nvPr/>
        </p:nvSpPr>
        <p:spPr>
          <a:xfrm>
            <a:off x="6228215" y="5143056"/>
            <a:ext cx="256931" cy="146205"/>
          </a:xfrm>
          <a:prstGeom prst="lightningBolt">
            <a:avLst/>
          </a:prstGeom>
          <a:solidFill>
            <a:srgbClr val="FFFF00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6" name="直線コネクタ 285"/>
          <p:cNvCxnSpPr/>
          <p:nvPr/>
        </p:nvCxnSpPr>
        <p:spPr>
          <a:xfrm flipV="1">
            <a:off x="5366639" y="4435837"/>
            <a:ext cx="0" cy="9938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5892227" y="5643671"/>
            <a:ext cx="678096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949522" y="559128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30m</a:t>
            </a:r>
            <a:endParaRPr kumimoji="1" lang="ja-JP" altLang="en-US" dirty="0"/>
          </a:p>
        </p:txBody>
      </p:sp>
      <p:pic>
        <p:nvPicPr>
          <p:cNvPr id="156" name="図 1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428" y="3241611"/>
            <a:ext cx="2372344" cy="135221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1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9137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Experiment </a:t>
            </a:r>
            <a:r>
              <a:rPr lang="en-US" altLang="ja-JP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(Pedestrians)</a:t>
            </a:r>
            <a:endParaRPr kumimoji="1" lang="ja-JP" altLang="en-US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1769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2400" dirty="0"/>
              <a:t>* The situation where pedestrians are about to cross the road was reproduced in front of the crosswalk at a simulated intersection</a:t>
            </a:r>
            <a:r>
              <a:rPr lang="en-US" altLang="ja-JP" sz="2400" dirty="0" smtClean="0"/>
              <a:t>.</a:t>
            </a:r>
          </a:p>
          <a:p>
            <a:pPr marL="0" indent="0">
              <a:buNone/>
            </a:pPr>
            <a:r>
              <a:rPr lang="en-US" altLang="ja-JP" sz="2400" dirty="0"/>
              <a:t>* 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timing where each pedestrian decides not to cross the road if the motorcycle approaches any closer (</a:t>
            </a:r>
            <a:r>
              <a:rPr lang="en-US" altLang="ja-JP" sz="2400" u="sng" dirty="0"/>
              <a:t>4. road-crossing limit timing</a:t>
            </a:r>
            <a:r>
              <a:rPr lang="en-US" altLang="ja-JP" sz="2400" dirty="0"/>
              <a:t>) was measured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120" name="Rectangle 22"/>
          <p:cNvSpPr>
            <a:spLocks noChangeArrowheads="1"/>
          </p:cNvSpPr>
          <p:nvPr/>
        </p:nvSpPr>
        <p:spPr bwMode="auto">
          <a:xfrm>
            <a:off x="1292649" y="3734239"/>
            <a:ext cx="5940425" cy="706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1" name="Rectangle 23"/>
          <p:cNvSpPr>
            <a:spLocks noChangeArrowheads="1"/>
          </p:cNvSpPr>
          <p:nvPr/>
        </p:nvSpPr>
        <p:spPr bwMode="auto">
          <a:xfrm>
            <a:off x="3543724" y="3889814"/>
            <a:ext cx="636587" cy="15763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" name="Freeform 24"/>
          <p:cNvSpPr>
            <a:spLocks/>
          </p:cNvSpPr>
          <p:nvPr/>
        </p:nvSpPr>
        <p:spPr bwMode="auto">
          <a:xfrm>
            <a:off x="3369099" y="4429564"/>
            <a:ext cx="190500" cy="190500"/>
          </a:xfrm>
          <a:custGeom>
            <a:avLst/>
            <a:gdLst>
              <a:gd name="T0" fmla="*/ 120 w 120"/>
              <a:gd name="T1" fmla="*/ 0 h 120"/>
              <a:gd name="T2" fmla="*/ 120 w 120"/>
              <a:gd name="T3" fmla="*/ 120 h 120"/>
              <a:gd name="T4" fmla="*/ 0 w 120"/>
              <a:gd name="T5" fmla="*/ 0 h 120"/>
              <a:gd name="T6" fmla="*/ 120 w 120"/>
              <a:gd name="T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20">
                <a:moveTo>
                  <a:pt x="120" y="0"/>
                </a:moveTo>
                <a:lnTo>
                  <a:pt x="120" y="120"/>
                </a:lnTo>
                <a:lnTo>
                  <a:pt x="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" name="Freeform 25"/>
          <p:cNvSpPr>
            <a:spLocks/>
          </p:cNvSpPr>
          <p:nvPr/>
        </p:nvSpPr>
        <p:spPr bwMode="auto">
          <a:xfrm>
            <a:off x="4162849" y="4418451"/>
            <a:ext cx="187325" cy="190500"/>
          </a:xfrm>
          <a:custGeom>
            <a:avLst/>
            <a:gdLst>
              <a:gd name="T0" fmla="*/ 0 w 118"/>
              <a:gd name="T1" fmla="*/ 0 h 120"/>
              <a:gd name="T2" fmla="*/ 118 w 118"/>
              <a:gd name="T3" fmla="*/ 0 h 120"/>
              <a:gd name="T4" fmla="*/ 0 w 118"/>
              <a:gd name="T5" fmla="*/ 120 h 120"/>
              <a:gd name="T6" fmla="*/ 0 w 118"/>
              <a:gd name="T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20">
                <a:moveTo>
                  <a:pt x="0" y="0"/>
                </a:moveTo>
                <a:lnTo>
                  <a:pt x="118" y="0"/>
                </a:lnTo>
                <a:lnTo>
                  <a:pt x="0" y="12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" name="Freeform 28"/>
          <p:cNvSpPr>
            <a:spLocks noEditPoints="1"/>
          </p:cNvSpPr>
          <p:nvPr/>
        </p:nvSpPr>
        <p:spPr bwMode="auto">
          <a:xfrm>
            <a:off x="1554586" y="4112064"/>
            <a:ext cx="5618163" cy="46037"/>
          </a:xfrm>
          <a:custGeom>
            <a:avLst/>
            <a:gdLst>
              <a:gd name="T0" fmla="*/ 115 w 3539"/>
              <a:gd name="T1" fmla="*/ 0 h 29"/>
              <a:gd name="T2" fmla="*/ 0 w 3539"/>
              <a:gd name="T3" fmla="*/ 29 h 29"/>
              <a:gd name="T4" fmla="*/ 202 w 3539"/>
              <a:gd name="T5" fmla="*/ 0 h 29"/>
              <a:gd name="T6" fmla="*/ 317 w 3539"/>
              <a:gd name="T7" fmla="*/ 29 h 29"/>
              <a:gd name="T8" fmla="*/ 202 w 3539"/>
              <a:gd name="T9" fmla="*/ 0 h 29"/>
              <a:gd name="T10" fmla="*/ 518 w 3539"/>
              <a:gd name="T11" fmla="*/ 0 h 29"/>
              <a:gd name="T12" fmla="*/ 403 w 3539"/>
              <a:gd name="T13" fmla="*/ 29 h 29"/>
              <a:gd name="T14" fmla="*/ 604 w 3539"/>
              <a:gd name="T15" fmla="*/ 0 h 29"/>
              <a:gd name="T16" fmla="*/ 719 w 3539"/>
              <a:gd name="T17" fmla="*/ 29 h 29"/>
              <a:gd name="T18" fmla="*/ 604 w 3539"/>
              <a:gd name="T19" fmla="*/ 0 h 29"/>
              <a:gd name="T20" fmla="*/ 921 w 3539"/>
              <a:gd name="T21" fmla="*/ 0 h 29"/>
              <a:gd name="T22" fmla="*/ 806 w 3539"/>
              <a:gd name="T23" fmla="*/ 29 h 29"/>
              <a:gd name="T24" fmla="*/ 1007 w 3539"/>
              <a:gd name="T25" fmla="*/ 0 h 29"/>
              <a:gd name="T26" fmla="*/ 1122 w 3539"/>
              <a:gd name="T27" fmla="*/ 29 h 29"/>
              <a:gd name="T28" fmla="*/ 1007 w 3539"/>
              <a:gd name="T29" fmla="*/ 0 h 29"/>
              <a:gd name="T30" fmla="*/ 1324 w 3539"/>
              <a:gd name="T31" fmla="*/ 0 h 29"/>
              <a:gd name="T32" fmla="*/ 1208 w 3539"/>
              <a:gd name="T33" fmla="*/ 29 h 29"/>
              <a:gd name="T34" fmla="*/ 1410 w 3539"/>
              <a:gd name="T35" fmla="*/ 0 h 29"/>
              <a:gd name="T36" fmla="*/ 1525 w 3539"/>
              <a:gd name="T37" fmla="*/ 29 h 29"/>
              <a:gd name="T38" fmla="*/ 1410 w 3539"/>
              <a:gd name="T39" fmla="*/ 0 h 29"/>
              <a:gd name="T40" fmla="*/ 1726 w 3539"/>
              <a:gd name="T41" fmla="*/ 0 h 29"/>
              <a:gd name="T42" fmla="*/ 1611 w 3539"/>
              <a:gd name="T43" fmla="*/ 29 h 29"/>
              <a:gd name="T44" fmla="*/ 1813 w 3539"/>
              <a:gd name="T45" fmla="*/ 0 h 29"/>
              <a:gd name="T46" fmla="*/ 1928 w 3539"/>
              <a:gd name="T47" fmla="*/ 29 h 29"/>
              <a:gd name="T48" fmla="*/ 1813 w 3539"/>
              <a:gd name="T49" fmla="*/ 0 h 29"/>
              <a:gd name="T50" fmla="*/ 2129 w 3539"/>
              <a:gd name="T51" fmla="*/ 0 h 29"/>
              <a:gd name="T52" fmla="*/ 2014 w 3539"/>
              <a:gd name="T53" fmla="*/ 29 h 29"/>
              <a:gd name="T54" fmla="*/ 2215 w 3539"/>
              <a:gd name="T55" fmla="*/ 0 h 29"/>
              <a:gd name="T56" fmla="*/ 2330 w 3539"/>
              <a:gd name="T57" fmla="*/ 29 h 29"/>
              <a:gd name="T58" fmla="*/ 2215 w 3539"/>
              <a:gd name="T59" fmla="*/ 0 h 29"/>
              <a:gd name="T60" fmla="*/ 2532 w 3539"/>
              <a:gd name="T61" fmla="*/ 0 h 29"/>
              <a:gd name="T62" fmla="*/ 2417 w 3539"/>
              <a:gd name="T63" fmla="*/ 29 h 29"/>
              <a:gd name="T64" fmla="*/ 2618 w 3539"/>
              <a:gd name="T65" fmla="*/ 0 h 29"/>
              <a:gd name="T66" fmla="*/ 2733 w 3539"/>
              <a:gd name="T67" fmla="*/ 29 h 29"/>
              <a:gd name="T68" fmla="*/ 2618 w 3539"/>
              <a:gd name="T69" fmla="*/ 0 h 29"/>
              <a:gd name="T70" fmla="*/ 2935 w 3539"/>
              <a:gd name="T71" fmla="*/ 0 h 29"/>
              <a:gd name="T72" fmla="*/ 2820 w 3539"/>
              <a:gd name="T73" fmla="*/ 29 h 29"/>
              <a:gd name="T74" fmla="*/ 3021 w 3539"/>
              <a:gd name="T75" fmla="*/ 0 h 29"/>
              <a:gd name="T76" fmla="*/ 3136 w 3539"/>
              <a:gd name="T77" fmla="*/ 29 h 29"/>
              <a:gd name="T78" fmla="*/ 3021 w 3539"/>
              <a:gd name="T79" fmla="*/ 0 h 29"/>
              <a:gd name="T80" fmla="*/ 3337 w 3539"/>
              <a:gd name="T81" fmla="*/ 0 h 29"/>
              <a:gd name="T82" fmla="*/ 3222 w 3539"/>
              <a:gd name="T83" fmla="*/ 29 h 29"/>
              <a:gd name="T84" fmla="*/ 3424 w 3539"/>
              <a:gd name="T85" fmla="*/ 0 h 29"/>
              <a:gd name="T86" fmla="*/ 3539 w 3539"/>
              <a:gd name="T87" fmla="*/ 29 h 29"/>
              <a:gd name="T88" fmla="*/ 3424 w 3539"/>
              <a:gd name="T8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39" h="29">
                <a:moveTo>
                  <a:pt x="0" y="0"/>
                </a:moveTo>
                <a:lnTo>
                  <a:pt x="115" y="0"/>
                </a:lnTo>
                <a:lnTo>
                  <a:pt x="115" y="29"/>
                </a:lnTo>
                <a:lnTo>
                  <a:pt x="0" y="29"/>
                </a:lnTo>
                <a:lnTo>
                  <a:pt x="0" y="0"/>
                </a:lnTo>
                <a:close/>
                <a:moveTo>
                  <a:pt x="202" y="0"/>
                </a:moveTo>
                <a:lnTo>
                  <a:pt x="317" y="0"/>
                </a:lnTo>
                <a:lnTo>
                  <a:pt x="317" y="29"/>
                </a:lnTo>
                <a:lnTo>
                  <a:pt x="202" y="29"/>
                </a:lnTo>
                <a:lnTo>
                  <a:pt x="202" y="0"/>
                </a:lnTo>
                <a:close/>
                <a:moveTo>
                  <a:pt x="403" y="0"/>
                </a:moveTo>
                <a:lnTo>
                  <a:pt x="518" y="0"/>
                </a:lnTo>
                <a:lnTo>
                  <a:pt x="518" y="29"/>
                </a:lnTo>
                <a:lnTo>
                  <a:pt x="403" y="29"/>
                </a:lnTo>
                <a:lnTo>
                  <a:pt x="403" y="0"/>
                </a:lnTo>
                <a:close/>
                <a:moveTo>
                  <a:pt x="604" y="0"/>
                </a:moveTo>
                <a:lnTo>
                  <a:pt x="719" y="0"/>
                </a:lnTo>
                <a:lnTo>
                  <a:pt x="719" y="29"/>
                </a:lnTo>
                <a:lnTo>
                  <a:pt x="604" y="29"/>
                </a:lnTo>
                <a:lnTo>
                  <a:pt x="604" y="0"/>
                </a:lnTo>
                <a:close/>
                <a:moveTo>
                  <a:pt x="806" y="0"/>
                </a:moveTo>
                <a:lnTo>
                  <a:pt x="921" y="0"/>
                </a:lnTo>
                <a:lnTo>
                  <a:pt x="921" y="29"/>
                </a:lnTo>
                <a:lnTo>
                  <a:pt x="806" y="29"/>
                </a:lnTo>
                <a:lnTo>
                  <a:pt x="806" y="0"/>
                </a:lnTo>
                <a:close/>
                <a:moveTo>
                  <a:pt x="1007" y="0"/>
                </a:moveTo>
                <a:lnTo>
                  <a:pt x="1122" y="0"/>
                </a:lnTo>
                <a:lnTo>
                  <a:pt x="1122" y="29"/>
                </a:lnTo>
                <a:lnTo>
                  <a:pt x="1007" y="29"/>
                </a:lnTo>
                <a:lnTo>
                  <a:pt x="1007" y="0"/>
                </a:lnTo>
                <a:close/>
                <a:moveTo>
                  <a:pt x="1208" y="0"/>
                </a:moveTo>
                <a:lnTo>
                  <a:pt x="1324" y="0"/>
                </a:lnTo>
                <a:lnTo>
                  <a:pt x="1324" y="29"/>
                </a:lnTo>
                <a:lnTo>
                  <a:pt x="1208" y="29"/>
                </a:lnTo>
                <a:lnTo>
                  <a:pt x="1208" y="0"/>
                </a:lnTo>
                <a:close/>
                <a:moveTo>
                  <a:pt x="1410" y="0"/>
                </a:moveTo>
                <a:lnTo>
                  <a:pt x="1525" y="0"/>
                </a:lnTo>
                <a:lnTo>
                  <a:pt x="1525" y="29"/>
                </a:lnTo>
                <a:lnTo>
                  <a:pt x="1410" y="29"/>
                </a:lnTo>
                <a:lnTo>
                  <a:pt x="1410" y="0"/>
                </a:lnTo>
                <a:close/>
                <a:moveTo>
                  <a:pt x="1611" y="0"/>
                </a:moveTo>
                <a:lnTo>
                  <a:pt x="1726" y="0"/>
                </a:lnTo>
                <a:lnTo>
                  <a:pt x="1726" y="29"/>
                </a:lnTo>
                <a:lnTo>
                  <a:pt x="1611" y="29"/>
                </a:lnTo>
                <a:lnTo>
                  <a:pt x="1611" y="0"/>
                </a:lnTo>
                <a:close/>
                <a:moveTo>
                  <a:pt x="1813" y="0"/>
                </a:moveTo>
                <a:lnTo>
                  <a:pt x="1928" y="0"/>
                </a:lnTo>
                <a:lnTo>
                  <a:pt x="1928" y="29"/>
                </a:lnTo>
                <a:lnTo>
                  <a:pt x="1813" y="29"/>
                </a:lnTo>
                <a:lnTo>
                  <a:pt x="1813" y="0"/>
                </a:lnTo>
                <a:close/>
                <a:moveTo>
                  <a:pt x="2014" y="0"/>
                </a:moveTo>
                <a:lnTo>
                  <a:pt x="2129" y="0"/>
                </a:lnTo>
                <a:lnTo>
                  <a:pt x="2129" y="29"/>
                </a:lnTo>
                <a:lnTo>
                  <a:pt x="2014" y="29"/>
                </a:lnTo>
                <a:lnTo>
                  <a:pt x="2014" y="0"/>
                </a:lnTo>
                <a:close/>
                <a:moveTo>
                  <a:pt x="2215" y="0"/>
                </a:moveTo>
                <a:lnTo>
                  <a:pt x="2330" y="0"/>
                </a:lnTo>
                <a:lnTo>
                  <a:pt x="2330" y="29"/>
                </a:lnTo>
                <a:lnTo>
                  <a:pt x="2215" y="29"/>
                </a:lnTo>
                <a:lnTo>
                  <a:pt x="2215" y="0"/>
                </a:lnTo>
                <a:close/>
                <a:moveTo>
                  <a:pt x="2417" y="0"/>
                </a:moveTo>
                <a:lnTo>
                  <a:pt x="2532" y="0"/>
                </a:lnTo>
                <a:lnTo>
                  <a:pt x="2532" y="29"/>
                </a:lnTo>
                <a:lnTo>
                  <a:pt x="2417" y="29"/>
                </a:lnTo>
                <a:lnTo>
                  <a:pt x="2417" y="0"/>
                </a:lnTo>
                <a:close/>
                <a:moveTo>
                  <a:pt x="2618" y="0"/>
                </a:moveTo>
                <a:lnTo>
                  <a:pt x="2733" y="0"/>
                </a:lnTo>
                <a:lnTo>
                  <a:pt x="2733" y="29"/>
                </a:lnTo>
                <a:lnTo>
                  <a:pt x="2618" y="29"/>
                </a:lnTo>
                <a:lnTo>
                  <a:pt x="2618" y="0"/>
                </a:lnTo>
                <a:close/>
                <a:moveTo>
                  <a:pt x="2820" y="0"/>
                </a:moveTo>
                <a:lnTo>
                  <a:pt x="2935" y="0"/>
                </a:lnTo>
                <a:lnTo>
                  <a:pt x="2935" y="29"/>
                </a:lnTo>
                <a:lnTo>
                  <a:pt x="2820" y="29"/>
                </a:lnTo>
                <a:lnTo>
                  <a:pt x="2820" y="0"/>
                </a:lnTo>
                <a:close/>
                <a:moveTo>
                  <a:pt x="3021" y="0"/>
                </a:moveTo>
                <a:lnTo>
                  <a:pt x="3136" y="0"/>
                </a:lnTo>
                <a:lnTo>
                  <a:pt x="3136" y="29"/>
                </a:lnTo>
                <a:lnTo>
                  <a:pt x="3021" y="29"/>
                </a:lnTo>
                <a:lnTo>
                  <a:pt x="3021" y="0"/>
                </a:lnTo>
                <a:close/>
                <a:moveTo>
                  <a:pt x="3222" y="0"/>
                </a:moveTo>
                <a:lnTo>
                  <a:pt x="3337" y="0"/>
                </a:lnTo>
                <a:lnTo>
                  <a:pt x="3337" y="29"/>
                </a:lnTo>
                <a:lnTo>
                  <a:pt x="3222" y="29"/>
                </a:lnTo>
                <a:lnTo>
                  <a:pt x="3222" y="0"/>
                </a:lnTo>
                <a:close/>
                <a:moveTo>
                  <a:pt x="3424" y="0"/>
                </a:moveTo>
                <a:lnTo>
                  <a:pt x="3539" y="0"/>
                </a:lnTo>
                <a:lnTo>
                  <a:pt x="3539" y="29"/>
                </a:lnTo>
                <a:lnTo>
                  <a:pt x="3424" y="29"/>
                </a:lnTo>
                <a:lnTo>
                  <a:pt x="3424" y="0"/>
                </a:lnTo>
                <a:close/>
              </a:path>
            </a:pathLst>
          </a:custGeom>
          <a:solidFill>
            <a:srgbClr val="FFFF00"/>
          </a:solidFill>
          <a:ln w="0" cap="flat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9" name="Oval 31"/>
          <p:cNvSpPr>
            <a:spLocks noChangeArrowheads="1"/>
          </p:cNvSpPr>
          <p:nvPr/>
        </p:nvSpPr>
        <p:spPr bwMode="auto">
          <a:xfrm>
            <a:off x="3337349" y="4429564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0" name="Freeform 32"/>
          <p:cNvSpPr>
            <a:spLocks noEditPoints="1"/>
          </p:cNvSpPr>
          <p:nvPr/>
        </p:nvSpPr>
        <p:spPr bwMode="auto">
          <a:xfrm>
            <a:off x="3329411" y="4421626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1" name="Oval 33"/>
          <p:cNvSpPr>
            <a:spLocks noChangeArrowheads="1"/>
          </p:cNvSpPr>
          <p:nvPr/>
        </p:nvSpPr>
        <p:spPr bwMode="auto">
          <a:xfrm>
            <a:off x="3454824" y="4464489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" name="Freeform 34"/>
          <p:cNvSpPr>
            <a:spLocks noEditPoints="1"/>
          </p:cNvSpPr>
          <p:nvPr/>
        </p:nvSpPr>
        <p:spPr bwMode="auto">
          <a:xfrm>
            <a:off x="3446886" y="4456551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" name="Oval 35"/>
          <p:cNvSpPr>
            <a:spLocks noChangeArrowheads="1"/>
          </p:cNvSpPr>
          <p:nvPr/>
        </p:nvSpPr>
        <p:spPr bwMode="auto">
          <a:xfrm>
            <a:off x="3524674" y="4569264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4" name="Freeform 36"/>
          <p:cNvSpPr>
            <a:spLocks noEditPoints="1"/>
          </p:cNvSpPr>
          <p:nvPr/>
        </p:nvSpPr>
        <p:spPr bwMode="auto">
          <a:xfrm>
            <a:off x="3516736" y="4561326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" name="Oval 37"/>
          <p:cNvSpPr>
            <a:spLocks noChangeArrowheads="1"/>
          </p:cNvSpPr>
          <p:nvPr/>
        </p:nvSpPr>
        <p:spPr bwMode="auto">
          <a:xfrm>
            <a:off x="3538961" y="4693089"/>
            <a:ext cx="65088" cy="635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" name="Freeform 38"/>
          <p:cNvSpPr>
            <a:spLocks noEditPoints="1"/>
          </p:cNvSpPr>
          <p:nvPr/>
        </p:nvSpPr>
        <p:spPr bwMode="auto">
          <a:xfrm>
            <a:off x="3531024" y="4685151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7" name="Freeform 41"/>
          <p:cNvSpPr>
            <a:spLocks noEditPoints="1"/>
          </p:cNvSpPr>
          <p:nvPr/>
        </p:nvSpPr>
        <p:spPr bwMode="auto">
          <a:xfrm>
            <a:off x="1591843" y="4127939"/>
            <a:ext cx="134938" cy="317500"/>
          </a:xfrm>
          <a:custGeom>
            <a:avLst/>
            <a:gdLst>
              <a:gd name="T0" fmla="*/ 49 w 85"/>
              <a:gd name="T1" fmla="*/ 71 h 200"/>
              <a:gd name="T2" fmla="*/ 49 w 85"/>
              <a:gd name="T3" fmla="*/ 130 h 200"/>
              <a:gd name="T4" fmla="*/ 36 w 85"/>
              <a:gd name="T5" fmla="*/ 130 h 200"/>
              <a:gd name="T6" fmla="*/ 36 w 85"/>
              <a:gd name="T7" fmla="*/ 71 h 200"/>
              <a:gd name="T8" fmla="*/ 49 w 85"/>
              <a:gd name="T9" fmla="*/ 71 h 200"/>
              <a:gd name="T10" fmla="*/ 0 w 85"/>
              <a:gd name="T11" fmla="*/ 85 h 200"/>
              <a:gd name="T12" fmla="*/ 42 w 85"/>
              <a:gd name="T13" fmla="*/ 0 h 200"/>
              <a:gd name="T14" fmla="*/ 85 w 85"/>
              <a:gd name="T15" fmla="*/ 85 h 200"/>
              <a:gd name="T16" fmla="*/ 0 w 85"/>
              <a:gd name="T17" fmla="*/ 85 h 200"/>
              <a:gd name="T18" fmla="*/ 85 w 85"/>
              <a:gd name="T19" fmla="*/ 115 h 200"/>
              <a:gd name="T20" fmla="*/ 42 w 85"/>
              <a:gd name="T21" fmla="*/ 200 h 200"/>
              <a:gd name="T22" fmla="*/ 0 w 85"/>
              <a:gd name="T23" fmla="*/ 115 h 200"/>
              <a:gd name="T24" fmla="*/ 85 w 85"/>
              <a:gd name="T25" fmla="*/ 11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200">
                <a:moveTo>
                  <a:pt x="49" y="71"/>
                </a:moveTo>
                <a:lnTo>
                  <a:pt x="49" y="130"/>
                </a:lnTo>
                <a:lnTo>
                  <a:pt x="36" y="130"/>
                </a:lnTo>
                <a:lnTo>
                  <a:pt x="36" y="71"/>
                </a:lnTo>
                <a:lnTo>
                  <a:pt x="49" y="71"/>
                </a:lnTo>
                <a:close/>
                <a:moveTo>
                  <a:pt x="0" y="85"/>
                </a:moveTo>
                <a:lnTo>
                  <a:pt x="42" y="0"/>
                </a:lnTo>
                <a:lnTo>
                  <a:pt x="85" y="85"/>
                </a:lnTo>
                <a:lnTo>
                  <a:pt x="0" y="85"/>
                </a:lnTo>
                <a:close/>
                <a:moveTo>
                  <a:pt x="85" y="115"/>
                </a:moveTo>
                <a:lnTo>
                  <a:pt x="42" y="200"/>
                </a:lnTo>
                <a:lnTo>
                  <a:pt x="0" y="115"/>
                </a:lnTo>
                <a:lnTo>
                  <a:pt x="85" y="115"/>
                </a:lnTo>
                <a:close/>
              </a:path>
            </a:pathLst>
          </a:custGeom>
          <a:solidFill>
            <a:srgbClr val="0000FF"/>
          </a:solidFill>
          <a:ln w="0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8" name="Rectangle 42"/>
          <p:cNvSpPr>
            <a:spLocks noChangeArrowheads="1"/>
          </p:cNvSpPr>
          <p:nvPr/>
        </p:nvSpPr>
        <p:spPr bwMode="auto">
          <a:xfrm>
            <a:off x="1140993" y="4648639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900" dirty="0">
                <a:solidFill>
                  <a:srgbClr val="0000CC"/>
                </a:solidFill>
                <a:latin typeface="Tahoma" panose="020B0604030504040204" pitchFamily="34" charset="0"/>
              </a:rPr>
              <a:t>3.5m</a:t>
            </a:r>
            <a:endParaRPr lang="en-US" altLang="ja-JP" dirty="0"/>
          </a:p>
        </p:txBody>
      </p:sp>
      <p:sp>
        <p:nvSpPr>
          <p:cNvPr id="139" name="Freeform 43"/>
          <p:cNvSpPr>
            <a:spLocks/>
          </p:cNvSpPr>
          <p:nvPr/>
        </p:nvSpPr>
        <p:spPr bwMode="auto">
          <a:xfrm>
            <a:off x="1271168" y="4247001"/>
            <a:ext cx="384175" cy="466725"/>
          </a:xfrm>
          <a:custGeom>
            <a:avLst/>
            <a:gdLst>
              <a:gd name="T0" fmla="*/ 234 w 242"/>
              <a:gd name="T1" fmla="*/ 0 h 294"/>
              <a:gd name="T2" fmla="*/ 0 w 242"/>
              <a:gd name="T3" fmla="*/ 288 h 294"/>
              <a:gd name="T4" fmla="*/ 8 w 242"/>
              <a:gd name="T5" fmla="*/ 294 h 294"/>
              <a:gd name="T6" fmla="*/ 242 w 242"/>
              <a:gd name="T7" fmla="*/ 7 h 294"/>
              <a:gd name="T8" fmla="*/ 234 w 242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94">
                <a:moveTo>
                  <a:pt x="234" y="0"/>
                </a:moveTo>
                <a:lnTo>
                  <a:pt x="0" y="288"/>
                </a:lnTo>
                <a:lnTo>
                  <a:pt x="8" y="294"/>
                </a:lnTo>
                <a:lnTo>
                  <a:pt x="242" y="7"/>
                </a:lnTo>
                <a:lnTo>
                  <a:pt x="234" y="0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0" name="Freeform 44"/>
          <p:cNvSpPr>
            <a:spLocks/>
          </p:cNvSpPr>
          <p:nvPr/>
        </p:nvSpPr>
        <p:spPr bwMode="auto">
          <a:xfrm>
            <a:off x="4183486" y="4415276"/>
            <a:ext cx="190500" cy="192088"/>
          </a:xfrm>
          <a:custGeom>
            <a:avLst/>
            <a:gdLst>
              <a:gd name="T0" fmla="*/ 0 w 120"/>
              <a:gd name="T1" fmla="*/ 0 h 121"/>
              <a:gd name="T2" fmla="*/ 120 w 120"/>
              <a:gd name="T3" fmla="*/ 0 h 121"/>
              <a:gd name="T4" fmla="*/ 0 w 120"/>
              <a:gd name="T5" fmla="*/ 121 h 121"/>
              <a:gd name="T6" fmla="*/ 0 w 120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21">
                <a:moveTo>
                  <a:pt x="0" y="0"/>
                </a:moveTo>
                <a:lnTo>
                  <a:pt x="120" y="0"/>
                </a:lnTo>
                <a:lnTo>
                  <a:pt x="0" y="1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1" name="Oval 45"/>
          <p:cNvSpPr>
            <a:spLocks noChangeArrowheads="1"/>
          </p:cNvSpPr>
          <p:nvPr/>
        </p:nvSpPr>
        <p:spPr bwMode="auto">
          <a:xfrm>
            <a:off x="4180311" y="4816914"/>
            <a:ext cx="65088" cy="635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2" name="Freeform 46"/>
          <p:cNvSpPr>
            <a:spLocks noEditPoints="1"/>
          </p:cNvSpPr>
          <p:nvPr/>
        </p:nvSpPr>
        <p:spPr bwMode="auto">
          <a:xfrm>
            <a:off x="4172374" y="4808976"/>
            <a:ext cx="80962" cy="79375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" name="Rectangle 47"/>
          <p:cNvSpPr>
            <a:spLocks noChangeArrowheads="1"/>
          </p:cNvSpPr>
          <p:nvPr/>
        </p:nvSpPr>
        <p:spPr bwMode="auto">
          <a:xfrm>
            <a:off x="2267744" y="4797152"/>
            <a:ext cx="125637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900" dirty="0" smtClean="0">
                <a:solidFill>
                  <a:srgbClr val="000000"/>
                </a:solidFill>
              </a:rPr>
              <a:t>Test subjects</a:t>
            </a:r>
            <a:endParaRPr lang="ja-JP" altLang="en-US" dirty="0"/>
          </a:p>
        </p:txBody>
      </p:sp>
      <p:sp>
        <p:nvSpPr>
          <p:cNvPr id="146" name="Oval 51"/>
          <p:cNvSpPr>
            <a:spLocks noChangeArrowheads="1"/>
          </p:cNvSpPr>
          <p:nvPr/>
        </p:nvSpPr>
        <p:spPr bwMode="auto">
          <a:xfrm>
            <a:off x="4188249" y="4921689"/>
            <a:ext cx="65087" cy="635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7" name="Freeform 52"/>
          <p:cNvSpPr>
            <a:spLocks noEditPoints="1"/>
          </p:cNvSpPr>
          <p:nvPr/>
        </p:nvSpPr>
        <p:spPr bwMode="auto">
          <a:xfrm>
            <a:off x="4180311" y="4913751"/>
            <a:ext cx="80963" cy="79375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" name="Oval 53"/>
          <p:cNvSpPr>
            <a:spLocks noChangeArrowheads="1"/>
          </p:cNvSpPr>
          <p:nvPr/>
        </p:nvSpPr>
        <p:spPr bwMode="auto">
          <a:xfrm>
            <a:off x="4191424" y="5031226"/>
            <a:ext cx="65087" cy="650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" name="Freeform 54"/>
          <p:cNvSpPr>
            <a:spLocks noEditPoints="1"/>
          </p:cNvSpPr>
          <p:nvPr/>
        </p:nvSpPr>
        <p:spPr bwMode="auto">
          <a:xfrm>
            <a:off x="4183486" y="5023289"/>
            <a:ext cx="80963" cy="80962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0" name="Oval 55"/>
          <p:cNvSpPr>
            <a:spLocks noChangeArrowheads="1"/>
          </p:cNvSpPr>
          <p:nvPr/>
        </p:nvSpPr>
        <p:spPr bwMode="auto">
          <a:xfrm>
            <a:off x="4194599" y="5136001"/>
            <a:ext cx="63500" cy="650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" name="Freeform 56"/>
          <p:cNvSpPr>
            <a:spLocks noEditPoints="1"/>
          </p:cNvSpPr>
          <p:nvPr/>
        </p:nvSpPr>
        <p:spPr bwMode="auto">
          <a:xfrm>
            <a:off x="4186661" y="5128064"/>
            <a:ext cx="80963" cy="80962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" name="Oval 57"/>
          <p:cNvSpPr>
            <a:spLocks noChangeArrowheads="1"/>
          </p:cNvSpPr>
          <p:nvPr/>
        </p:nvSpPr>
        <p:spPr bwMode="auto">
          <a:xfrm>
            <a:off x="4199361" y="5245539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" name="Freeform 58"/>
          <p:cNvSpPr>
            <a:spLocks noEditPoints="1"/>
          </p:cNvSpPr>
          <p:nvPr/>
        </p:nvSpPr>
        <p:spPr bwMode="auto">
          <a:xfrm>
            <a:off x="4191424" y="5237601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" name="Oval 59"/>
          <p:cNvSpPr>
            <a:spLocks noChangeArrowheads="1"/>
          </p:cNvSpPr>
          <p:nvPr/>
        </p:nvSpPr>
        <p:spPr bwMode="auto">
          <a:xfrm>
            <a:off x="4202536" y="5353489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" name="Freeform 60"/>
          <p:cNvSpPr>
            <a:spLocks noEditPoints="1"/>
          </p:cNvSpPr>
          <p:nvPr/>
        </p:nvSpPr>
        <p:spPr bwMode="auto">
          <a:xfrm>
            <a:off x="4194599" y="5345551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8" name="Oval 63"/>
          <p:cNvSpPr>
            <a:spLocks noChangeArrowheads="1"/>
          </p:cNvSpPr>
          <p:nvPr/>
        </p:nvSpPr>
        <p:spPr bwMode="auto">
          <a:xfrm>
            <a:off x="4267624" y="4424801"/>
            <a:ext cx="63500" cy="635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9" name="Freeform 64"/>
          <p:cNvSpPr>
            <a:spLocks noEditPoints="1"/>
          </p:cNvSpPr>
          <p:nvPr/>
        </p:nvSpPr>
        <p:spPr bwMode="auto">
          <a:xfrm>
            <a:off x="4258099" y="4415276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" name="Oval 65"/>
          <p:cNvSpPr>
            <a:spLocks noChangeArrowheads="1"/>
          </p:cNvSpPr>
          <p:nvPr/>
        </p:nvSpPr>
        <p:spPr bwMode="auto">
          <a:xfrm>
            <a:off x="4197774" y="4491476"/>
            <a:ext cx="63500" cy="650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1" name="Freeform 66"/>
          <p:cNvSpPr>
            <a:spLocks noEditPoints="1"/>
          </p:cNvSpPr>
          <p:nvPr/>
        </p:nvSpPr>
        <p:spPr bwMode="auto">
          <a:xfrm>
            <a:off x="4188249" y="4483539"/>
            <a:ext cx="80962" cy="80962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2" name="Oval 67"/>
          <p:cNvSpPr>
            <a:spLocks noChangeArrowheads="1"/>
          </p:cNvSpPr>
          <p:nvPr/>
        </p:nvSpPr>
        <p:spPr bwMode="auto">
          <a:xfrm>
            <a:off x="4188249" y="4608951"/>
            <a:ext cx="65087" cy="650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" name="Freeform 68"/>
          <p:cNvSpPr>
            <a:spLocks noEditPoints="1"/>
          </p:cNvSpPr>
          <p:nvPr/>
        </p:nvSpPr>
        <p:spPr bwMode="auto">
          <a:xfrm>
            <a:off x="4180311" y="4601014"/>
            <a:ext cx="80963" cy="80962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4" name="Oval 69"/>
          <p:cNvSpPr>
            <a:spLocks noChangeArrowheads="1"/>
          </p:cNvSpPr>
          <p:nvPr/>
        </p:nvSpPr>
        <p:spPr bwMode="auto">
          <a:xfrm>
            <a:off x="4188249" y="4705789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5" name="Freeform 70"/>
          <p:cNvSpPr>
            <a:spLocks noEditPoints="1"/>
          </p:cNvSpPr>
          <p:nvPr/>
        </p:nvSpPr>
        <p:spPr bwMode="auto">
          <a:xfrm>
            <a:off x="4180311" y="4697851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6" name="Freeform 71"/>
          <p:cNvSpPr>
            <a:spLocks noEditPoints="1"/>
          </p:cNvSpPr>
          <p:nvPr/>
        </p:nvSpPr>
        <p:spPr bwMode="auto">
          <a:xfrm>
            <a:off x="3554836" y="5528114"/>
            <a:ext cx="625475" cy="134937"/>
          </a:xfrm>
          <a:custGeom>
            <a:avLst/>
            <a:gdLst>
              <a:gd name="T0" fmla="*/ 71 w 394"/>
              <a:gd name="T1" fmla="*/ 37 h 85"/>
              <a:gd name="T2" fmla="*/ 324 w 394"/>
              <a:gd name="T3" fmla="*/ 37 h 85"/>
              <a:gd name="T4" fmla="*/ 324 w 394"/>
              <a:gd name="T5" fmla="*/ 48 h 85"/>
              <a:gd name="T6" fmla="*/ 71 w 394"/>
              <a:gd name="T7" fmla="*/ 48 h 85"/>
              <a:gd name="T8" fmla="*/ 71 w 394"/>
              <a:gd name="T9" fmla="*/ 37 h 85"/>
              <a:gd name="T10" fmla="*/ 85 w 394"/>
              <a:gd name="T11" fmla="*/ 85 h 85"/>
              <a:gd name="T12" fmla="*/ 0 w 394"/>
              <a:gd name="T13" fmla="*/ 42 h 85"/>
              <a:gd name="T14" fmla="*/ 85 w 394"/>
              <a:gd name="T15" fmla="*/ 0 h 85"/>
              <a:gd name="T16" fmla="*/ 85 w 394"/>
              <a:gd name="T17" fmla="*/ 85 h 85"/>
              <a:gd name="T18" fmla="*/ 310 w 394"/>
              <a:gd name="T19" fmla="*/ 0 h 85"/>
              <a:gd name="T20" fmla="*/ 394 w 394"/>
              <a:gd name="T21" fmla="*/ 42 h 85"/>
              <a:gd name="T22" fmla="*/ 310 w 394"/>
              <a:gd name="T23" fmla="*/ 85 h 85"/>
              <a:gd name="T24" fmla="*/ 310 w 394"/>
              <a:gd name="T2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4" h="85">
                <a:moveTo>
                  <a:pt x="71" y="37"/>
                </a:moveTo>
                <a:lnTo>
                  <a:pt x="324" y="37"/>
                </a:lnTo>
                <a:lnTo>
                  <a:pt x="324" y="48"/>
                </a:lnTo>
                <a:lnTo>
                  <a:pt x="71" y="48"/>
                </a:lnTo>
                <a:lnTo>
                  <a:pt x="71" y="37"/>
                </a:lnTo>
                <a:close/>
                <a:moveTo>
                  <a:pt x="85" y="85"/>
                </a:moveTo>
                <a:lnTo>
                  <a:pt x="0" y="42"/>
                </a:lnTo>
                <a:lnTo>
                  <a:pt x="85" y="0"/>
                </a:lnTo>
                <a:lnTo>
                  <a:pt x="85" y="85"/>
                </a:lnTo>
                <a:close/>
                <a:moveTo>
                  <a:pt x="310" y="0"/>
                </a:moveTo>
                <a:lnTo>
                  <a:pt x="394" y="42"/>
                </a:lnTo>
                <a:lnTo>
                  <a:pt x="310" y="85"/>
                </a:lnTo>
                <a:lnTo>
                  <a:pt x="310" y="0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" name="Rectangle 72"/>
          <p:cNvSpPr>
            <a:spLocks noChangeArrowheads="1"/>
          </p:cNvSpPr>
          <p:nvPr/>
        </p:nvSpPr>
        <p:spPr bwMode="auto">
          <a:xfrm>
            <a:off x="3719936" y="5591614"/>
            <a:ext cx="33823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900" dirty="0" smtClean="0">
                <a:solidFill>
                  <a:srgbClr val="0000CC"/>
                </a:solidFill>
                <a:latin typeface="Tahoma" panose="020B0604030504040204" pitchFamily="34" charset="0"/>
              </a:rPr>
              <a:t>7m</a:t>
            </a:r>
            <a:endParaRPr lang="en-US" altLang="ja-JP" dirty="0"/>
          </a:p>
        </p:txBody>
      </p:sp>
      <p:sp>
        <p:nvSpPr>
          <p:cNvPr id="168" name="Rectangle 75"/>
          <p:cNvSpPr>
            <a:spLocks noChangeArrowheads="1"/>
          </p:cNvSpPr>
          <p:nvPr/>
        </p:nvSpPr>
        <p:spPr bwMode="auto">
          <a:xfrm>
            <a:off x="5463118" y="2937644"/>
            <a:ext cx="2857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900" dirty="0">
                <a:solidFill>
                  <a:srgbClr val="000000"/>
                </a:solidFill>
              </a:rPr>
              <a:t>Motorcycle position at the road-crossing limit timing</a:t>
            </a:r>
            <a:endParaRPr lang="ja-JP" altLang="en-US" dirty="0"/>
          </a:p>
        </p:txBody>
      </p:sp>
      <p:sp>
        <p:nvSpPr>
          <p:cNvPr id="174" name="Rectangle 83"/>
          <p:cNvSpPr>
            <a:spLocks noChangeArrowheads="1"/>
          </p:cNvSpPr>
          <p:nvPr/>
        </p:nvSpPr>
        <p:spPr bwMode="auto">
          <a:xfrm>
            <a:off x="3522317" y="3222146"/>
            <a:ext cx="9185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900" dirty="0" smtClean="0">
                <a:solidFill>
                  <a:srgbClr val="FF0000"/>
                </a:solidFill>
              </a:rPr>
              <a:t>Time gap</a:t>
            </a:r>
            <a:endParaRPr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207" name="Group 110"/>
          <p:cNvGrpSpPr>
            <a:grpSpLocks/>
          </p:cNvGrpSpPr>
          <p:nvPr/>
        </p:nvGrpSpPr>
        <p:grpSpPr bwMode="auto">
          <a:xfrm>
            <a:off x="5475711" y="4062851"/>
            <a:ext cx="541338" cy="323850"/>
            <a:chOff x="2683" y="1790"/>
            <a:chExt cx="2311" cy="1384"/>
          </a:xfrm>
        </p:grpSpPr>
        <p:sp>
          <p:nvSpPr>
            <p:cNvPr id="208" name="AutoShape 111"/>
            <p:cNvSpPr>
              <a:spLocks noChangeArrowheads="1"/>
            </p:cNvSpPr>
            <p:nvPr/>
          </p:nvSpPr>
          <p:spPr bwMode="auto">
            <a:xfrm>
              <a:off x="4230" y="2552"/>
              <a:ext cx="163" cy="2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9" name="AutoShape 112"/>
            <p:cNvSpPr>
              <a:spLocks noChangeArrowheads="1"/>
            </p:cNvSpPr>
            <p:nvPr/>
          </p:nvSpPr>
          <p:spPr bwMode="auto">
            <a:xfrm>
              <a:off x="4156" y="2434"/>
              <a:ext cx="305" cy="18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10" name="Group 113"/>
            <p:cNvGrpSpPr>
              <a:grpSpLocks/>
            </p:cNvGrpSpPr>
            <p:nvPr/>
          </p:nvGrpSpPr>
          <p:grpSpPr bwMode="auto">
            <a:xfrm>
              <a:off x="4350" y="2649"/>
              <a:ext cx="525" cy="525"/>
              <a:chOff x="2129" y="3101"/>
              <a:chExt cx="525" cy="525"/>
            </a:xfrm>
          </p:grpSpPr>
          <p:sp>
            <p:nvSpPr>
              <p:cNvPr id="233" name="Oval 114"/>
              <p:cNvSpPr>
                <a:spLocks noChangeArrowheads="1"/>
              </p:cNvSpPr>
              <p:nvPr/>
            </p:nvSpPr>
            <p:spPr bwMode="auto">
              <a:xfrm>
                <a:off x="2129" y="3101"/>
                <a:ext cx="525" cy="5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4" name="Oval 115"/>
              <p:cNvSpPr>
                <a:spLocks noChangeArrowheads="1"/>
              </p:cNvSpPr>
              <p:nvPr/>
            </p:nvSpPr>
            <p:spPr bwMode="auto">
              <a:xfrm>
                <a:off x="2225" y="3197"/>
                <a:ext cx="334" cy="3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" name="Oval 116"/>
              <p:cNvSpPr>
                <a:spLocks noChangeArrowheads="1"/>
              </p:cNvSpPr>
              <p:nvPr/>
            </p:nvSpPr>
            <p:spPr bwMode="auto">
              <a:xfrm>
                <a:off x="2318" y="3281"/>
                <a:ext cx="148" cy="16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11" name="Rectangle 117"/>
            <p:cNvSpPr>
              <a:spLocks noChangeArrowheads="1"/>
            </p:cNvSpPr>
            <p:nvPr/>
          </p:nvSpPr>
          <p:spPr bwMode="auto">
            <a:xfrm rot="1137460">
              <a:off x="4055" y="2784"/>
              <a:ext cx="559" cy="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" name="Oval 118"/>
            <p:cNvSpPr>
              <a:spLocks noChangeArrowheads="1"/>
            </p:cNvSpPr>
            <p:nvPr/>
          </p:nvSpPr>
          <p:spPr bwMode="auto">
            <a:xfrm>
              <a:off x="4738" y="2276"/>
              <a:ext cx="135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3" name="AutoShape 119"/>
            <p:cNvSpPr>
              <a:spLocks noChangeArrowheads="1"/>
            </p:cNvSpPr>
            <p:nvPr/>
          </p:nvSpPr>
          <p:spPr bwMode="auto">
            <a:xfrm rot="4975365">
              <a:off x="4534" y="1944"/>
              <a:ext cx="305" cy="615"/>
            </a:xfrm>
            <a:prstGeom prst="moon">
              <a:avLst>
                <a:gd name="adj" fmla="val 5930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4" name="Rectangle 120"/>
            <p:cNvSpPr>
              <a:spLocks noChangeArrowheads="1"/>
            </p:cNvSpPr>
            <p:nvPr/>
          </p:nvSpPr>
          <p:spPr bwMode="auto">
            <a:xfrm rot="2401815">
              <a:off x="3647" y="2586"/>
              <a:ext cx="356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15" name="Group 121"/>
            <p:cNvGrpSpPr>
              <a:grpSpLocks/>
            </p:cNvGrpSpPr>
            <p:nvPr/>
          </p:nvGrpSpPr>
          <p:grpSpPr bwMode="auto">
            <a:xfrm>
              <a:off x="2683" y="2609"/>
              <a:ext cx="525" cy="525"/>
              <a:chOff x="2129" y="3101"/>
              <a:chExt cx="525" cy="525"/>
            </a:xfrm>
          </p:grpSpPr>
          <p:sp>
            <p:nvSpPr>
              <p:cNvPr id="230" name="Oval 122"/>
              <p:cNvSpPr>
                <a:spLocks noChangeArrowheads="1"/>
              </p:cNvSpPr>
              <p:nvPr/>
            </p:nvSpPr>
            <p:spPr bwMode="auto">
              <a:xfrm>
                <a:off x="2129" y="3101"/>
                <a:ext cx="525" cy="5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1" name="Oval 123"/>
              <p:cNvSpPr>
                <a:spLocks noChangeArrowheads="1"/>
              </p:cNvSpPr>
              <p:nvPr/>
            </p:nvSpPr>
            <p:spPr bwMode="auto">
              <a:xfrm>
                <a:off x="2225" y="3197"/>
                <a:ext cx="334" cy="3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" name="Oval 124"/>
              <p:cNvSpPr>
                <a:spLocks noChangeArrowheads="1"/>
              </p:cNvSpPr>
              <p:nvPr/>
            </p:nvSpPr>
            <p:spPr bwMode="auto">
              <a:xfrm>
                <a:off x="2318" y="3281"/>
                <a:ext cx="148" cy="16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16" name="AutoShape 125"/>
            <p:cNvSpPr>
              <a:spLocks noChangeArrowheads="1"/>
            </p:cNvSpPr>
            <p:nvPr/>
          </p:nvSpPr>
          <p:spPr bwMode="auto">
            <a:xfrm rot="7060023">
              <a:off x="3015" y="2073"/>
              <a:ext cx="305" cy="615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7" name="Freeform 126"/>
            <p:cNvSpPr>
              <a:spLocks/>
            </p:cNvSpPr>
            <p:nvPr/>
          </p:nvSpPr>
          <p:spPr bwMode="auto">
            <a:xfrm>
              <a:off x="2925" y="2016"/>
              <a:ext cx="345" cy="881"/>
            </a:xfrm>
            <a:custGeom>
              <a:avLst/>
              <a:gdLst>
                <a:gd name="T0" fmla="*/ 345 w 345"/>
                <a:gd name="T1" fmla="*/ 0 h 881"/>
                <a:gd name="T2" fmla="*/ 96 w 345"/>
                <a:gd name="T3" fmla="*/ 401 h 881"/>
                <a:gd name="T4" fmla="*/ 0 w 345"/>
                <a:gd name="T5" fmla="*/ 683 h 881"/>
                <a:gd name="T6" fmla="*/ 28 w 345"/>
                <a:gd name="T7" fmla="*/ 740 h 881"/>
                <a:gd name="T8" fmla="*/ 130 w 345"/>
                <a:gd name="T9" fmla="*/ 836 h 881"/>
                <a:gd name="T10" fmla="*/ 51 w 345"/>
                <a:gd name="T11" fmla="*/ 88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881">
                  <a:moveTo>
                    <a:pt x="345" y="0"/>
                  </a:moveTo>
                  <a:lnTo>
                    <a:pt x="96" y="401"/>
                  </a:lnTo>
                  <a:lnTo>
                    <a:pt x="0" y="683"/>
                  </a:lnTo>
                  <a:lnTo>
                    <a:pt x="28" y="740"/>
                  </a:lnTo>
                  <a:lnTo>
                    <a:pt x="130" y="836"/>
                  </a:lnTo>
                  <a:lnTo>
                    <a:pt x="51" y="88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8" name="AutoShape 127"/>
            <p:cNvSpPr>
              <a:spLocks noChangeArrowheads="1"/>
            </p:cNvSpPr>
            <p:nvPr/>
          </p:nvSpPr>
          <p:spPr bwMode="auto">
            <a:xfrm rot="1371739">
              <a:off x="3241" y="1790"/>
              <a:ext cx="159" cy="107"/>
            </a:xfrm>
            <a:prstGeom prst="parallelogram">
              <a:avLst>
                <a:gd name="adj" fmla="val 371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9" name="AutoShape 128"/>
            <p:cNvSpPr>
              <a:spLocks noChangeArrowheads="1"/>
            </p:cNvSpPr>
            <p:nvPr/>
          </p:nvSpPr>
          <p:spPr bwMode="auto">
            <a:xfrm>
              <a:off x="3264" y="1858"/>
              <a:ext cx="153" cy="175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" name="Rectangle 129"/>
            <p:cNvSpPr>
              <a:spLocks noChangeArrowheads="1"/>
            </p:cNvSpPr>
            <p:nvPr/>
          </p:nvSpPr>
          <p:spPr bwMode="auto">
            <a:xfrm rot="1366346">
              <a:off x="3247" y="1970"/>
              <a:ext cx="62" cy="26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1" name="Rectangle 130"/>
            <p:cNvSpPr>
              <a:spLocks noChangeArrowheads="1"/>
            </p:cNvSpPr>
            <p:nvPr/>
          </p:nvSpPr>
          <p:spPr bwMode="auto">
            <a:xfrm rot="1366346" flipH="1">
              <a:off x="3113" y="2192"/>
              <a:ext cx="27" cy="5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2" name="Rectangle 131"/>
            <p:cNvSpPr>
              <a:spLocks noChangeArrowheads="1"/>
            </p:cNvSpPr>
            <p:nvPr/>
          </p:nvSpPr>
          <p:spPr bwMode="auto">
            <a:xfrm rot="1366346">
              <a:off x="2960" y="2637"/>
              <a:ext cx="62" cy="2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3" name="Rectangle 132"/>
            <p:cNvSpPr>
              <a:spLocks noChangeArrowheads="1"/>
            </p:cNvSpPr>
            <p:nvPr/>
          </p:nvSpPr>
          <p:spPr bwMode="auto">
            <a:xfrm>
              <a:off x="3235" y="1909"/>
              <a:ext cx="108" cy="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4" name="Rectangle 133"/>
            <p:cNvSpPr>
              <a:spLocks noChangeArrowheads="1"/>
            </p:cNvSpPr>
            <p:nvPr/>
          </p:nvSpPr>
          <p:spPr bwMode="auto">
            <a:xfrm rot="1449658">
              <a:off x="3315" y="2061"/>
              <a:ext cx="31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" name="Freeform 134"/>
            <p:cNvSpPr>
              <a:spLocks/>
            </p:cNvSpPr>
            <p:nvPr/>
          </p:nvSpPr>
          <p:spPr bwMode="auto">
            <a:xfrm>
              <a:off x="3450" y="2365"/>
              <a:ext cx="779" cy="542"/>
            </a:xfrm>
            <a:custGeom>
              <a:avLst/>
              <a:gdLst>
                <a:gd name="T0" fmla="*/ 0 w 779"/>
                <a:gd name="T1" fmla="*/ 254 h 542"/>
                <a:gd name="T2" fmla="*/ 0 w 779"/>
                <a:gd name="T3" fmla="*/ 299 h 542"/>
                <a:gd name="T4" fmla="*/ 101 w 779"/>
                <a:gd name="T5" fmla="*/ 542 h 542"/>
                <a:gd name="T6" fmla="*/ 531 w 779"/>
                <a:gd name="T7" fmla="*/ 542 h 542"/>
                <a:gd name="T8" fmla="*/ 779 w 779"/>
                <a:gd name="T9" fmla="*/ 85 h 542"/>
                <a:gd name="T10" fmla="*/ 576 w 779"/>
                <a:gd name="T11" fmla="*/ 0 h 542"/>
                <a:gd name="T12" fmla="*/ 384 w 779"/>
                <a:gd name="T13" fmla="*/ 79 h 542"/>
                <a:gd name="T14" fmla="*/ 536 w 779"/>
                <a:gd name="T15" fmla="*/ 327 h 542"/>
                <a:gd name="T16" fmla="*/ 497 w 779"/>
                <a:gd name="T17" fmla="*/ 514 h 542"/>
                <a:gd name="T18" fmla="*/ 130 w 779"/>
                <a:gd name="T19" fmla="*/ 519 h 542"/>
                <a:gd name="T20" fmla="*/ 28 w 779"/>
                <a:gd name="T21" fmla="*/ 305 h 542"/>
                <a:gd name="T22" fmla="*/ 51 w 779"/>
                <a:gd name="T23" fmla="*/ 237 h 542"/>
                <a:gd name="T24" fmla="*/ 0 w 779"/>
                <a:gd name="T25" fmla="*/ 25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9" h="542">
                  <a:moveTo>
                    <a:pt x="0" y="254"/>
                  </a:moveTo>
                  <a:cubicBezTo>
                    <a:pt x="0" y="269"/>
                    <a:pt x="0" y="284"/>
                    <a:pt x="0" y="299"/>
                  </a:cubicBezTo>
                  <a:lnTo>
                    <a:pt x="101" y="542"/>
                  </a:lnTo>
                  <a:lnTo>
                    <a:pt x="531" y="542"/>
                  </a:lnTo>
                  <a:lnTo>
                    <a:pt x="779" y="85"/>
                  </a:lnTo>
                  <a:lnTo>
                    <a:pt x="576" y="0"/>
                  </a:lnTo>
                  <a:lnTo>
                    <a:pt x="384" y="79"/>
                  </a:lnTo>
                  <a:lnTo>
                    <a:pt x="536" y="327"/>
                  </a:lnTo>
                  <a:lnTo>
                    <a:pt x="497" y="514"/>
                  </a:lnTo>
                  <a:lnTo>
                    <a:pt x="130" y="519"/>
                  </a:lnTo>
                  <a:lnTo>
                    <a:pt x="28" y="305"/>
                  </a:lnTo>
                  <a:lnTo>
                    <a:pt x="51" y="237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" name="Oval 135"/>
            <p:cNvSpPr>
              <a:spLocks noChangeArrowheads="1"/>
            </p:cNvSpPr>
            <p:nvPr/>
          </p:nvSpPr>
          <p:spPr bwMode="auto">
            <a:xfrm>
              <a:off x="3608" y="2688"/>
              <a:ext cx="169" cy="1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7" name="Freeform 136"/>
            <p:cNvSpPr>
              <a:spLocks/>
            </p:cNvSpPr>
            <p:nvPr/>
          </p:nvSpPr>
          <p:spPr bwMode="auto">
            <a:xfrm>
              <a:off x="3241" y="2010"/>
              <a:ext cx="831" cy="667"/>
            </a:xfrm>
            <a:custGeom>
              <a:avLst/>
              <a:gdLst>
                <a:gd name="T0" fmla="*/ 305 w 831"/>
                <a:gd name="T1" fmla="*/ 6 h 667"/>
                <a:gd name="T2" fmla="*/ 226 w 831"/>
                <a:gd name="T3" fmla="*/ 0 h 667"/>
                <a:gd name="T4" fmla="*/ 192 w 831"/>
                <a:gd name="T5" fmla="*/ 85 h 667"/>
                <a:gd name="T6" fmla="*/ 198 w 831"/>
                <a:gd name="T7" fmla="*/ 136 h 667"/>
                <a:gd name="T8" fmla="*/ 108 w 831"/>
                <a:gd name="T9" fmla="*/ 215 h 667"/>
                <a:gd name="T10" fmla="*/ 29 w 831"/>
                <a:gd name="T11" fmla="*/ 238 h 667"/>
                <a:gd name="T12" fmla="*/ 0 w 831"/>
                <a:gd name="T13" fmla="*/ 339 h 667"/>
                <a:gd name="T14" fmla="*/ 57 w 831"/>
                <a:gd name="T15" fmla="*/ 480 h 667"/>
                <a:gd name="T16" fmla="*/ 136 w 831"/>
                <a:gd name="T17" fmla="*/ 667 h 667"/>
                <a:gd name="T18" fmla="*/ 390 w 831"/>
                <a:gd name="T19" fmla="*/ 661 h 667"/>
                <a:gd name="T20" fmla="*/ 571 w 831"/>
                <a:gd name="T21" fmla="*/ 537 h 667"/>
                <a:gd name="T22" fmla="*/ 831 w 831"/>
                <a:gd name="T23" fmla="*/ 418 h 667"/>
                <a:gd name="T24" fmla="*/ 831 w 831"/>
                <a:gd name="T25" fmla="*/ 232 h 667"/>
                <a:gd name="T26" fmla="*/ 509 w 831"/>
                <a:gd name="T27" fmla="*/ 23 h 667"/>
                <a:gd name="T28" fmla="*/ 226 w 831"/>
                <a:gd name="T2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1" h="667">
                  <a:moveTo>
                    <a:pt x="305" y="6"/>
                  </a:moveTo>
                  <a:lnTo>
                    <a:pt x="226" y="0"/>
                  </a:lnTo>
                  <a:lnTo>
                    <a:pt x="192" y="85"/>
                  </a:lnTo>
                  <a:lnTo>
                    <a:pt x="198" y="136"/>
                  </a:lnTo>
                  <a:lnTo>
                    <a:pt x="108" y="215"/>
                  </a:lnTo>
                  <a:lnTo>
                    <a:pt x="29" y="238"/>
                  </a:lnTo>
                  <a:lnTo>
                    <a:pt x="0" y="339"/>
                  </a:lnTo>
                  <a:lnTo>
                    <a:pt x="57" y="480"/>
                  </a:lnTo>
                  <a:lnTo>
                    <a:pt x="136" y="667"/>
                  </a:lnTo>
                  <a:lnTo>
                    <a:pt x="390" y="661"/>
                  </a:lnTo>
                  <a:lnTo>
                    <a:pt x="571" y="537"/>
                  </a:lnTo>
                  <a:lnTo>
                    <a:pt x="831" y="418"/>
                  </a:lnTo>
                  <a:lnTo>
                    <a:pt x="831" y="232"/>
                  </a:lnTo>
                  <a:lnTo>
                    <a:pt x="509" y="23"/>
                  </a:lnTo>
                  <a:lnTo>
                    <a:pt x="226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8" name="Freeform 137"/>
            <p:cNvSpPr>
              <a:spLocks/>
            </p:cNvSpPr>
            <p:nvPr/>
          </p:nvSpPr>
          <p:spPr bwMode="auto">
            <a:xfrm>
              <a:off x="3972" y="2186"/>
              <a:ext cx="850" cy="364"/>
            </a:xfrm>
            <a:custGeom>
              <a:avLst/>
              <a:gdLst>
                <a:gd name="T0" fmla="*/ 88 w 850"/>
                <a:gd name="T1" fmla="*/ 102 h 364"/>
                <a:gd name="T2" fmla="*/ 145 w 850"/>
                <a:gd name="T3" fmla="*/ 237 h 364"/>
                <a:gd name="T4" fmla="*/ 404 w 850"/>
                <a:gd name="T5" fmla="*/ 356 h 364"/>
                <a:gd name="T6" fmla="*/ 805 w 850"/>
                <a:gd name="T7" fmla="*/ 288 h 364"/>
                <a:gd name="T8" fmla="*/ 675 w 850"/>
                <a:gd name="T9" fmla="*/ 0 h 364"/>
                <a:gd name="T10" fmla="*/ 88 w 850"/>
                <a:gd name="T11" fmla="*/ 10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0" h="364">
                  <a:moveTo>
                    <a:pt x="88" y="102"/>
                  </a:moveTo>
                  <a:cubicBezTo>
                    <a:pt x="0" y="141"/>
                    <a:pt x="92" y="195"/>
                    <a:pt x="145" y="237"/>
                  </a:cubicBezTo>
                  <a:cubicBezTo>
                    <a:pt x="198" y="279"/>
                    <a:pt x="294" y="348"/>
                    <a:pt x="404" y="356"/>
                  </a:cubicBezTo>
                  <a:cubicBezTo>
                    <a:pt x="514" y="364"/>
                    <a:pt x="760" y="347"/>
                    <a:pt x="805" y="288"/>
                  </a:cubicBezTo>
                  <a:cubicBezTo>
                    <a:pt x="850" y="229"/>
                    <a:pt x="794" y="31"/>
                    <a:pt x="675" y="0"/>
                  </a:cubicBezTo>
                  <a:lnTo>
                    <a:pt x="88" y="10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" name="Freeform 138"/>
            <p:cNvSpPr>
              <a:spLocks/>
            </p:cNvSpPr>
            <p:nvPr/>
          </p:nvSpPr>
          <p:spPr bwMode="auto">
            <a:xfrm>
              <a:off x="3702" y="1995"/>
              <a:ext cx="1082" cy="298"/>
            </a:xfrm>
            <a:custGeom>
              <a:avLst/>
              <a:gdLst>
                <a:gd name="T0" fmla="*/ 31 w 1082"/>
                <a:gd name="T1" fmla="*/ 61 h 298"/>
                <a:gd name="T2" fmla="*/ 336 w 1082"/>
                <a:gd name="T3" fmla="*/ 298 h 298"/>
                <a:gd name="T4" fmla="*/ 969 w 1082"/>
                <a:gd name="T5" fmla="*/ 219 h 298"/>
                <a:gd name="T6" fmla="*/ 1014 w 1082"/>
                <a:gd name="T7" fmla="*/ 117 h 298"/>
                <a:gd name="T8" fmla="*/ 895 w 1082"/>
                <a:gd name="T9" fmla="*/ 49 h 298"/>
                <a:gd name="T10" fmla="*/ 353 w 1082"/>
                <a:gd name="T11" fmla="*/ 151 h 298"/>
                <a:gd name="T12" fmla="*/ 54 w 1082"/>
                <a:gd name="T13" fmla="*/ 15 h 298"/>
                <a:gd name="T14" fmla="*/ 31 w 1082"/>
                <a:gd name="T15" fmla="*/ 6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2" h="298">
                  <a:moveTo>
                    <a:pt x="31" y="61"/>
                  </a:moveTo>
                  <a:lnTo>
                    <a:pt x="336" y="298"/>
                  </a:lnTo>
                  <a:lnTo>
                    <a:pt x="969" y="219"/>
                  </a:lnTo>
                  <a:cubicBezTo>
                    <a:pt x="1082" y="189"/>
                    <a:pt x="1026" y="145"/>
                    <a:pt x="1014" y="117"/>
                  </a:cubicBezTo>
                  <a:cubicBezTo>
                    <a:pt x="1002" y="89"/>
                    <a:pt x="1005" y="43"/>
                    <a:pt x="895" y="49"/>
                  </a:cubicBezTo>
                  <a:cubicBezTo>
                    <a:pt x="785" y="55"/>
                    <a:pt x="493" y="157"/>
                    <a:pt x="353" y="151"/>
                  </a:cubicBezTo>
                  <a:cubicBezTo>
                    <a:pt x="213" y="145"/>
                    <a:pt x="108" y="30"/>
                    <a:pt x="54" y="15"/>
                  </a:cubicBezTo>
                  <a:cubicBezTo>
                    <a:pt x="0" y="0"/>
                    <a:pt x="36" y="52"/>
                    <a:pt x="31" y="61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52" name="グループ化 251"/>
          <p:cNvGrpSpPr/>
          <p:nvPr/>
        </p:nvGrpSpPr>
        <p:grpSpPr>
          <a:xfrm>
            <a:off x="6591016" y="4178738"/>
            <a:ext cx="513969" cy="241681"/>
            <a:chOff x="6709655" y="4471987"/>
            <a:chExt cx="513969" cy="241681"/>
          </a:xfrm>
        </p:grpSpPr>
        <p:sp>
          <p:nvSpPr>
            <p:cNvPr id="237" name="Rectangle 118"/>
            <p:cNvSpPr>
              <a:spLocks noChangeArrowheads="1"/>
            </p:cNvSpPr>
            <p:nvPr/>
          </p:nvSpPr>
          <p:spPr bwMode="auto">
            <a:xfrm rot="5400000" flipH="1">
              <a:off x="7177555" y="4644118"/>
              <a:ext cx="57367" cy="34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38" name="AutoShape 119"/>
            <p:cNvSpPr>
              <a:spLocks noChangeArrowheads="1"/>
            </p:cNvSpPr>
            <p:nvPr/>
          </p:nvSpPr>
          <p:spPr bwMode="auto">
            <a:xfrm rot="5400000" flipH="1">
              <a:off x="6847493" y="4351021"/>
              <a:ext cx="239712" cy="48164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39" name="AutoShape 120"/>
            <p:cNvSpPr>
              <a:spLocks noChangeArrowheads="1"/>
            </p:cNvSpPr>
            <p:nvPr/>
          </p:nvSpPr>
          <p:spPr bwMode="auto">
            <a:xfrm rot="5400000" flipH="1">
              <a:off x="6924835" y="4518950"/>
              <a:ext cx="175174" cy="14681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40" name="Freeform 121"/>
            <p:cNvSpPr>
              <a:spLocks/>
            </p:cNvSpPr>
            <p:nvPr/>
          </p:nvSpPr>
          <p:spPr bwMode="auto">
            <a:xfrm rot="5400000" flipH="1">
              <a:off x="6788516" y="4562868"/>
              <a:ext cx="196687" cy="57952"/>
            </a:xfrm>
            <a:custGeom>
              <a:avLst/>
              <a:gdLst>
                <a:gd name="T0" fmla="*/ 60 w 171"/>
                <a:gd name="T1" fmla="*/ 0 h 45"/>
                <a:gd name="T2" fmla="*/ 257 w 171"/>
                <a:gd name="T3" fmla="*/ 0 h 45"/>
                <a:gd name="T4" fmla="*/ 307 w 171"/>
                <a:gd name="T5" fmla="*/ 45 h 45"/>
                <a:gd name="T6" fmla="*/ 0 w 171"/>
                <a:gd name="T7" fmla="*/ 45 h 45"/>
                <a:gd name="T8" fmla="*/ 60 w 17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45"/>
                <a:gd name="T17" fmla="*/ 171 w 17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45">
                  <a:moveTo>
                    <a:pt x="33" y="0"/>
                  </a:moveTo>
                  <a:lnTo>
                    <a:pt x="144" y="0"/>
                  </a:lnTo>
                  <a:lnTo>
                    <a:pt x="171" y="45"/>
                  </a:lnTo>
                  <a:lnTo>
                    <a:pt x="0" y="4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41" name="Freeform 122"/>
            <p:cNvSpPr>
              <a:spLocks/>
            </p:cNvSpPr>
            <p:nvPr/>
          </p:nvSpPr>
          <p:spPr bwMode="auto">
            <a:xfrm rot="5400000" flipH="1" flipV="1">
              <a:off x="7037519" y="4571107"/>
              <a:ext cx="175174" cy="42498"/>
            </a:xfrm>
            <a:custGeom>
              <a:avLst/>
              <a:gdLst>
                <a:gd name="T0" fmla="*/ 33 w 171"/>
                <a:gd name="T1" fmla="*/ 0 h 45"/>
                <a:gd name="T2" fmla="*/ 144 w 171"/>
                <a:gd name="T3" fmla="*/ 0 h 45"/>
                <a:gd name="T4" fmla="*/ 171 w 171"/>
                <a:gd name="T5" fmla="*/ 10 h 45"/>
                <a:gd name="T6" fmla="*/ 0 w 171"/>
                <a:gd name="T7" fmla="*/ 10 h 45"/>
                <a:gd name="T8" fmla="*/ 33 w 17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45"/>
                <a:gd name="T17" fmla="*/ 171 w 17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45">
                  <a:moveTo>
                    <a:pt x="33" y="0"/>
                  </a:moveTo>
                  <a:lnTo>
                    <a:pt x="144" y="0"/>
                  </a:lnTo>
                  <a:lnTo>
                    <a:pt x="171" y="45"/>
                  </a:lnTo>
                  <a:lnTo>
                    <a:pt x="0" y="4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42" name="Line 123"/>
            <p:cNvSpPr>
              <a:spLocks noChangeShapeType="1"/>
            </p:cNvSpPr>
            <p:nvPr/>
          </p:nvSpPr>
          <p:spPr bwMode="auto">
            <a:xfrm rot="5400000" flipH="1">
              <a:off x="7012422" y="4399284"/>
              <a:ext cx="0" cy="169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3" name="Line 124"/>
            <p:cNvSpPr>
              <a:spLocks noChangeShapeType="1"/>
            </p:cNvSpPr>
            <p:nvPr/>
          </p:nvSpPr>
          <p:spPr bwMode="auto">
            <a:xfrm rot="5400000" flipH="1">
              <a:off x="7020793" y="4454983"/>
              <a:ext cx="0" cy="8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" name="Line 125"/>
            <p:cNvSpPr>
              <a:spLocks noChangeShapeType="1"/>
            </p:cNvSpPr>
            <p:nvPr/>
          </p:nvSpPr>
          <p:spPr bwMode="auto">
            <a:xfrm rot="5400000" flipH="1">
              <a:off x="7003407" y="4616459"/>
              <a:ext cx="0" cy="169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" name="Line 126"/>
            <p:cNvSpPr>
              <a:spLocks noChangeShapeType="1"/>
            </p:cNvSpPr>
            <p:nvPr/>
          </p:nvSpPr>
          <p:spPr bwMode="auto">
            <a:xfrm rot="5400000" flipH="1">
              <a:off x="7011778" y="4650645"/>
              <a:ext cx="0" cy="8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" name="Line 127"/>
            <p:cNvSpPr>
              <a:spLocks noChangeShapeType="1"/>
            </p:cNvSpPr>
            <p:nvPr/>
          </p:nvSpPr>
          <p:spPr bwMode="auto">
            <a:xfrm rot="5400000" flipH="1">
              <a:off x="6764973" y="4614398"/>
              <a:ext cx="24586" cy="65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7" name="Line 128"/>
            <p:cNvSpPr>
              <a:spLocks noChangeShapeType="1"/>
            </p:cNvSpPr>
            <p:nvPr/>
          </p:nvSpPr>
          <p:spPr bwMode="auto">
            <a:xfrm rot="5400000">
              <a:off x="6763685" y="4484298"/>
              <a:ext cx="24586" cy="65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" name="AutoShape 129"/>
            <p:cNvSpPr>
              <a:spLocks noChangeArrowheads="1"/>
            </p:cNvSpPr>
            <p:nvPr/>
          </p:nvSpPr>
          <p:spPr bwMode="auto">
            <a:xfrm rot="5400000" flipH="1">
              <a:off x="6717405" y="4645633"/>
              <a:ext cx="60285" cy="7578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  <p:sp>
          <p:nvSpPr>
            <p:cNvPr id="249" name="AutoShape 130"/>
            <p:cNvSpPr>
              <a:spLocks noChangeArrowheads="1"/>
            </p:cNvSpPr>
            <p:nvPr/>
          </p:nvSpPr>
          <p:spPr bwMode="auto">
            <a:xfrm rot="5400000" flipH="1">
              <a:off x="6717405" y="4481727"/>
              <a:ext cx="60285" cy="7578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endParaRPr lang="ja-JP" altLang="ja-JP"/>
            </a:p>
          </p:txBody>
        </p:sp>
      </p:grpSp>
      <p:sp>
        <p:nvSpPr>
          <p:cNvPr id="250" name="Freeform 48"/>
          <p:cNvSpPr>
            <a:spLocks/>
          </p:cNvSpPr>
          <p:nvPr/>
        </p:nvSpPr>
        <p:spPr bwMode="auto">
          <a:xfrm flipH="1">
            <a:off x="6879916" y="3967316"/>
            <a:ext cx="550068" cy="284163"/>
          </a:xfrm>
          <a:custGeom>
            <a:avLst/>
            <a:gdLst>
              <a:gd name="T0" fmla="*/ 5 w 294"/>
              <a:gd name="T1" fmla="*/ 0 h 151"/>
              <a:gd name="T2" fmla="*/ 294 w 294"/>
              <a:gd name="T3" fmla="*/ 141 h 151"/>
              <a:gd name="T4" fmla="*/ 289 w 294"/>
              <a:gd name="T5" fmla="*/ 151 h 151"/>
              <a:gd name="T6" fmla="*/ 0 w 294"/>
              <a:gd name="T7" fmla="*/ 10 h 151"/>
              <a:gd name="T8" fmla="*/ 5 w 294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151">
                <a:moveTo>
                  <a:pt x="5" y="0"/>
                </a:moveTo>
                <a:lnTo>
                  <a:pt x="294" y="141"/>
                </a:lnTo>
                <a:lnTo>
                  <a:pt x="289" y="151"/>
                </a:lnTo>
                <a:lnTo>
                  <a:pt x="0" y="1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1" name="Rectangle 47"/>
          <p:cNvSpPr>
            <a:spLocks noChangeArrowheads="1"/>
          </p:cNvSpPr>
          <p:nvPr/>
        </p:nvSpPr>
        <p:spPr bwMode="auto">
          <a:xfrm>
            <a:off x="7485806" y="3762173"/>
            <a:ext cx="1478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900" dirty="0">
                <a:solidFill>
                  <a:srgbClr val="000000"/>
                </a:solidFill>
              </a:rPr>
              <a:t>Test vehicle </a:t>
            </a:r>
            <a:r>
              <a:rPr lang="en-US" altLang="ja-JP" sz="1900" dirty="0" smtClean="0">
                <a:solidFill>
                  <a:srgbClr val="000000"/>
                </a:solidFill>
              </a:rPr>
              <a:t>with </a:t>
            </a:r>
            <a:r>
              <a:rPr lang="en-US" altLang="ja-JP" sz="1900" dirty="0">
                <a:solidFill>
                  <a:srgbClr val="000000"/>
                </a:solidFill>
              </a:rPr>
              <a:t>DRL </a:t>
            </a:r>
            <a:r>
              <a:rPr lang="en-US" altLang="ja-JP" sz="1900" dirty="0" smtClean="0">
                <a:solidFill>
                  <a:srgbClr val="000000"/>
                </a:solidFill>
              </a:rPr>
              <a:t>on</a:t>
            </a:r>
            <a:endParaRPr lang="ja-JP" altLang="en-US" dirty="0"/>
          </a:p>
        </p:txBody>
      </p:sp>
      <p:sp>
        <p:nvSpPr>
          <p:cNvPr id="261" name="Oval 59"/>
          <p:cNvSpPr>
            <a:spLocks noChangeArrowheads="1"/>
          </p:cNvSpPr>
          <p:nvPr/>
        </p:nvSpPr>
        <p:spPr bwMode="auto">
          <a:xfrm>
            <a:off x="4424912" y="4412590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2" name="Freeform 60"/>
          <p:cNvSpPr>
            <a:spLocks noEditPoints="1"/>
          </p:cNvSpPr>
          <p:nvPr/>
        </p:nvSpPr>
        <p:spPr bwMode="auto">
          <a:xfrm>
            <a:off x="4416975" y="4404652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3" name="Oval 59"/>
          <p:cNvSpPr>
            <a:spLocks noChangeArrowheads="1"/>
          </p:cNvSpPr>
          <p:nvPr/>
        </p:nvSpPr>
        <p:spPr bwMode="auto">
          <a:xfrm>
            <a:off x="4596170" y="4413545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4" name="Freeform 60"/>
          <p:cNvSpPr>
            <a:spLocks noEditPoints="1"/>
          </p:cNvSpPr>
          <p:nvPr/>
        </p:nvSpPr>
        <p:spPr bwMode="auto">
          <a:xfrm>
            <a:off x="4588233" y="4405607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5" name="Oval 59"/>
          <p:cNvSpPr>
            <a:spLocks noChangeArrowheads="1"/>
          </p:cNvSpPr>
          <p:nvPr/>
        </p:nvSpPr>
        <p:spPr bwMode="auto">
          <a:xfrm>
            <a:off x="4767428" y="4414500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" name="Freeform 60"/>
          <p:cNvSpPr>
            <a:spLocks noEditPoints="1"/>
          </p:cNvSpPr>
          <p:nvPr/>
        </p:nvSpPr>
        <p:spPr bwMode="auto">
          <a:xfrm>
            <a:off x="4759491" y="4406562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7" name="Oval 59"/>
          <p:cNvSpPr>
            <a:spLocks noChangeArrowheads="1"/>
          </p:cNvSpPr>
          <p:nvPr/>
        </p:nvSpPr>
        <p:spPr bwMode="auto">
          <a:xfrm>
            <a:off x="4938686" y="4415455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8" name="Freeform 60"/>
          <p:cNvSpPr>
            <a:spLocks noEditPoints="1"/>
          </p:cNvSpPr>
          <p:nvPr/>
        </p:nvSpPr>
        <p:spPr bwMode="auto">
          <a:xfrm>
            <a:off x="4930749" y="4407517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9" name="Oval 59"/>
          <p:cNvSpPr>
            <a:spLocks noChangeArrowheads="1"/>
          </p:cNvSpPr>
          <p:nvPr/>
        </p:nvSpPr>
        <p:spPr bwMode="auto">
          <a:xfrm>
            <a:off x="5109944" y="4416410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0" name="Freeform 60"/>
          <p:cNvSpPr>
            <a:spLocks noEditPoints="1"/>
          </p:cNvSpPr>
          <p:nvPr/>
        </p:nvSpPr>
        <p:spPr bwMode="auto">
          <a:xfrm>
            <a:off x="5102007" y="4408472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1" name="Oval 59"/>
          <p:cNvSpPr>
            <a:spLocks noChangeArrowheads="1"/>
          </p:cNvSpPr>
          <p:nvPr/>
        </p:nvSpPr>
        <p:spPr bwMode="auto">
          <a:xfrm>
            <a:off x="5281202" y="4417365"/>
            <a:ext cx="65088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2" name="Freeform 60"/>
          <p:cNvSpPr>
            <a:spLocks noEditPoints="1"/>
          </p:cNvSpPr>
          <p:nvPr/>
        </p:nvSpPr>
        <p:spPr bwMode="auto">
          <a:xfrm>
            <a:off x="5273265" y="4409427"/>
            <a:ext cx="80962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5" name="Oval 31"/>
          <p:cNvSpPr>
            <a:spLocks noChangeArrowheads="1"/>
          </p:cNvSpPr>
          <p:nvPr/>
        </p:nvSpPr>
        <p:spPr bwMode="auto">
          <a:xfrm>
            <a:off x="2580136" y="4430689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" name="Freeform 32"/>
          <p:cNvSpPr>
            <a:spLocks noEditPoints="1"/>
          </p:cNvSpPr>
          <p:nvPr/>
        </p:nvSpPr>
        <p:spPr bwMode="auto">
          <a:xfrm>
            <a:off x="2572198" y="4422751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7" name="Oval 31"/>
          <p:cNvSpPr>
            <a:spLocks noChangeArrowheads="1"/>
          </p:cNvSpPr>
          <p:nvPr/>
        </p:nvSpPr>
        <p:spPr bwMode="auto">
          <a:xfrm>
            <a:off x="2408131" y="4431814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8" name="Freeform 32"/>
          <p:cNvSpPr>
            <a:spLocks noEditPoints="1"/>
          </p:cNvSpPr>
          <p:nvPr/>
        </p:nvSpPr>
        <p:spPr bwMode="auto">
          <a:xfrm>
            <a:off x="2400193" y="4423876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9" name="Oval 31"/>
          <p:cNvSpPr>
            <a:spLocks noChangeArrowheads="1"/>
          </p:cNvSpPr>
          <p:nvPr/>
        </p:nvSpPr>
        <p:spPr bwMode="auto">
          <a:xfrm>
            <a:off x="2236126" y="4432939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0" name="Freeform 32"/>
          <p:cNvSpPr>
            <a:spLocks noEditPoints="1"/>
          </p:cNvSpPr>
          <p:nvPr/>
        </p:nvSpPr>
        <p:spPr bwMode="auto">
          <a:xfrm>
            <a:off x="2228188" y="4425001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1" name="Oval 31"/>
          <p:cNvSpPr>
            <a:spLocks noChangeArrowheads="1"/>
          </p:cNvSpPr>
          <p:nvPr/>
        </p:nvSpPr>
        <p:spPr bwMode="auto">
          <a:xfrm>
            <a:off x="2064121" y="4434064"/>
            <a:ext cx="65087" cy="650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2" name="Freeform 32"/>
          <p:cNvSpPr>
            <a:spLocks noEditPoints="1"/>
          </p:cNvSpPr>
          <p:nvPr/>
        </p:nvSpPr>
        <p:spPr bwMode="auto">
          <a:xfrm>
            <a:off x="2056183" y="4426126"/>
            <a:ext cx="80963" cy="80963"/>
          </a:xfrm>
          <a:custGeom>
            <a:avLst/>
            <a:gdLst>
              <a:gd name="T0" fmla="*/ 5 w 481"/>
              <a:gd name="T1" fmla="*/ 197 h 481"/>
              <a:gd name="T2" fmla="*/ 22 w 481"/>
              <a:gd name="T3" fmla="*/ 142 h 481"/>
              <a:gd name="T4" fmla="*/ 67 w 481"/>
              <a:gd name="T5" fmla="*/ 75 h 481"/>
              <a:gd name="T6" fmla="*/ 110 w 481"/>
              <a:gd name="T7" fmla="*/ 40 h 481"/>
              <a:gd name="T8" fmla="*/ 187 w 481"/>
              <a:gd name="T9" fmla="*/ 7 h 481"/>
              <a:gd name="T10" fmla="*/ 245 w 481"/>
              <a:gd name="T11" fmla="*/ 1 h 481"/>
              <a:gd name="T12" fmla="*/ 329 w 481"/>
              <a:gd name="T13" fmla="*/ 18 h 481"/>
              <a:gd name="T14" fmla="*/ 379 w 481"/>
              <a:gd name="T15" fmla="*/ 44 h 481"/>
              <a:gd name="T16" fmla="*/ 437 w 481"/>
              <a:gd name="T17" fmla="*/ 104 h 481"/>
              <a:gd name="T18" fmla="*/ 463 w 481"/>
              <a:gd name="T19" fmla="*/ 151 h 481"/>
              <a:gd name="T20" fmla="*/ 480 w 481"/>
              <a:gd name="T21" fmla="*/ 236 h 481"/>
              <a:gd name="T22" fmla="*/ 474 w 481"/>
              <a:gd name="T23" fmla="*/ 293 h 481"/>
              <a:gd name="T24" fmla="*/ 442 w 481"/>
              <a:gd name="T25" fmla="*/ 371 h 481"/>
              <a:gd name="T26" fmla="*/ 407 w 481"/>
              <a:gd name="T27" fmla="*/ 414 h 481"/>
              <a:gd name="T28" fmla="*/ 338 w 481"/>
              <a:gd name="T29" fmla="*/ 460 h 481"/>
              <a:gd name="T30" fmla="*/ 284 w 481"/>
              <a:gd name="T31" fmla="*/ 476 h 481"/>
              <a:gd name="T32" fmla="*/ 197 w 481"/>
              <a:gd name="T33" fmla="*/ 476 h 481"/>
              <a:gd name="T34" fmla="*/ 142 w 481"/>
              <a:gd name="T35" fmla="*/ 459 h 481"/>
              <a:gd name="T36" fmla="*/ 75 w 481"/>
              <a:gd name="T37" fmla="*/ 414 h 481"/>
              <a:gd name="T38" fmla="*/ 39 w 481"/>
              <a:gd name="T39" fmla="*/ 371 h 481"/>
              <a:gd name="T40" fmla="*/ 7 w 481"/>
              <a:gd name="T41" fmla="*/ 293 h 481"/>
              <a:gd name="T42" fmla="*/ 100 w 481"/>
              <a:gd name="T43" fmla="*/ 275 h 481"/>
              <a:gd name="T44" fmla="*/ 106 w 481"/>
              <a:gd name="T45" fmla="*/ 292 h 481"/>
              <a:gd name="T46" fmla="*/ 142 w 481"/>
              <a:gd name="T47" fmla="*/ 346 h 481"/>
              <a:gd name="T48" fmla="*/ 157 w 481"/>
              <a:gd name="T49" fmla="*/ 358 h 481"/>
              <a:gd name="T50" fmla="*/ 215 w 481"/>
              <a:gd name="T51" fmla="*/ 383 h 481"/>
              <a:gd name="T52" fmla="*/ 236 w 481"/>
              <a:gd name="T53" fmla="*/ 385 h 481"/>
              <a:gd name="T54" fmla="*/ 301 w 481"/>
              <a:gd name="T55" fmla="*/ 372 h 481"/>
              <a:gd name="T56" fmla="*/ 318 w 481"/>
              <a:gd name="T57" fmla="*/ 362 h 481"/>
              <a:gd name="T58" fmla="*/ 362 w 481"/>
              <a:gd name="T59" fmla="*/ 318 h 481"/>
              <a:gd name="T60" fmla="*/ 372 w 481"/>
              <a:gd name="T61" fmla="*/ 301 h 481"/>
              <a:gd name="T62" fmla="*/ 385 w 481"/>
              <a:gd name="T63" fmla="*/ 236 h 481"/>
              <a:gd name="T64" fmla="*/ 383 w 481"/>
              <a:gd name="T65" fmla="*/ 215 h 481"/>
              <a:gd name="T66" fmla="*/ 358 w 481"/>
              <a:gd name="T67" fmla="*/ 157 h 481"/>
              <a:gd name="T68" fmla="*/ 346 w 481"/>
              <a:gd name="T69" fmla="*/ 142 h 481"/>
              <a:gd name="T70" fmla="*/ 292 w 481"/>
              <a:gd name="T71" fmla="*/ 106 h 481"/>
              <a:gd name="T72" fmla="*/ 275 w 481"/>
              <a:gd name="T73" fmla="*/ 100 h 481"/>
              <a:gd name="T74" fmla="*/ 206 w 481"/>
              <a:gd name="T75" fmla="*/ 100 h 481"/>
              <a:gd name="T76" fmla="*/ 189 w 481"/>
              <a:gd name="T77" fmla="*/ 105 h 481"/>
              <a:gd name="T78" fmla="*/ 134 w 481"/>
              <a:gd name="T79" fmla="*/ 142 h 481"/>
              <a:gd name="T80" fmla="*/ 123 w 481"/>
              <a:gd name="T81" fmla="*/ 157 h 481"/>
              <a:gd name="T82" fmla="*/ 98 w 481"/>
              <a:gd name="T83" fmla="*/ 215 h 481"/>
              <a:gd name="T84" fmla="*/ 96 w 481"/>
              <a:gd name="T85" fmla="*/ 23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481">
                <a:moveTo>
                  <a:pt x="1" y="245"/>
                </a:moveTo>
                <a:cubicBezTo>
                  <a:pt x="0" y="242"/>
                  <a:pt x="0" y="239"/>
                  <a:pt x="1" y="236"/>
                </a:cubicBezTo>
                <a:lnTo>
                  <a:pt x="5" y="197"/>
                </a:lnTo>
                <a:cubicBezTo>
                  <a:pt x="5" y="193"/>
                  <a:pt x="6" y="190"/>
                  <a:pt x="7" y="187"/>
                </a:cubicBezTo>
                <a:lnTo>
                  <a:pt x="18" y="151"/>
                </a:lnTo>
                <a:cubicBezTo>
                  <a:pt x="19" y="148"/>
                  <a:pt x="20" y="145"/>
                  <a:pt x="22" y="142"/>
                </a:cubicBezTo>
                <a:lnTo>
                  <a:pt x="40" y="110"/>
                </a:lnTo>
                <a:cubicBezTo>
                  <a:pt x="41" y="108"/>
                  <a:pt x="42" y="106"/>
                  <a:pt x="44" y="104"/>
                </a:cubicBezTo>
                <a:lnTo>
                  <a:pt x="67" y="75"/>
                </a:lnTo>
                <a:cubicBezTo>
                  <a:pt x="69" y="72"/>
                  <a:pt x="72" y="69"/>
                  <a:pt x="75" y="67"/>
                </a:cubicBezTo>
                <a:lnTo>
                  <a:pt x="104" y="44"/>
                </a:lnTo>
                <a:cubicBezTo>
                  <a:pt x="106" y="42"/>
                  <a:pt x="108" y="41"/>
                  <a:pt x="110" y="40"/>
                </a:cubicBezTo>
                <a:lnTo>
                  <a:pt x="142" y="22"/>
                </a:lnTo>
                <a:cubicBezTo>
                  <a:pt x="145" y="20"/>
                  <a:pt x="148" y="19"/>
                  <a:pt x="151" y="18"/>
                </a:cubicBezTo>
                <a:lnTo>
                  <a:pt x="187" y="7"/>
                </a:lnTo>
                <a:cubicBezTo>
                  <a:pt x="190" y="6"/>
                  <a:pt x="193" y="5"/>
                  <a:pt x="197" y="5"/>
                </a:cubicBezTo>
                <a:lnTo>
                  <a:pt x="236" y="1"/>
                </a:lnTo>
                <a:cubicBezTo>
                  <a:pt x="239" y="0"/>
                  <a:pt x="242" y="0"/>
                  <a:pt x="245" y="1"/>
                </a:cubicBezTo>
                <a:lnTo>
                  <a:pt x="284" y="5"/>
                </a:lnTo>
                <a:cubicBezTo>
                  <a:pt x="287" y="5"/>
                  <a:pt x="291" y="6"/>
                  <a:pt x="293" y="7"/>
                </a:cubicBezTo>
                <a:lnTo>
                  <a:pt x="329" y="18"/>
                </a:lnTo>
                <a:cubicBezTo>
                  <a:pt x="333" y="19"/>
                  <a:pt x="336" y="20"/>
                  <a:pt x="338" y="21"/>
                </a:cubicBezTo>
                <a:lnTo>
                  <a:pt x="371" y="39"/>
                </a:lnTo>
                <a:cubicBezTo>
                  <a:pt x="374" y="41"/>
                  <a:pt x="377" y="42"/>
                  <a:pt x="379" y="44"/>
                </a:cubicBezTo>
                <a:lnTo>
                  <a:pt x="407" y="67"/>
                </a:lnTo>
                <a:cubicBezTo>
                  <a:pt x="410" y="70"/>
                  <a:pt x="412" y="72"/>
                  <a:pt x="414" y="75"/>
                </a:cubicBezTo>
                <a:lnTo>
                  <a:pt x="437" y="104"/>
                </a:lnTo>
                <a:cubicBezTo>
                  <a:pt x="439" y="106"/>
                  <a:pt x="440" y="108"/>
                  <a:pt x="441" y="110"/>
                </a:cubicBezTo>
                <a:lnTo>
                  <a:pt x="459" y="142"/>
                </a:lnTo>
                <a:cubicBezTo>
                  <a:pt x="461" y="145"/>
                  <a:pt x="462" y="148"/>
                  <a:pt x="463" y="151"/>
                </a:cubicBezTo>
                <a:lnTo>
                  <a:pt x="474" y="187"/>
                </a:lnTo>
                <a:cubicBezTo>
                  <a:pt x="475" y="190"/>
                  <a:pt x="476" y="193"/>
                  <a:pt x="476" y="197"/>
                </a:cubicBezTo>
                <a:lnTo>
                  <a:pt x="480" y="236"/>
                </a:lnTo>
                <a:cubicBezTo>
                  <a:pt x="481" y="239"/>
                  <a:pt x="481" y="242"/>
                  <a:pt x="480" y="245"/>
                </a:cubicBezTo>
                <a:lnTo>
                  <a:pt x="476" y="284"/>
                </a:lnTo>
                <a:cubicBezTo>
                  <a:pt x="476" y="287"/>
                  <a:pt x="475" y="291"/>
                  <a:pt x="474" y="293"/>
                </a:cubicBezTo>
                <a:lnTo>
                  <a:pt x="463" y="329"/>
                </a:lnTo>
                <a:cubicBezTo>
                  <a:pt x="462" y="333"/>
                  <a:pt x="461" y="336"/>
                  <a:pt x="460" y="338"/>
                </a:cubicBezTo>
                <a:lnTo>
                  <a:pt x="442" y="371"/>
                </a:lnTo>
                <a:cubicBezTo>
                  <a:pt x="440" y="374"/>
                  <a:pt x="438" y="377"/>
                  <a:pt x="437" y="379"/>
                </a:cubicBezTo>
                <a:lnTo>
                  <a:pt x="414" y="407"/>
                </a:lnTo>
                <a:cubicBezTo>
                  <a:pt x="412" y="409"/>
                  <a:pt x="409" y="412"/>
                  <a:pt x="407" y="414"/>
                </a:cubicBezTo>
                <a:lnTo>
                  <a:pt x="379" y="437"/>
                </a:lnTo>
                <a:cubicBezTo>
                  <a:pt x="377" y="438"/>
                  <a:pt x="374" y="440"/>
                  <a:pt x="371" y="442"/>
                </a:cubicBezTo>
                <a:lnTo>
                  <a:pt x="338" y="460"/>
                </a:lnTo>
                <a:cubicBezTo>
                  <a:pt x="336" y="461"/>
                  <a:pt x="333" y="462"/>
                  <a:pt x="329" y="463"/>
                </a:cubicBezTo>
                <a:lnTo>
                  <a:pt x="293" y="474"/>
                </a:lnTo>
                <a:cubicBezTo>
                  <a:pt x="291" y="475"/>
                  <a:pt x="287" y="476"/>
                  <a:pt x="284" y="476"/>
                </a:cubicBezTo>
                <a:lnTo>
                  <a:pt x="245" y="480"/>
                </a:lnTo>
                <a:cubicBezTo>
                  <a:pt x="242" y="481"/>
                  <a:pt x="239" y="481"/>
                  <a:pt x="236" y="480"/>
                </a:cubicBezTo>
                <a:lnTo>
                  <a:pt x="197" y="476"/>
                </a:lnTo>
                <a:cubicBezTo>
                  <a:pt x="193" y="476"/>
                  <a:pt x="190" y="475"/>
                  <a:pt x="187" y="474"/>
                </a:cubicBezTo>
                <a:lnTo>
                  <a:pt x="151" y="463"/>
                </a:lnTo>
                <a:cubicBezTo>
                  <a:pt x="148" y="462"/>
                  <a:pt x="145" y="461"/>
                  <a:pt x="142" y="459"/>
                </a:cubicBezTo>
                <a:lnTo>
                  <a:pt x="110" y="441"/>
                </a:lnTo>
                <a:cubicBezTo>
                  <a:pt x="108" y="440"/>
                  <a:pt x="106" y="439"/>
                  <a:pt x="104" y="437"/>
                </a:cubicBezTo>
                <a:lnTo>
                  <a:pt x="75" y="414"/>
                </a:lnTo>
                <a:cubicBezTo>
                  <a:pt x="72" y="412"/>
                  <a:pt x="70" y="410"/>
                  <a:pt x="67" y="407"/>
                </a:cubicBezTo>
                <a:lnTo>
                  <a:pt x="44" y="379"/>
                </a:lnTo>
                <a:cubicBezTo>
                  <a:pt x="42" y="377"/>
                  <a:pt x="41" y="374"/>
                  <a:pt x="39" y="371"/>
                </a:cubicBezTo>
                <a:lnTo>
                  <a:pt x="21" y="338"/>
                </a:lnTo>
                <a:cubicBezTo>
                  <a:pt x="20" y="336"/>
                  <a:pt x="19" y="333"/>
                  <a:pt x="18" y="329"/>
                </a:cubicBezTo>
                <a:lnTo>
                  <a:pt x="7" y="293"/>
                </a:lnTo>
                <a:cubicBezTo>
                  <a:pt x="6" y="291"/>
                  <a:pt x="5" y="287"/>
                  <a:pt x="5" y="284"/>
                </a:cubicBezTo>
                <a:lnTo>
                  <a:pt x="1" y="245"/>
                </a:lnTo>
                <a:close/>
                <a:moveTo>
                  <a:pt x="100" y="275"/>
                </a:moveTo>
                <a:lnTo>
                  <a:pt x="98" y="265"/>
                </a:lnTo>
                <a:lnTo>
                  <a:pt x="109" y="301"/>
                </a:lnTo>
                <a:lnTo>
                  <a:pt x="106" y="292"/>
                </a:lnTo>
                <a:lnTo>
                  <a:pt x="124" y="325"/>
                </a:lnTo>
                <a:lnTo>
                  <a:pt x="119" y="318"/>
                </a:lnTo>
                <a:lnTo>
                  <a:pt x="142" y="346"/>
                </a:lnTo>
                <a:lnTo>
                  <a:pt x="134" y="339"/>
                </a:lnTo>
                <a:lnTo>
                  <a:pt x="163" y="362"/>
                </a:lnTo>
                <a:lnTo>
                  <a:pt x="157" y="358"/>
                </a:lnTo>
                <a:lnTo>
                  <a:pt x="189" y="376"/>
                </a:lnTo>
                <a:lnTo>
                  <a:pt x="179" y="372"/>
                </a:lnTo>
                <a:lnTo>
                  <a:pt x="215" y="383"/>
                </a:lnTo>
                <a:lnTo>
                  <a:pt x="206" y="381"/>
                </a:lnTo>
                <a:lnTo>
                  <a:pt x="245" y="385"/>
                </a:lnTo>
                <a:lnTo>
                  <a:pt x="236" y="385"/>
                </a:lnTo>
                <a:lnTo>
                  <a:pt x="275" y="381"/>
                </a:lnTo>
                <a:lnTo>
                  <a:pt x="265" y="383"/>
                </a:lnTo>
                <a:lnTo>
                  <a:pt x="301" y="372"/>
                </a:lnTo>
                <a:lnTo>
                  <a:pt x="292" y="375"/>
                </a:lnTo>
                <a:lnTo>
                  <a:pt x="325" y="357"/>
                </a:lnTo>
                <a:lnTo>
                  <a:pt x="318" y="362"/>
                </a:lnTo>
                <a:lnTo>
                  <a:pt x="346" y="339"/>
                </a:lnTo>
                <a:lnTo>
                  <a:pt x="339" y="346"/>
                </a:lnTo>
                <a:lnTo>
                  <a:pt x="362" y="318"/>
                </a:lnTo>
                <a:lnTo>
                  <a:pt x="357" y="325"/>
                </a:lnTo>
                <a:lnTo>
                  <a:pt x="375" y="292"/>
                </a:lnTo>
                <a:lnTo>
                  <a:pt x="372" y="301"/>
                </a:lnTo>
                <a:lnTo>
                  <a:pt x="383" y="265"/>
                </a:lnTo>
                <a:lnTo>
                  <a:pt x="381" y="275"/>
                </a:lnTo>
                <a:lnTo>
                  <a:pt x="385" y="236"/>
                </a:lnTo>
                <a:lnTo>
                  <a:pt x="385" y="245"/>
                </a:lnTo>
                <a:lnTo>
                  <a:pt x="381" y="206"/>
                </a:lnTo>
                <a:lnTo>
                  <a:pt x="383" y="215"/>
                </a:lnTo>
                <a:lnTo>
                  <a:pt x="372" y="179"/>
                </a:lnTo>
                <a:lnTo>
                  <a:pt x="376" y="189"/>
                </a:lnTo>
                <a:lnTo>
                  <a:pt x="358" y="157"/>
                </a:lnTo>
                <a:lnTo>
                  <a:pt x="362" y="163"/>
                </a:lnTo>
                <a:lnTo>
                  <a:pt x="339" y="134"/>
                </a:lnTo>
                <a:lnTo>
                  <a:pt x="346" y="142"/>
                </a:lnTo>
                <a:lnTo>
                  <a:pt x="318" y="119"/>
                </a:lnTo>
                <a:lnTo>
                  <a:pt x="325" y="124"/>
                </a:lnTo>
                <a:lnTo>
                  <a:pt x="292" y="106"/>
                </a:lnTo>
                <a:lnTo>
                  <a:pt x="301" y="109"/>
                </a:lnTo>
                <a:lnTo>
                  <a:pt x="265" y="98"/>
                </a:lnTo>
                <a:lnTo>
                  <a:pt x="275" y="100"/>
                </a:lnTo>
                <a:lnTo>
                  <a:pt x="236" y="96"/>
                </a:lnTo>
                <a:lnTo>
                  <a:pt x="245" y="96"/>
                </a:lnTo>
                <a:lnTo>
                  <a:pt x="206" y="100"/>
                </a:lnTo>
                <a:lnTo>
                  <a:pt x="215" y="98"/>
                </a:lnTo>
                <a:lnTo>
                  <a:pt x="179" y="109"/>
                </a:lnTo>
                <a:lnTo>
                  <a:pt x="189" y="105"/>
                </a:lnTo>
                <a:lnTo>
                  <a:pt x="157" y="123"/>
                </a:lnTo>
                <a:lnTo>
                  <a:pt x="163" y="119"/>
                </a:lnTo>
                <a:lnTo>
                  <a:pt x="134" y="142"/>
                </a:lnTo>
                <a:lnTo>
                  <a:pt x="142" y="134"/>
                </a:lnTo>
                <a:lnTo>
                  <a:pt x="119" y="163"/>
                </a:lnTo>
                <a:lnTo>
                  <a:pt x="123" y="157"/>
                </a:lnTo>
                <a:lnTo>
                  <a:pt x="105" y="189"/>
                </a:lnTo>
                <a:lnTo>
                  <a:pt x="109" y="179"/>
                </a:lnTo>
                <a:lnTo>
                  <a:pt x="98" y="215"/>
                </a:lnTo>
                <a:lnTo>
                  <a:pt x="100" y="206"/>
                </a:lnTo>
                <a:lnTo>
                  <a:pt x="96" y="245"/>
                </a:lnTo>
                <a:lnTo>
                  <a:pt x="96" y="236"/>
                </a:lnTo>
                <a:lnTo>
                  <a:pt x="100" y="2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3" name="稲妻 282"/>
          <p:cNvSpPr/>
          <p:nvPr/>
        </p:nvSpPr>
        <p:spPr>
          <a:xfrm flipV="1">
            <a:off x="6347526" y="4330266"/>
            <a:ext cx="256931" cy="146205"/>
          </a:xfrm>
          <a:prstGeom prst="lightningBolt">
            <a:avLst/>
          </a:prstGeom>
          <a:solidFill>
            <a:srgbClr val="FFFF00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稲妻 283"/>
          <p:cNvSpPr/>
          <p:nvPr/>
        </p:nvSpPr>
        <p:spPr>
          <a:xfrm>
            <a:off x="6324694" y="4141674"/>
            <a:ext cx="256931" cy="146205"/>
          </a:xfrm>
          <a:prstGeom prst="lightningBolt">
            <a:avLst/>
          </a:prstGeom>
          <a:solidFill>
            <a:srgbClr val="FFFF00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6" name="直線コネクタ 285"/>
          <p:cNvCxnSpPr/>
          <p:nvPr/>
        </p:nvCxnSpPr>
        <p:spPr>
          <a:xfrm flipV="1">
            <a:off x="5463118" y="3434455"/>
            <a:ext cx="0" cy="9938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2721945" y="3716480"/>
            <a:ext cx="579288" cy="740158"/>
            <a:chOff x="2840584" y="4365104"/>
            <a:chExt cx="579288" cy="740158"/>
          </a:xfrm>
        </p:grpSpPr>
        <p:sp>
          <p:nvSpPr>
            <p:cNvPr id="178" name="正方形/長方形 177"/>
            <p:cNvSpPr/>
            <p:nvPr/>
          </p:nvSpPr>
          <p:spPr>
            <a:xfrm rot="5400000">
              <a:off x="2522727" y="4682961"/>
              <a:ext cx="710945" cy="75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正方形/長方形 235"/>
            <p:cNvSpPr/>
            <p:nvPr/>
          </p:nvSpPr>
          <p:spPr>
            <a:xfrm rot="5400000">
              <a:off x="3026783" y="4682961"/>
              <a:ext cx="710945" cy="75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895903" y="4396949"/>
              <a:ext cx="437176" cy="708313"/>
              <a:chOff x="669783" y="3641579"/>
              <a:chExt cx="437176" cy="708313"/>
            </a:xfrm>
          </p:grpSpPr>
          <p:sp>
            <p:nvSpPr>
              <p:cNvPr id="156" name="Rectangle 23"/>
              <p:cNvSpPr>
                <a:spLocks noChangeArrowheads="1"/>
              </p:cNvSpPr>
              <p:nvPr/>
            </p:nvSpPr>
            <p:spPr bwMode="auto">
              <a:xfrm>
                <a:off x="674911" y="3641579"/>
                <a:ext cx="432048" cy="70831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669783" y="3734468"/>
                <a:ext cx="4320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正方形/長方形 156"/>
              <p:cNvSpPr/>
              <p:nvPr/>
            </p:nvSpPr>
            <p:spPr>
              <a:xfrm>
                <a:off x="669783" y="3861048"/>
                <a:ext cx="4320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正方形/長方形 168"/>
              <p:cNvSpPr/>
              <p:nvPr/>
            </p:nvSpPr>
            <p:spPr>
              <a:xfrm>
                <a:off x="669783" y="3987628"/>
                <a:ext cx="4320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正方形/長方形 171"/>
              <p:cNvSpPr/>
              <p:nvPr/>
            </p:nvSpPr>
            <p:spPr>
              <a:xfrm>
                <a:off x="669783" y="4114208"/>
                <a:ext cx="4320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正方形/長方形 174"/>
              <p:cNvSpPr/>
              <p:nvPr/>
            </p:nvSpPr>
            <p:spPr>
              <a:xfrm>
                <a:off x="669783" y="4240788"/>
                <a:ext cx="4320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3" name="Freeform 82"/>
          <p:cNvSpPr>
            <a:spLocks noEditPoints="1"/>
          </p:cNvSpPr>
          <p:nvPr/>
        </p:nvSpPr>
        <p:spPr bwMode="auto">
          <a:xfrm>
            <a:off x="2998416" y="3461887"/>
            <a:ext cx="2447578" cy="252820"/>
          </a:xfrm>
          <a:custGeom>
            <a:avLst/>
            <a:gdLst>
              <a:gd name="T0" fmla="*/ 96 w 7689"/>
              <a:gd name="T1" fmla="*/ 682 h 1142"/>
              <a:gd name="T2" fmla="*/ 7595 w 7689"/>
              <a:gd name="T3" fmla="*/ 556 h 1142"/>
              <a:gd name="T4" fmla="*/ 7593 w 7689"/>
              <a:gd name="T5" fmla="*/ 460 h 1142"/>
              <a:gd name="T6" fmla="*/ 95 w 7689"/>
              <a:gd name="T7" fmla="*/ 586 h 1142"/>
              <a:gd name="T8" fmla="*/ 96 w 7689"/>
              <a:gd name="T9" fmla="*/ 682 h 1142"/>
              <a:gd name="T10" fmla="*/ 863 w 7689"/>
              <a:gd name="T11" fmla="*/ 113 h 1142"/>
              <a:gd name="T12" fmla="*/ 0 w 7689"/>
              <a:gd name="T13" fmla="*/ 635 h 1142"/>
              <a:gd name="T14" fmla="*/ 880 w 7689"/>
              <a:gd name="T15" fmla="*/ 1129 h 1142"/>
              <a:gd name="T16" fmla="*/ 945 w 7689"/>
              <a:gd name="T17" fmla="*/ 1110 h 1142"/>
              <a:gd name="T18" fmla="*/ 927 w 7689"/>
              <a:gd name="T19" fmla="*/ 1045 h 1142"/>
              <a:gd name="T20" fmla="*/ 119 w 7689"/>
              <a:gd name="T21" fmla="*/ 592 h 1142"/>
              <a:gd name="T22" fmla="*/ 120 w 7689"/>
              <a:gd name="T23" fmla="*/ 675 h 1142"/>
              <a:gd name="T24" fmla="*/ 912 w 7689"/>
              <a:gd name="T25" fmla="*/ 195 h 1142"/>
              <a:gd name="T26" fmla="*/ 929 w 7689"/>
              <a:gd name="T27" fmla="*/ 129 h 1142"/>
              <a:gd name="T28" fmla="*/ 863 w 7689"/>
              <a:gd name="T29" fmla="*/ 113 h 1142"/>
              <a:gd name="T30" fmla="*/ 6827 w 7689"/>
              <a:gd name="T31" fmla="*/ 1029 h 1142"/>
              <a:gd name="T32" fmla="*/ 7689 w 7689"/>
              <a:gd name="T33" fmla="*/ 506 h 1142"/>
              <a:gd name="T34" fmla="*/ 6810 w 7689"/>
              <a:gd name="T35" fmla="*/ 13 h 1142"/>
              <a:gd name="T36" fmla="*/ 6745 w 7689"/>
              <a:gd name="T37" fmla="*/ 31 h 1142"/>
              <a:gd name="T38" fmla="*/ 6763 w 7689"/>
              <a:gd name="T39" fmla="*/ 97 h 1142"/>
              <a:gd name="T40" fmla="*/ 7571 w 7689"/>
              <a:gd name="T41" fmla="*/ 550 h 1142"/>
              <a:gd name="T42" fmla="*/ 7569 w 7689"/>
              <a:gd name="T43" fmla="*/ 467 h 1142"/>
              <a:gd name="T44" fmla="*/ 6777 w 7689"/>
              <a:gd name="T45" fmla="*/ 947 h 1142"/>
              <a:gd name="T46" fmla="*/ 6761 w 7689"/>
              <a:gd name="T47" fmla="*/ 1013 h 1142"/>
              <a:gd name="T48" fmla="*/ 6827 w 7689"/>
              <a:gd name="T49" fmla="*/ 1029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89" h="1142">
                <a:moveTo>
                  <a:pt x="96" y="682"/>
                </a:moveTo>
                <a:lnTo>
                  <a:pt x="7595" y="556"/>
                </a:lnTo>
                <a:lnTo>
                  <a:pt x="7593" y="460"/>
                </a:lnTo>
                <a:lnTo>
                  <a:pt x="95" y="586"/>
                </a:lnTo>
                <a:lnTo>
                  <a:pt x="96" y="682"/>
                </a:lnTo>
                <a:close/>
                <a:moveTo>
                  <a:pt x="863" y="113"/>
                </a:moveTo>
                <a:lnTo>
                  <a:pt x="0" y="635"/>
                </a:lnTo>
                <a:lnTo>
                  <a:pt x="880" y="1129"/>
                </a:lnTo>
                <a:cubicBezTo>
                  <a:pt x="903" y="1142"/>
                  <a:pt x="932" y="1134"/>
                  <a:pt x="945" y="1110"/>
                </a:cubicBezTo>
                <a:cubicBezTo>
                  <a:pt x="958" y="1087"/>
                  <a:pt x="950" y="1058"/>
                  <a:pt x="927" y="1045"/>
                </a:cubicBezTo>
                <a:lnTo>
                  <a:pt x="119" y="592"/>
                </a:lnTo>
                <a:lnTo>
                  <a:pt x="120" y="675"/>
                </a:lnTo>
                <a:lnTo>
                  <a:pt x="912" y="195"/>
                </a:lnTo>
                <a:cubicBezTo>
                  <a:pt x="935" y="181"/>
                  <a:pt x="942" y="152"/>
                  <a:pt x="929" y="129"/>
                </a:cubicBezTo>
                <a:cubicBezTo>
                  <a:pt x="915" y="106"/>
                  <a:pt x="885" y="99"/>
                  <a:pt x="863" y="113"/>
                </a:cubicBezTo>
                <a:close/>
                <a:moveTo>
                  <a:pt x="6827" y="1029"/>
                </a:moveTo>
                <a:lnTo>
                  <a:pt x="7689" y="506"/>
                </a:lnTo>
                <a:lnTo>
                  <a:pt x="6810" y="13"/>
                </a:lnTo>
                <a:cubicBezTo>
                  <a:pt x="6787" y="0"/>
                  <a:pt x="6758" y="8"/>
                  <a:pt x="6745" y="31"/>
                </a:cubicBezTo>
                <a:cubicBezTo>
                  <a:pt x="6732" y="55"/>
                  <a:pt x="6740" y="84"/>
                  <a:pt x="6763" y="97"/>
                </a:cubicBezTo>
                <a:lnTo>
                  <a:pt x="7571" y="550"/>
                </a:lnTo>
                <a:lnTo>
                  <a:pt x="7569" y="467"/>
                </a:lnTo>
                <a:lnTo>
                  <a:pt x="6777" y="947"/>
                </a:lnTo>
                <a:cubicBezTo>
                  <a:pt x="6755" y="961"/>
                  <a:pt x="6747" y="990"/>
                  <a:pt x="6761" y="1013"/>
                </a:cubicBezTo>
                <a:cubicBezTo>
                  <a:pt x="6775" y="1036"/>
                  <a:pt x="6804" y="1043"/>
                  <a:pt x="6827" y="1029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645223" y="4517114"/>
            <a:ext cx="91785" cy="276132"/>
            <a:chOff x="2559314" y="5305371"/>
            <a:chExt cx="91785" cy="276132"/>
          </a:xfrm>
          <a:solidFill>
            <a:srgbClr val="FFFF00"/>
          </a:solidFill>
        </p:grpSpPr>
        <p:grpSp>
          <p:nvGrpSpPr>
            <p:cNvPr id="14" name="グループ化 13"/>
            <p:cNvGrpSpPr/>
            <p:nvPr/>
          </p:nvGrpSpPr>
          <p:grpSpPr>
            <a:xfrm>
              <a:off x="2559314" y="5305371"/>
              <a:ext cx="91785" cy="178664"/>
              <a:chOff x="2559314" y="5305371"/>
              <a:chExt cx="131523" cy="335002"/>
            </a:xfrm>
            <a:grpFill/>
          </p:grpSpPr>
          <p:sp>
            <p:nvSpPr>
              <p:cNvPr id="7" name="円/楕円 6"/>
              <p:cNvSpPr/>
              <p:nvPr/>
            </p:nvSpPr>
            <p:spPr>
              <a:xfrm>
                <a:off x="2559314" y="5305371"/>
                <a:ext cx="131523" cy="14210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ローチャート : 抜出し 7"/>
              <p:cNvSpPr/>
              <p:nvPr/>
            </p:nvSpPr>
            <p:spPr>
              <a:xfrm>
                <a:off x="2567400" y="5447909"/>
                <a:ext cx="115352" cy="192464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2579591" y="5445224"/>
              <a:ext cx="52048" cy="136279"/>
              <a:chOff x="1950849" y="3834544"/>
              <a:chExt cx="146375" cy="354727"/>
            </a:xfrm>
            <a:grpFill/>
          </p:grpSpPr>
          <p:cxnSp>
            <p:nvCxnSpPr>
              <p:cNvPr id="10" name="直線コネクタ 9"/>
              <p:cNvCxnSpPr/>
              <p:nvPr/>
            </p:nvCxnSpPr>
            <p:spPr>
              <a:xfrm>
                <a:off x="1950849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/>
              <p:nvPr/>
            </p:nvCxnSpPr>
            <p:spPr>
              <a:xfrm>
                <a:off x="2097224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" name="グループ化 255"/>
          <p:cNvGrpSpPr/>
          <p:nvPr/>
        </p:nvGrpSpPr>
        <p:grpSpPr>
          <a:xfrm>
            <a:off x="2783558" y="4517114"/>
            <a:ext cx="91785" cy="276132"/>
            <a:chOff x="2559314" y="5305371"/>
            <a:chExt cx="91785" cy="276132"/>
          </a:xfrm>
          <a:solidFill>
            <a:srgbClr val="FFFF00"/>
          </a:solidFill>
        </p:grpSpPr>
        <p:grpSp>
          <p:nvGrpSpPr>
            <p:cNvPr id="257" name="グループ化 256"/>
            <p:cNvGrpSpPr/>
            <p:nvPr/>
          </p:nvGrpSpPr>
          <p:grpSpPr>
            <a:xfrm>
              <a:off x="2559314" y="5305371"/>
              <a:ext cx="91785" cy="178664"/>
              <a:chOff x="2559314" y="5305371"/>
              <a:chExt cx="131523" cy="335002"/>
            </a:xfrm>
            <a:grpFill/>
          </p:grpSpPr>
          <p:sp>
            <p:nvSpPr>
              <p:cNvPr id="273" name="円/楕円 272"/>
              <p:cNvSpPr/>
              <p:nvPr/>
            </p:nvSpPr>
            <p:spPr>
              <a:xfrm>
                <a:off x="2559314" y="5305371"/>
                <a:ext cx="131523" cy="14210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ローチャート : 抜出し 273"/>
              <p:cNvSpPr/>
              <p:nvPr/>
            </p:nvSpPr>
            <p:spPr>
              <a:xfrm>
                <a:off x="2567400" y="5447909"/>
                <a:ext cx="115352" cy="192464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8" name="グループ化 257"/>
            <p:cNvGrpSpPr/>
            <p:nvPr/>
          </p:nvGrpSpPr>
          <p:grpSpPr>
            <a:xfrm>
              <a:off x="2579591" y="5445224"/>
              <a:ext cx="52048" cy="136279"/>
              <a:chOff x="1950849" y="3834544"/>
              <a:chExt cx="146375" cy="354727"/>
            </a:xfrm>
            <a:grpFill/>
          </p:grpSpPr>
          <p:cxnSp>
            <p:nvCxnSpPr>
              <p:cNvPr id="259" name="直線コネクタ 258"/>
              <p:cNvCxnSpPr/>
              <p:nvPr/>
            </p:nvCxnSpPr>
            <p:spPr>
              <a:xfrm>
                <a:off x="1950849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/>
              <p:cNvCxnSpPr/>
              <p:nvPr/>
            </p:nvCxnSpPr>
            <p:spPr>
              <a:xfrm>
                <a:off x="2097224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5" name="グループ化 284"/>
          <p:cNvGrpSpPr/>
          <p:nvPr/>
        </p:nvGrpSpPr>
        <p:grpSpPr>
          <a:xfrm>
            <a:off x="2921893" y="4517114"/>
            <a:ext cx="91785" cy="276132"/>
            <a:chOff x="2559314" y="5305371"/>
            <a:chExt cx="91785" cy="276132"/>
          </a:xfrm>
          <a:solidFill>
            <a:srgbClr val="FFFF00"/>
          </a:solidFill>
        </p:grpSpPr>
        <p:grpSp>
          <p:nvGrpSpPr>
            <p:cNvPr id="287" name="グループ化 286"/>
            <p:cNvGrpSpPr/>
            <p:nvPr/>
          </p:nvGrpSpPr>
          <p:grpSpPr>
            <a:xfrm>
              <a:off x="2559314" y="5305371"/>
              <a:ext cx="91785" cy="178664"/>
              <a:chOff x="2559314" y="5305371"/>
              <a:chExt cx="131523" cy="335002"/>
            </a:xfrm>
            <a:grpFill/>
          </p:grpSpPr>
          <p:sp>
            <p:nvSpPr>
              <p:cNvPr id="291" name="円/楕円 290"/>
              <p:cNvSpPr/>
              <p:nvPr/>
            </p:nvSpPr>
            <p:spPr>
              <a:xfrm>
                <a:off x="2559314" y="5305371"/>
                <a:ext cx="131523" cy="14210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ローチャート : 抜出し 291"/>
              <p:cNvSpPr/>
              <p:nvPr/>
            </p:nvSpPr>
            <p:spPr>
              <a:xfrm>
                <a:off x="2567400" y="5447909"/>
                <a:ext cx="115352" cy="192464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8" name="グループ化 287"/>
            <p:cNvGrpSpPr/>
            <p:nvPr/>
          </p:nvGrpSpPr>
          <p:grpSpPr>
            <a:xfrm>
              <a:off x="2579591" y="5445224"/>
              <a:ext cx="52048" cy="136279"/>
              <a:chOff x="1950849" y="3834544"/>
              <a:chExt cx="146375" cy="354727"/>
            </a:xfrm>
            <a:grpFill/>
          </p:grpSpPr>
          <p:cxnSp>
            <p:nvCxnSpPr>
              <p:cNvPr id="289" name="直線コネクタ 288"/>
              <p:cNvCxnSpPr/>
              <p:nvPr/>
            </p:nvCxnSpPr>
            <p:spPr>
              <a:xfrm>
                <a:off x="1950849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線コネクタ 289"/>
              <p:cNvCxnSpPr/>
              <p:nvPr/>
            </p:nvCxnSpPr>
            <p:spPr>
              <a:xfrm>
                <a:off x="2097224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3" name="グループ化 292"/>
          <p:cNvGrpSpPr/>
          <p:nvPr/>
        </p:nvGrpSpPr>
        <p:grpSpPr>
          <a:xfrm>
            <a:off x="3060228" y="4517114"/>
            <a:ext cx="91785" cy="276132"/>
            <a:chOff x="2559314" y="5305371"/>
            <a:chExt cx="91785" cy="276132"/>
          </a:xfrm>
          <a:solidFill>
            <a:srgbClr val="FFFF00"/>
          </a:solidFill>
        </p:grpSpPr>
        <p:grpSp>
          <p:nvGrpSpPr>
            <p:cNvPr id="294" name="グループ化 293"/>
            <p:cNvGrpSpPr/>
            <p:nvPr/>
          </p:nvGrpSpPr>
          <p:grpSpPr>
            <a:xfrm>
              <a:off x="2559314" y="5305371"/>
              <a:ext cx="91785" cy="178664"/>
              <a:chOff x="2559314" y="5305371"/>
              <a:chExt cx="131523" cy="335002"/>
            </a:xfrm>
            <a:grpFill/>
          </p:grpSpPr>
          <p:sp>
            <p:nvSpPr>
              <p:cNvPr id="298" name="円/楕円 297"/>
              <p:cNvSpPr/>
              <p:nvPr/>
            </p:nvSpPr>
            <p:spPr>
              <a:xfrm>
                <a:off x="2559314" y="5305371"/>
                <a:ext cx="131523" cy="14210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ローチャート : 抜出し 298"/>
              <p:cNvSpPr/>
              <p:nvPr/>
            </p:nvSpPr>
            <p:spPr>
              <a:xfrm>
                <a:off x="2567400" y="5447909"/>
                <a:ext cx="115352" cy="192464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5" name="グループ化 294"/>
            <p:cNvGrpSpPr/>
            <p:nvPr/>
          </p:nvGrpSpPr>
          <p:grpSpPr>
            <a:xfrm>
              <a:off x="2579591" y="5445224"/>
              <a:ext cx="52048" cy="136279"/>
              <a:chOff x="1950849" y="3834544"/>
              <a:chExt cx="146375" cy="354727"/>
            </a:xfrm>
            <a:grpFill/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1950849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2097224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グループ化 299"/>
          <p:cNvGrpSpPr/>
          <p:nvPr/>
        </p:nvGrpSpPr>
        <p:grpSpPr>
          <a:xfrm>
            <a:off x="3198563" y="4517114"/>
            <a:ext cx="91785" cy="276132"/>
            <a:chOff x="2559314" y="5305371"/>
            <a:chExt cx="91785" cy="276132"/>
          </a:xfrm>
          <a:solidFill>
            <a:srgbClr val="FFFF00"/>
          </a:solidFill>
        </p:grpSpPr>
        <p:grpSp>
          <p:nvGrpSpPr>
            <p:cNvPr id="301" name="グループ化 300"/>
            <p:cNvGrpSpPr/>
            <p:nvPr/>
          </p:nvGrpSpPr>
          <p:grpSpPr>
            <a:xfrm>
              <a:off x="2559314" y="5305371"/>
              <a:ext cx="91785" cy="178664"/>
              <a:chOff x="2559314" y="5305371"/>
              <a:chExt cx="131523" cy="335002"/>
            </a:xfrm>
            <a:grpFill/>
          </p:grpSpPr>
          <p:sp>
            <p:nvSpPr>
              <p:cNvPr id="305" name="円/楕円 304"/>
              <p:cNvSpPr/>
              <p:nvPr/>
            </p:nvSpPr>
            <p:spPr>
              <a:xfrm>
                <a:off x="2559314" y="5305371"/>
                <a:ext cx="131523" cy="14210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ローチャート : 抜出し 305"/>
              <p:cNvSpPr/>
              <p:nvPr/>
            </p:nvSpPr>
            <p:spPr>
              <a:xfrm>
                <a:off x="2567400" y="5447909"/>
                <a:ext cx="115352" cy="192464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2" name="グループ化 301"/>
            <p:cNvGrpSpPr/>
            <p:nvPr/>
          </p:nvGrpSpPr>
          <p:grpSpPr>
            <a:xfrm>
              <a:off x="2579591" y="5445224"/>
              <a:ext cx="52048" cy="136279"/>
              <a:chOff x="1950849" y="3834544"/>
              <a:chExt cx="146375" cy="354727"/>
            </a:xfrm>
            <a:grpFill/>
          </p:grpSpPr>
          <p:cxnSp>
            <p:nvCxnSpPr>
              <p:cNvPr id="303" name="直線コネクタ 302"/>
              <p:cNvCxnSpPr/>
              <p:nvPr/>
            </p:nvCxnSpPr>
            <p:spPr>
              <a:xfrm>
                <a:off x="1950849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線コネクタ 303"/>
              <p:cNvCxnSpPr/>
              <p:nvPr/>
            </p:nvCxnSpPr>
            <p:spPr>
              <a:xfrm>
                <a:off x="2097224" y="3834544"/>
                <a:ext cx="0" cy="3547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0" name="直線矢印コネクタ 169"/>
          <p:cNvCxnSpPr/>
          <p:nvPr/>
        </p:nvCxnSpPr>
        <p:spPr>
          <a:xfrm>
            <a:off x="5988706" y="4642289"/>
            <a:ext cx="678096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テキスト ボックス 170"/>
          <p:cNvSpPr txBox="1"/>
          <p:nvPr/>
        </p:nvSpPr>
        <p:spPr>
          <a:xfrm>
            <a:off x="6046001" y="458990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30m</a:t>
            </a:r>
            <a:endParaRPr kumimoji="1" lang="ja-JP" altLang="en-US" dirty="0"/>
          </a:p>
        </p:txBody>
      </p:sp>
      <p:pic>
        <p:nvPicPr>
          <p:cNvPr id="176" name="図 17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085184"/>
            <a:ext cx="2540930" cy="1615697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3D46-D2B7-46BC-9262-C3D464413BE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8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On-screen Show (4:3)</PresentationFormat>
  <Paragraphs>257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​​テーマ</vt:lpstr>
      <vt:lpstr>デザインの設定</vt:lpstr>
      <vt:lpstr>Research on Daytime Running Lamps of 4-wheeled Vehicles </vt:lpstr>
      <vt:lpstr>Background of DRLs in Japan</vt:lpstr>
      <vt:lpstr>Research Purpose</vt:lpstr>
      <vt:lpstr>Test Conditions</vt:lpstr>
      <vt:lpstr>Test Parameter: Sky illuminance</vt:lpstr>
      <vt:lpstr>Test Parameter: DRL intensity</vt:lpstr>
      <vt:lpstr>Test Setup</vt:lpstr>
      <vt:lpstr>Outline of Experiment (Drivers)</vt:lpstr>
      <vt:lpstr>Outline of Experiment (Pedestrians)</vt:lpstr>
      <vt:lpstr>(1) Results: Time gap toward two-wheeled vehicle</vt:lpstr>
      <vt:lpstr>PowerPoint Presentation</vt:lpstr>
      <vt:lpstr>PowerPoint Presentation</vt:lpstr>
      <vt:lpstr>PowerPoint Presentation</vt:lpstr>
      <vt:lpstr>PowerPoint Presentation</vt:lpstr>
      <vt:lpstr>(3) Results: Conspicuity of two wheeled vehicle</vt:lpstr>
      <vt:lpstr>PowerPoint Presentation</vt:lpstr>
      <vt:lpstr>(4) Results: Time gap between pedestrian and two-wheeled vehicle</vt:lpstr>
      <vt:lpstr>Summary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2015-10-04T17:18:48Z</dcterms:created>
  <dcterms:modified xsi:type="dcterms:W3CDTF">2015-10-19T07:57:18Z</dcterms:modified>
</cp:coreProperties>
</file>