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14661" y="83723"/>
            <a:ext cx="3058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Informal document GR</a:t>
            </a:r>
            <a:r>
              <a:rPr lang="en-US" altLang="ja-JP" sz="1400" dirty="0" smtClean="0"/>
              <a:t>SG</a:t>
            </a:r>
            <a:r>
              <a:rPr lang="ja-JP" altLang="en-US" sz="1400" dirty="0" smtClean="0"/>
              <a:t>-</a:t>
            </a:r>
            <a:r>
              <a:rPr lang="en-US" altLang="ja-JP" sz="1400" dirty="0" smtClean="0"/>
              <a:t>111</a:t>
            </a:r>
            <a:r>
              <a:rPr lang="ja-JP" altLang="en-US" sz="1400" dirty="0" smtClean="0"/>
              <a:t>-</a:t>
            </a:r>
            <a:r>
              <a:rPr lang="fr-CH" altLang="ja-JP" sz="1400" dirty="0" smtClean="0"/>
              <a:t>25</a:t>
            </a:r>
            <a:endParaRPr lang="ja-JP" altLang="en-US" sz="1400" dirty="0" smtClean="0">
              <a:solidFill>
                <a:srgbClr val="FF0000"/>
              </a:solidFill>
            </a:endParaRPr>
          </a:p>
          <a:p>
            <a:r>
              <a:rPr lang="fr-CH" altLang="ja-JP" sz="1400" dirty="0" smtClean="0"/>
              <a:t>(111th GRSG, 11-14 </a:t>
            </a:r>
            <a:r>
              <a:rPr lang="fr-CH" altLang="ja-JP" sz="1400" dirty="0" err="1" smtClean="0"/>
              <a:t>October</a:t>
            </a:r>
            <a:r>
              <a:rPr lang="fr-CH" altLang="ja-JP" sz="1400" dirty="0" smtClean="0"/>
              <a:t> 2016, </a:t>
            </a:r>
          </a:p>
          <a:p>
            <a:r>
              <a:rPr lang="ja-JP" altLang="en-US" sz="1400" dirty="0" smtClean="0"/>
              <a:t>Agenda item</a:t>
            </a:r>
            <a:r>
              <a:rPr lang="fr-CH" altLang="ja-JP" sz="1400" dirty="0" smtClean="0"/>
              <a:t>s 7 and 9)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0738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132522"/>
            <a:ext cx="10364451" cy="727287"/>
          </a:xfrm>
        </p:spPr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22/sc 41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9879654"/>
              </p:ext>
            </p:extLst>
          </p:nvPr>
        </p:nvGraphicFramePr>
        <p:xfrm>
          <a:off x="313898" y="1542197"/>
          <a:ext cx="11750723" cy="1051560"/>
        </p:xfrm>
        <a:graphic>
          <a:graphicData uri="http://schemas.openxmlformats.org/drawingml/2006/table">
            <a:tbl>
              <a:tblPr/>
              <a:tblGrid>
                <a:gridCol w="11121221">
                  <a:extLst>
                    <a:ext uri="{9D8B030D-6E8A-4147-A177-3AD203B41FA5}">
                      <a16:colId xmlns:a16="http://schemas.microsoft.com/office/drawing/2014/main" xmlns="" val="2504541324"/>
                    </a:ext>
                  </a:extLst>
                </a:gridCol>
                <a:gridCol w="629502">
                  <a:extLst>
                    <a:ext uri="{9D8B030D-6E8A-4147-A177-3AD203B41FA5}">
                      <a16:colId xmlns:a16="http://schemas.microsoft.com/office/drawing/2014/main" xmlns="" val="70875181"/>
                    </a:ext>
                  </a:extLst>
                </a:gridCol>
              </a:tblGrid>
              <a:tr h="327546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published ISO standards under the direct responsibility of ISO/TC 22/SC 41 (number includes updates):</a:t>
                      </a: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it-IT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7284453"/>
                  </a:ext>
                </a:extLst>
              </a:tr>
              <a:tr h="302761">
                <a:tc>
                  <a:txBody>
                    <a:bodyPr/>
                    <a:lstStyle/>
                    <a:p>
                      <a:pPr fontAlgn="t"/>
                      <a:r>
                        <a:rPr lang="it-IT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Participating</a:t>
                      </a:r>
                      <a:r>
                        <a:rPr lang="it-IT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countries</a:t>
                      </a:r>
                      <a:r>
                        <a:rPr lang="it-IT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it-IT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9835639"/>
                  </a:ext>
                </a:extLst>
              </a:tr>
              <a:tr h="302761">
                <a:tc>
                  <a:txBody>
                    <a:bodyPr/>
                    <a:lstStyle/>
                    <a:p>
                      <a:pPr fontAlgn="t"/>
                      <a:r>
                        <a:rPr lang="it-IT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Observing</a:t>
                      </a:r>
                      <a:r>
                        <a:rPr lang="it-IT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countries</a:t>
                      </a:r>
                      <a:r>
                        <a:rPr lang="it-IT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72821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409120" y="-1459902"/>
            <a:ext cx="20600293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Helvetica Neue"/>
              </a:rPr>
              <a:t>Scope: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Helvetica Neue"/>
              </a:rPr>
              <a:t>Specifications of construction, installation and test of components for vehicles using gaseous fuels, including their assemblies and the interface with refuelling systems</a:t>
            </a:r>
            <a:endParaRPr kumimoji="0" lang="it-IT" alt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7139" y="2751700"/>
            <a:ext cx="11683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 12614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Liquefied natural gas (LNG) fuel system components -- Part 1 to Part 18  </a:t>
            </a:r>
            <a:r>
              <a:rPr lang="en-US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publisged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(Part 19 under development)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96177"/>
              </p:ext>
            </p:extLst>
          </p:nvPr>
        </p:nvGraphicFramePr>
        <p:xfrm>
          <a:off x="237139" y="3578948"/>
          <a:ext cx="11683082" cy="1515908"/>
        </p:xfrm>
        <a:graphic>
          <a:graphicData uri="http://schemas.openxmlformats.org/drawingml/2006/table">
            <a:tbl>
              <a:tblPr/>
              <a:tblGrid>
                <a:gridCol w="11683082">
                  <a:extLst>
                    <a:ext uri="{9D8B030D-6E8A-4147-A177-3AD203B41FA5}">
                      <a16:colId xmlns:a16="http://schemas.microsoft.com/office/drawing/2014/main" xmlns="" val="1686399717"/>
                    </a:ext>
                  </a:extLst>
                </a:gridCol>
              </a:tblGrid>
              <a:tr h="503685">
                <a:tc>
                  <a:txBody>
                    <a:bodyPr/>
                    <a:lstStyle/>
                    <a:p>
                      <a:pPr fontAlgn="t"/>
                      <a:r>
                        <a:rPr lang="en-US" sz="1800" b="1" u="none" strike="noStrike" dirty="0">
                          <a:solidFill>
                            <a:srgbClr val="01478B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ISO 12617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Road vehicles -- Liquefied natural gas (LNG)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refuelling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connector -- 3,1 MPa connector</a:t>
                      </a:r>
                    </a:p>
                  </a:txBody>
                  <a:tcPr marL="90193" marR="90193" marT="36077" marB="36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841742"/>
                  </a:ext>
                </a:extLst>
              </a:tr>
              <a:tr h="856919">
                <a:tc>
                  <a:txBody>
                    <a:bodyPr/>
                    <a:lstStyle/>
                    <a:p>
                      <a:pPr fontAlgn="t"/>
                      <a:r>
                        <a:rPr lang="it-IT" sz="1800" b="1" u="none" strike="noStrike" dirty="0">
                          <a:solidFill>
                            <a:srgbClr val="01478B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ISO 12619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Road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vehicles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--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Compressed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gaseous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hydrogen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(CGH2) and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hydrogen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natural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gas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blend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fuel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components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-- Part 1 to Part 5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published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</a:t>
                      </a:r>
                      <a:r>
                        <a:rPr lang="it-IT" sz="18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 6 to Part 16 under </a:t>
                      </a:r>
                      <a:r>
                        <a:rPr lang="it-IT" sz="1800" baseline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</a:t>
                      </a:r>
                      <a:r>
                        <a:rPr lang="it-IT" sz="18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193" marR="90193" marT="36077" marB="360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7934592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272357" y="5109005"/>
            <a:ext cx="11683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 14469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Compressed natural gas (CNG) </a:t>
            </a:r>
            <a:r>
              <a:rPr lang="en-US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refuelling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connector -- Part 1 to Part 3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13897" y="5755336"/>
            <a:ext cx="11423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 15500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Compressed natural gas (CNG) fuel system components -- Part 1 to Part 20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6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132522"/>
            <a:ext cx="10364451" cy="727287"/>
          </a:xfrm>
        </p:spPr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22/sc 41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409120" y="-1459902"/>
            <a:ext cx="20600293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Helvetica Neue"/>
              </a:rPr>
              <a:t>Scope: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Helvetica Neue"/>
              </a:rPr>
              <a:t>Specifications of construction, installation and test of components for vehicles using gaseous fuels, including their assemblies and the interface with refuelling systems</a:t>
            </a:r>
            <a:endParaRPr kumimoji="0" lang="it-IT" alt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3897" y="1949428"/>
            <a:ext cx="1078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 16380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Road vehicles -- Blended fuels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refuelling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connector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13897" y="1225861"/>
            <a:ext cx="11614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 15501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Compressed natural gas (CNG) fuel systems -- Part 1 and Part 2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13897" y="2735064"/>
            <a:ext cx="11954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ISO/DIS 19723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Liquefied natural gas (LNG) fuel systems -- Part 1 and Part 2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3897" y="3477255"/>
            <a:ext cx="11232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ISO/AWI 19825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 Liquefied Petroleum Gas (LPG) </a:t>
            </a:r>
            <a:r>
              <a:rPr lang="en-US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refuelling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connector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13897" y="4306336"/>
            <a:ext cx="10964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ISO/AWI 20766-1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Liquefied petroleum gas (LPG) fuel systems components -- Part 1 to Part 9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13897" y="5104740"/>
            <a:ext cx="11259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SO/AWI 21104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vehicles -- Liquefied natural gas (LNG) Low pressure </a:t>
            </a:r>
            <a:r>
              <a:rPr lang="en-US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refuelling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connector -- 1,8 MPa connector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13897" y="5867890"/>
            <a:ext cx="11614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147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ISO/NP 21266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Compressed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gaseous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(CGH2) and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gas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blends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fuel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it-IT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-- Part 1 and Part 2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9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132522"/>
            <a:ext cx="10364451" cy="1192695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RESOLUTIONS TAKEN AT</a:t>
            </a:r>
            <a:b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Plenary Meeting – June 24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2016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Tokyo, Japan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450574" y="993913"/>
            <a:ext cx="11582400" cy="5864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#60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ask ISO/CS to send ISO/FDIS 14469 for publication</a:t>
            </a: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#61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ask ISO/TC22 to send a NWIP for ECU. It is agreed to take all the aspect already treated in UNECE R110 and R115. The scope is the following: This International Standard specifies tests and requirements for the Electronic Control Unit, a natural gas fuel system component intended for use on the types of motor vehicles defined in ISO 3833. This International Standard is applicable to vehicles (mono-fuel, bi-fuel or dual-fuel applications) using natural gas in accordance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with ISO 15403.</a:t>
            </a:r>
          </a:p>
          <a:p>
            <a:pPr marL="0" indent="0">
              <a:buNone/>
            </a:pPr>
            <a:r>
              <a:rPr lang="it-IT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#63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ask ISO/CS to pursue the creation of a Joint Working Group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with TC197 WG18 to 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ISO 19882 (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Gaseous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-- Land 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fuel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tanks --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Thermally activated pressure relief devices).</a:t>
            </a:r>
          </a:p>
          <a:p>
            <a:pPr marL="0" indent="0">
              <a:buNone/>
            </a:pPr>
            <a:r>
              <a:rPr lang="it-IT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#77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modify title of WG7 from " Road vehicles – General safety requirements for gaseous fueled vehicles” to "Road vehicles – General safety requirements for gaseous fueled vehicles and terminology” and to include ISO/PWI 21059 "Road vehicles -- Specific aspects for gaseous fuels -- Terminology" in the WG7 work </a:t>
            </a:r>
            <a:r>
              <a:rPr lang="it-IT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3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132522"/>
            <a:ext cx="10364451" cy="1192695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RESOLUTIONS TAKEN AT</a:t>
            </a:r>
            <a:b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Plenary Meeting – June 24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2016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Tokyo, Japan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450574" y="1325217"/>
            <a:ext cx="11582400" cy="5115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 #78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investigate the possibility to launch a NWIP related to "qualification of personnel for installation, maintenance and service of gaseous fueled </a:t>
            </a:r>
            <a:r>
              <a:rPr lang="it-IT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".</a:t>
            </a:r>
          </a:p>
          <a:p>
            <a:pPr marL="0" indent="0">
              <a:buNone/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 #81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agreed to send a CIB inside SC41 in order to know the interest of preparing conformity assessment standard (CASCO) for CNG components.</a:t>
            </a:r>
          </a:p>
          <a:p>
            <a:pPr marL="0" indent="0">
              <a:buNone/>
            </a:pPr>
            <a:r>
              <a:rPr lang="it-IT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 #83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SC41 unanimously agrees to further investigate with ISO/TC8 “Ships and marine technology” / SC8 ”Ship design” to establish a JWG with ISO/TC22/SC41/WG7 in order to cover standardization of fuel system on boats to harmonize the IMO requirements for the use of CNG, LNG and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Biomethane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73805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101</TotalTime>
  <Words>469</Words>
  <Application>Microsoft Office PowerPoint</Application>
  <PresentationFormat>Custom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Goccia</vt:lpstr>
      <vt:lpstr>PowerPoint Presentation</vt:lpstr>
      <vt:lpstr>Iso tc 22/sc 41</vt:lpstr>
      <vt:lpstr>Iso tc 22/sc 41</vt:lpstr>
      <vt:lpstr>MAIN RESOLUTIONS TAKEN AT 3rd Plenary Meeting – June 24th, 2016 Tokyo, Japan</vt:lpstr>
      <vt:lpstr>MAIN RESOLUTIONS TAKEN AT 3rd Plenary Meeting – June 24th, 2016 Tokyo, Japan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Flavio Merigo</dc:creator>
  <cp:lastModifiedBy>Hubert Romain</cp:lastModifiedBy>
  <cp:revision>10</cp:revision>
  <cp:lastPrinted>2016-10-09T17:40:34Z</cp:lastPrinted>
  <dcterms:created xsi:type="dcterms:W3CDTF">2016-10-06T14:22:10Z</dcterms:created>
  <dcterms:modified xsi:type="dcterms:W3CDTF">2016-10-10T14:20:27Z</dcterms:modified>
</cp:coreProperties>
</file>