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72" r:id="rId5"/>
  </p:sldMasterIdLst>
  <p:notesMasterIdLst>
    <p:notesMasterId r:id="rId15"/>
  </p:notesMasterIdLst>
  <p:handoutMasterIdLst>
    <p:handoutMasterId r:id="rId16"/>
  </p:handoutMasterIdLst>
  <p:sldIdLst>
    <p:sldId id="365" r:id="rId6"/>
    <p:sldId id="348" r:id="rId7"/>
    <p:sldId id="373" r:id="rId8"/>
    <p:sldId id="374" r:id="rId9"/>
    <p:sldId id="369" r:id="rId10"/>
    <p:sldId id="372" r:id="rId11"/>
    <p:sldId id="370" r:id="rId12"/>
    <p:sldId id="371" r:id="rId13"/>
    <p:sldId id="367" r:id="rId14"/>
  </p:sldIdLst>
  <p:sldSz cx="9144000" cy="6858000" type="screen4x3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монтова" initials="А.К.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5" autoAdjust="0"/>
    <p:restoredTop sz="94653"/>
  </p:normalViewPr>
  <p:slideViewPr>
    <p:cSldViewPr snapToGrid="0" snapToObjects="1"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E0226-13BB-4ED2-B813-AA0F42FE1B67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12F00-0BF5-4B68-A427-6C497E963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64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C69CF-BF53-413A-903E-B44AA0BAFBB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40B43-ECB4-4E09-948D-BE61C71A8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13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40B43-ECB4-4E09-948D-BE61C71A8F8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3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40B43-ECB4-4E09-948D-BE61C71A8F8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49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40B43-ECB4-4E09-948D-BE61C71A8F8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76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06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14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524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7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62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638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395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5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2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n/ITU-T/studygroups/2013-2016/11/Documents/Guideline-TL-rec-pro.pdf" TargetMode="External"/><Relationship Id="rId2" Type="http://schemas.openxmlformats.org/officeDocument/2006/relationships/hyperlink" Target="http://www.itu.int/en/ITU-T/C-I/Pages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en/ITU-T/studygroups/2013-2016/11/Pages/CASC.a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md/T13-SG11-160627-TD-GEN-1306/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saac.boateng@nca.org.gh" TargetMode="External"/><Relationship Id="rId2" Type="http://schemas.openxmlformats.org/officeDocument/2006/relationships/hyperlink" Target="https://www.itu.int/en/ITU-T/studygroups/2013-2016/11/Pages/CASC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enis.Andreev@itu.int" TargetMode="External"/><Relationship Id="rId4" Type="http://schemas.openxmlformats.org/officeDocument/2006/relationships/hyperlink" Target="mailto:tsbcasc@itu.in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5442182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3000" b="0" i="1" dirty="0">
              <a:solidFill>
                <a:srgbClr val="558ED5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23" y="1127561"/>
            <a:ext cx="8333954" cy="4373954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5754696" y="470656"/>
            <a:ext cx="30588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 smtClean="0"/>
              <a:t>Informal document GR</a:t>
            </a:r>
            <a:r>
              <a:rPr lang="en-US" altLang="ja-JP" sz="1400" dirty="0" smtClean="0"/>
              <a:t>SG</a:t>
            </a:r>
            <a:r>
              <a:rPr lang="ja-JP" altLang="en-US" sz="1400" dirty="0" smtClean="0"/>
              <a:t>-</a:t>
            </a:r>
            <a:r>
              <a:rPr lang="en-US" altLang="ja-JP" sz="1400" dirty="0" smtClean="0"/>
              <a:t>111</a:t>
            </a:r>
            <a:r>
              <a:rPr lang="ja-JP" altLang="en-US" sz="1400" dirty="0" smtClean="0"/>
              <a:t>-</a:t>
            </a:r>
            <a:r>
              <a:rPr lang="fr-CH" altLang="ja-JP" sz="1400" dirty="0" smtClean="0"/>
              <a:t>40</a:t>
            </a:r>
            <a:endParaRPr lang="ja-JP" altLang="en-US" sz="1400" dirty="0" smtClean="0">
              <a:solidFill>
                <a:srgbClr val="FF0000"/>
              </a:solidFill>
            </a:endParaRPr>
          </a:p>
          <a:p>
            <a:pPr algn="r"/>
            <a:r>
              <a:rPr lang="fr-CH" altLang="ja-JP" sz="1400" dirty="0" smtClean="0"/>
              <a:t>(111th GRSG, 11-14 </a:t>
            </a:r>
            <a:r>
              <a:rPr lang="fr-CH" altLang="ja-JP" sz="1400" dirty="0" err="1" smtClean="0"/>
              <a:t>October</a:t>
            </a:r>
            <a:r>
              <a:rPr lang="fr-CH" altLang="ja-JP" sz="1400" dirty="0" smtClean="0"/>
              <a:t> 2016, </a:t>
            </a:r>
          </a:p>
          <a:p>
            <a:pPr algn="r"/>
            <a:r>
              <a:rPr lang="ja-JP" altLang="en-US" sz="1400" dirty="0" smtClean="0"/>
              <a:t>Agenda item</a:t>
            </a:r>
            <a:r>
              <a:rPr lang="fr-CH" altLang="ja-JP" sz="1400" dirty="0" smtClean="0"/>
              <a:t>  </a:t>
            </a:r>
            <a:r>
              <a:rPr lang="fr-CH" altLang="ja-JP" sz="1400" dirty="0" smtClean="0"/>
              <a:t>13.)</a:t>
            </a:r>
            <a:endParaRPr lang="ja-JP" altLang="en-US" sz="1400" dirty="0"/>
          </a:p>
        </p:txBody>
      </p:sp>
      <p:sp>
        <p:nvSpPr>
          <p:cNvPr id="5" name="正方形/長方形 3"/>
          <p:cNvSpPr/>
          <p:nvPr/>
        </p:nvSpPr>
        <p:spPr>
          <a:xfrm>
            <a:off x="1835696" y="548680"/>
            <a:ext cx="30588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CH" altLang="ja-JP" sz="1400" dirty="0" err="1" smtClean="0"/>
              <a:t>Submitted</a:t>
            </a:r>
            <a:r>
              <a:rPr lang="fr-CH" altLang="ja-JP" sz="1400" dirty="0" smtClean="0"/>
              <a:t> by the expert </a:t>
            </a:r>
            <a:r>
              <a:rPr lang="fr-CH" altLang="ja-JP" sz="1400" dirty="0" err="1" smtClean="0"/>
              <a:t>from</a:t>
            </a:r>
            <a:r>
              <a:rPr lang="fr-CH" altLang="ja-JP" sz="1400" dirty="0" smtClean="0"/>
              <a:t> ITU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6781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98206"/>
            <a:ext cx="8229600" cy="3831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practice of C&amp;I programmes of SDOs and forums (such as IECEE, IEEE ICAP, BBF, MEF, Bluetooth, Wi-Fi Alliance, WiMAX Forum, etc.) shows that a recognition procedure of Testing Laboratories (TL) is the best way to ensure the credibility of their testing programme, i.e., that testing results are produced by a TL which is competent, behaves ethically and employs suitable quality assurance</a:t>
            </a:r>
            <a:endParaRPr lang="en-US" sz="28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03564"/>
            <a:ext cx="2036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RATIONALE</a:t>
            </a:r>
          </a:p>
        </p:txBody>
      </p:sp>
    </p:spTree>
    <p:extLst>
      <p:ext uri="{BB962C8B-B14F-4D97-AF65-F5344CB8AC3E}">
        <p14:creationId xmlns:p14="http://schemas.microsoft.com/office/powerpoint/2010/main" val="6513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5832" y="823961"/>
            <a:ext cx="86417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indent="-446088" defTabSz="914400" eaLnBrk="0" fontAlgn="base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2008, ITU has been implementing the Conformity and Interoperability </a:t>
            </a: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ITU C&amp;I portal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46088" indent="-446088" defTabSz="914400" eaLnBrk="0" fontAlgn="base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Conformity Assessment Steering Committee (ITU-T CASC) was established in April 2015 by ITU-T SG11 to elaborate detailed procedures for the implementation of a test laboratory recognition procedure in ITU-T</a:t>
            </a:r>
          </a:p>
          <a:p>
            <a:pPr marL="446088" indent="-446088" defTabSz="914400" eaLnBrk="0" fontAlgn="base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ITU-T CASC works in accordance with the ITU-T SG11 Guideline “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Testing laboratories recognition procedure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which describes the procedure for recognition of Testing Laboratories that have competence for testing against ITU-T Recommendations</a:t>
            </a:r>
          </a:p>
          <a:p>
            <a:pPr marL="446088" indent="-446088" defTabSz="914400" eaLnBrk="0" fontAlgn="base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Isaac BOATENG (SG11 Vice-chairman, Ghana) has been appointed as Chairman of ITU-T CASC</a:t>
            </a:r>
            <a:endParaRPr lang="en-GB" altLang="en-US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-446088" defTabSz="914400" eaLnBrk="0" fontAlgn="base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two meetings </a:t>
            </a:r>
            <a:r>
              <a:rPr lang="en-GB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ITU-T CASC </a:t>
            </a:r>
            <a:r>
              <a:rPr lang="en-GB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been conducted</a:t>
            </a:r>
            <a:br>
              <a:rPr lang="en-GB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(December 2015, June 2016) </a:t>
            </a:r>
            <a:r>
              <a:rPr lang="en-GB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web page</a:t>
            </a:r>
            <a:r>
              <a:rPr lang="en-GB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46088" indent="-446088" defTabSz="914400" eaLnBrk="0" fontAlgn="base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IEC and ITU created a joint Task Force which aim is to elaborate detailed </a:t>
            </a:r>
            <a:r>
              <a:rPr lang="en-GB" altLang="en-US" b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procedures for </a:t>
            </a:r>
            <a:r>
              <a:rPr lang="en-GB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joint certification against ITU-T Recommendations</a:t>
            </a:r>
            <a:endParaRPr lang="en-GB" altLang="en-US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5832" y="166154"/>
            <a:ext cx="21877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1858" y="1534834"/>
            <a:ext cx="832028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ts val="1800"/>
              </a:spcBef>
            </a:pPr>
            <a:r>
              <a:rPr lang="en-US" alt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According to the request received from ITU members and ITU-T SGs ITU-T CASC established a list of ITU-T Recommendations which will become subjects of the future joint certification </a:t>
            </a:r>
            <a:r>
              <a:rPr lang="en-US" alt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schemes (see the </a:t>
            </a:r>
            <a:r>
              <a:rPr lang="en-US" alt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report</a:t>
            </a:r>
            <a:r>
              <a:rPr lang="en-US" alt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alt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Among them are:</a:t>
            </a:r>
          </a:p>
          <a:p>
            <a:pPr marL="285750" indent="-285750" defTabSz="914400" eaLnBrk="0" fontAlgn="base" hangingPunct="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ITU-T P.1140 Speech communication requirements for emergency calls originating from vehicles (06/15)</a:t>
            </a:r>
          </a:p>
          <a:p>
            <a:pPr marL="285750" indent="-285750" defTabSz="914400" eaLnBrk="0" fontAlgn="base" hangingPunct="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ITU-T P.1100 Narrow-band hands-free communication in motor vehicles (01/15)</a:t>
            </a:r>
          </a:p>
          <a:p>
            <a:pPr marL="285750" indent="-285750" defTabSz="914400" eaLnBrk="0" fontAlgn="base" hangingPunct="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ITU-T P.1110 Wideband hands-free communication in motor vehicles (01/15)</a:t>
            </a:r>
          </a:p>
          <a:p>
            <a:pPr marL="285750" indent="-285750" defTabSz="914400" eaLnBrk="0" fontAlgn="base" hangingPunct="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ITU-T K.116 </a:t>
            </a:r>
            <a:r>
              <a:rPr lang="en-US" alt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Electromagnetic compatibility requirements and test methods for radio telecommunication terminal equipment (11/15)</a:t>
            </a:r>
            <a:endParaRPr lang="en-GB" altLang="en-US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5996" y="269478"/>
            <a:ext cx="68391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Outcomes of the second ITU-T CASC 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br>
              <a:rPr lang="en-GB" alt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sz="20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(28 </a:t>
            </a:r>
            <a:r>
              <a:rPr lang="en-GB" altLang="en-US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June 2016)</a:t>
            </a:r>
            <a:endParaRPr lang="en-US" sz="20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5832" y="2151451"/>
            <a:ext cx="8244714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Describes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procedure for recognition of Testing Laboratories, which have competence for testing against ITU-T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Describes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ITU-T Conformity Assessment Steering Committee (CASC) which will manage the recognition procedure under ITU-T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SG11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5832" y="521333"/>
            <a:ext cx="84449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PURPOSE OF THE GUIDELINE “TESTING LABORATORIES RECOGNITION PROCEDURE”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94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5831" y="1501685"/>
            <a:ext cx="8463868" cy="3773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1800"/>
              </a:spcAft>
              <a:buFont typeface="Symbol" panose="05050102010706020507" pitchFamily="18" charset="2"/>
              <a:buChar char="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join the existing conformity assessment programs, by providing ITU-T’s technical experts to perform relevant TL’s assessment against ITU-T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800"/>
              </a:spcAft>
              <a:buFont typeface="Symbol" panose="05050102010706020507" pitchFamily="18" charset="2"/>
              <a:buChar char="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experience gained from collaboration with existing schemes, ITU may, in future, consider the possibility of establishing an ITU-T TL self-recognition procedure, providing the assessment of ITU-T technical experts and assessment of the </a:t>
            </a: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TL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831" y="492042"/>
            <a:ext cx="8029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OPTIONS TO IMPLEMENT THE ITU-T TL’S RECOGNITION PROCEDURE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7395" y="1573677"/>
            <a:ext cx="8486539" cy="3962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indent="-446088">
              <a:lnSpc>
                <a:spcPct val="115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 objectives of ITU-T CASC are: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b="1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-446088">
              <a:lnSpc>
                <a:spcPct val="115000"/>
              </a:lnSpc>
              <a:spcBef>
                <a:spcPts val="6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to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the ITU-T view and position to the management organs of the established Conformity Assessment Systems and Schemes of the IEC and ILAC</a:t>
            </a:r>
          </a:p>
          <a:p>
            <a:pPr marL="446088" indent="-446088">
              <a:lnSpc>
                <a:spcPct val="115000"/>
              </a:lnSpc>
              <a:spcBef>
                <a:spcPts val="6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to set up criteria, rules and procedures for the appointment of ITU-T technical experts by working with established Conformity Assessment Systems and Schemes of IEC, in collaboration with ILAC aiming for a common testing and conformity assessment</a:t>
            </a:r>
          </a:p>
          <a:p>
            <a:pPr marL="446088" indent="-446088">
              <a:lnSpc>
                <a:spcPct val="115000"/>
              </a:lnSpc>
              <a:spcBef>
                <a:spcPts val="6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to process applications from candidate experts from ITU-T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membership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-446088">
              <a:lnSpc>
                <a:spcPct val="115000"/>
              </a:lnSpc>
              <a:spcBef>
                <a:spcPts val="6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to appoint the ITU-T technical expert(s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088" indent="-446088">
              <a:lnSpc>
                <a:spcPct val="115000"/>
              </a:lnSpc>
              <a:spcBef>
                <a:spcPts val="600"/>
              </a:spcBef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	to recognize TL with a scope of ITU-T Recommendation(s) which is assessed by IEC or by ILAC accreditation bodies and register it in the ITU recognized TL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5831" y="492042"/>
            <a:ext cx="8029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ITU-T CASC WILL MANAGE THE ITU-T TL’S RECOGNITION PROCEDURE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680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08079" y="478848"/>
            <a:ext cx="1754198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CONTACTS</a:t>
            </a:r>
            <a:endParaRPr lang="en-US" sz="28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079" y="1791015"/>
            <a:ext cx="523072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ITU-T 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CASC web </a:t>
            </a:r>
            <a:r>
              <a:rPr lang="en-US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page</a:t>
            </a:r>
            <a:endParaRPr lang="en-US" sz="2000" b="1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Isaac Boateng (Chairman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CASC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isaac.boateng@nca.org.gh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Stefano Polidori (TSB Advisor) </a:t>
            </a:r>
          </a:p>
          <a:p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tsbcasc@itu.int</a:t>
            </a:r>
            <a:endParaRPr lang="en-US" b="1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Denis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Andreev (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TSB,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C&amp;I </a:t>
            </a:r>
            <a:r>
              <a:rPr lang="en-US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Coordinator)</a:t>
            </a:r>
            <a:endParaRPr lang="en-US" b="1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denis.andreev@itu.int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502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45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ITU White Background.potx" id="{9694207F-B86C-4347-AF5B-E18AD6864DC7}" vid="{B9639EA1-9A26-4D10-99CD-41579998EC69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1778246FACF745880F62B76D48EDB0" ma:contentTypeVersion="0" ma:contentTypeDescription="Create a new document." ma:contentTypeScope="" ma:versionID="3d6ef9a222449b7de2ef65a4376189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8A1923-69D3-4D78-9814-DE000AF4B9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1CCE5B-E25B-44FA-BE65-3B2B4FA5EAF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7F5E02-A195-4C93-875D-F1314B6CB6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4688</TotalTime>
  <Words>410</Words>
  <Application>Microsoft Office PowerPoint</Application>
  <PresentationFormat>On-screen Show (4:3)</PresentationFormat>
  <Paragraphs>54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2_Office Theme</vt:lpstr>
      <vt:lpstr>PowerPoint Presentation</vt:lpstr>
      <vt:lpstr>RATIONALE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Hubert Romain</cp:lastModifiedBy>
  <cp:revision>188</cp:revision>
  <cp:lastPrinted>2016-04-07T16:31:10Z</cp:lastPrinted>
  <dcterms:created xsi:type="dcterms:W3CDTF">2016-02-05T15:38:40Z</dcterms:created>
  <dcterms:modified xsi:type="dcterms:W3CDTF">2016-10-17T12:47:15Z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0x010100B91778246FACF745880F62B76D48EDB0</vt:lpwstr>
  </property>
</Properties>
</file>