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6" r:id="rId2"/>
    <p:sldId id="347" r:id="rId3"/>
    <p:sldId id="348" r:id="rId4"/>
    <p:sldId id="379" r:id="rId5"/>
    <p:sldId id="385" r:id="rId6"/>
    <p:sldId id="384" r:id="rId7"/>
    <p:sldId id="383" r:id="rId8"/>
    <p:sldId id="386" r:id="rId9"/>
    <p:sldId id="369" r:id="rId10"/>
  </p:sldIdLst>
  <p:sldSz cx="9144000" cy="5143500" type="screen16x9"/>
  <p:notesSz cx="6797675" cy="9928225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99FFCC"/>
    <a:srgbClr val="4F81BD"/>
    <a:srgbClr val="FF0000"/>
    <a:srgbClr val="CC99FF"/>
    <a:srgbClr val="9D9999"/>
    <a:srgbClr val="8A828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6" autoAdjust="0"/>
    <p:restoredTop sz="94920" autoAdjust="0"/>
  </p:normalViewPr>
  <p:slideViewPr>
    <p:cSldViewPr showGuides="1">
      <p:cViewPr varScale="1">
        <p:scale>
          <a:sx n="108" d="100"/>
          <a:sy n="108" d="100"/>
        </p:scale>
        <p:origin x="-648" y="-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B57998C-5F74-4ED7-85A5-E4C8510EEC67}" type="datetime1">
              <a:rPr lang="zh-CN" altLang="en-US"/>
              <a:pPr/>
              <a:t>2017/1/25</a:t>
            </a:fld>
            <a:endParaRPr lang="en-US" altLang="zh-CN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zh-CN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A5BDE1A-A809-4934-ADF2-BB99EF01026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2685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endParaRPr lang="en-US" altLang="zh-CN"/>
          </a:p>
        </p:txBody>
      </p:sp>
      <p:sp>
        <p:nvSpPr>
          <p:cNvPr id="3" name="日期占位符 2"/>
          <p:cNvSpPr txBox="1"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fld id="{6652391E-A849-458E-9212-CD2EC9E96D31}" type="datetime1">
              <a:rPr lang="en-US" altLang="zh-CN"/>
              <a:pPr/>
              <a:t>1/25/2017</a:t>
            </a:fld>
            <a:endParaRPr lang="en-US" altLang="zh-CN"/>
          </a:p>
        </p:txBody>
      </p:sp>
      <p:sp>
        <p:nvSpPr>
          <p:cNvPr id="11268" name="幻灯片图像占位符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备注占位符 4"/>
          <p:cNvSpPr txBox="1"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 txBox="1"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endParaRPr lang="en-US" altLang="zh-CN"/>
          </a:p>
        </p:txBody>
      </p:sp>
      <p:sp>
        <p:nvSpPr>
          <p:cNvPr id="7" name="灯片编号占位符 6"/>
          <p:cNvSpPr txBox="1"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fld id="{8FD85378-B61B-4859-8468-D4FDACB56D5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85574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lang="zh-CN" sz="1200" kern="1200">
        <a:solidFill>
          <a:srgbClr val="000000"/>
        </a:solidFill>
        <a:latin typeface="Calibri"/>
        <a:ea typeface="宋体" pitchFamily="2"/>
      </a:defRPr>
    </a:lvl1pPr>
    <a:lvl2pPr marL="457200" lvl="1" algn="l" rtl="0" eaLnBrk="0" fontAlgn="base" hangingPunct="0">
      <a:spcBef>
        <a:spcPts val="400"/>
      </a:spcBef>
      <a:spcAft>
        <a:spcPct val="0"/>
      </a:spcAft>
      <a:defRPr lang="zh-CN" sz="1200" kern="1200">
        <a:solidFill>
          <a:srgbClr val="000000"/>
        </a:solidFill>
        <a:latin typeface="Calibri"/>
        <a:ea typeface="宋体" pitchFamily="2"/>
      </a:defRPr>
    </a:lvl2pPr>
    <a:lvl3pPr marL="914400" lvl="2" algn="l" rtl="0" eaLnBrk="0" fontAlgn="base" hangingPunct="0">
      <a:spcBef>
        <a:spcPts val="400"/>
      </a:spcBef>
      <a:spcAft>
        <a:spcPct val="0"/>
      </a:spcAft>
      <a:defRPr lang="zh-CN" sz="1200" kern="1200">
        <a:solidFill>
          <a:srgbClr val="000000"/>
        </a:solidFill>
        <a:latin typeface="Calibri"/>
        <a:ea typeface="宋体" pitchFamily="2"/>
      </a:defRPr>
    </a:lvl3pPr>
    <a:lvl4pPr marL="1371600" lvl="3" algn="l" rtl="0" eaLnBrk="0" fontAlgn="base" hangingPunct="0">
      <a:spcBef>
        <a:spcPts val="400"/>
      </a:spcBef>
      <a:spcAft>
        <a:spcPct val="0"/>
      </a:spcAft>
      <a:defRPr lang="zh-CN" sz="1200" kern="1200">
        <a:solidFill>
          <a:srgbClr val="000000"/>
        </a:solidFill>
        <a:latin typeface="Calibri"/>
        <a:ea typeface="宋体" pitchFamily="2"/>
      </a:defRPr>
    </a:lvl4pPr>
    <a:lvl5pPr marL="1828800" lvl="4" algn="l" rtl="0" eaLnBrk="0" fontAlgn="base" hangingPunct="0">
      <a:spcBef>
        <a:spcPts val="400"/>
      </a:spcBef>
      <a:spcAft>
        <a:spcPct val="0"/>
      </a:spcAft>
      <a:defRPr lang="zh-CN" sz="1200" kern="1200">
        <a:solidFill>
          <a:srgbClr val="000000"/>
        </a:solidFill>
        <a:latin typeface="Calibri"/>
        <a:ea typeface="宋体" pitchFamily="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ノート プレースホルダー 2"/>
          <p:cNvSpPr txBox="1">
            <a:spLocks noGrp="1"/>
          </p:cNvSpPr>
          <p:nvPr>
            <p:ph type="body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/>
            <a:endParaRPr altLang="en-US" smtClean="0"/>
          </a:p>
        </p:txBody>
      </p:sp>
      <p:sp>
        <p:nvSpPr>
          <p:cNvPr id="12292" name="スライド番号プレースホルダー 3"/>
          <p:cNvSpPr txBox="1">
            <a:spLocks noChangeArrowheads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defTabSz="95567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95567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95567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95567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955675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955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r" eaLnBrk="1"/>
            <a:fld id="{1AF88EE4-4360-4D76-8754-FD6AA538C683}" type="slidenum">
              <a:rPr lang="en-US" altLang="zh-CN" sz="1200">
                <a:solidFill>
                  <a:srgbClr val="000000"/>
                </a:solidFill>
                <a:ea typeface="MS PGothic" pitchFamily="34" charset="-128"/>
              </a:rPr>
              <a:pPr algn="r" eaLnBrk="1"/>
              <a:t>1</a:t>
            </a:fld>
            <a:endParaRPr lang="en-US" altLang="zh-CN" sz="1200">
              <a:solidFill>
                <a:srgbClr val="000000"/>
              </a:solidFill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/>
              <a:t>单击此处编辑母版标题样式</a:t>
            </a:r>
            <a:endParaRPr lang="en-US"/>
          </a:p>
        </p:txBody>
      </p:sp>
      <p:sp>
        <p:nvSpPr>
          <p:cNvPr id="3" name="副标题 2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49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zh-CN"/>
              <a:t>单击此处编辑母版副标题样式</a:t>
            </a:r>
            <a:endParaRPr lang="en-US"/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1EB523-1B31-4605-9BB8-0D86A60D1763}" type="datetime1">
              <a:rPr lang="en-US" altLang="zh-CN"/>
              <a:pPr/>
              <a:t>1/25/2017</a:t>
            </a:fld>
            <a:endParaRPr lang="en-US" altLang="zh-CN"/>
          </a:p>
        </p:txBody>
      </p:sp>
      <p:sp>
        <p:nvSpPr>
          <p:cNvPr id="5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23A7CD-D73B-4829-AB0A-187E7141C40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14778425"/>
      </p:ext>
    </p:extLst>
  </p:cSld>
  <p:clrMapOvr>
    <a:masterClrMapping/>
  </p:clrMapOvr>
  <p:transition/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CN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  <a:endParaRPr lang="en-US"/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976496-77C5-48FB-9FD2-8319794A50CD}" type="datetime1">
              <a:rPr lang="en-US" altLang="zh-CN"/>
              <a:pPr/>
              <a:t>1/25/2017</a:t>
            </a:fld>
            <a:endParaRPr lang="en-US" altLang="zh-CN"/>
          </a:p>
        </p:txBody>
      </p:sp>
      <p:sp>
        <p:nvSpPr>
          <p:cNvPr id="5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C6417-C2D3-474E-A6BC-D6ABA85FE8B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822867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 txBox="1">
            <a:spLocks noGrp="1"/>
          </p:cNvSpPr>
          <p:nvPr>
            <p:ph type="title" orient="vert"/>
          </p:nvPr>
        </p:nvSpPr>
        <p:spPr>
          <a:xfrm>
            <a:off x="6629400" y="154780"/>
            <a:ext cx="2057400" cy="329088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CN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 txBox="1">
            <a:spLocks noGrp="1"/>
          </p:cNvSpPr>
          <p:nvPr>
            <p:ph type="body" orient="vert" idx="1"/>
          </p:nvPr>
        </p:nvSpPr>
        <p:spPr>
          <a:xfrm>
            <a:off x="457200" y="154780"/>
            <a:ext cx="6019796" cy="329088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  <a:endParaRPr lang="en-US"/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AE8E86-6DDD-4548-8692-4FD05DA19C54}" type="datetime1">
              <a:rPr lang="en-US" altLang="zh-CN"/>
              <a:pPr/>
              <a:t>1/25/2017</a:t>
            </a:fld>
            <a:endParaRPr lang="en-US" altLang="zh-CN"/>
          </a:p>
        </p:txBody>
      </p:sp>
      <p:sp>
        <p:nvSpPr>
          <p:cNvPr id="5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91A7F-C94E-47BA-9307-A761B0ED42A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2046336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00150"/>
            <a:ext cx="8229600" cy="33940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134534-72EA-4CCC-9322-6C38C4A7E0FD}" type="datetime1">
              <a:rPr lang="en-US" altLang="zh-CN"/>
              <a:pPr/>
              <a:t>1/25/2017</a:t>
            </a:fld>
            <a:endParaRPr lang="en-US" altLang="zh-CN"/>
          </a:p>
        </p:txBody>
      </p:sp>
      <p:sp>
        <p:nvSpPr>
          <p:cNvPr id="5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544BD6-50A0-4019-96D8-0B72806E437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10241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CN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  <a:endParaRPr lang="en-US"/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D6B968-1787-41DE-AB00-55634BFB0E8A}" type="datetime1">
              <a:rPr lang="en-US" altLang="zh-CN"/>
              <a:pPr/>
              <a:t>1/25/2017</a:t>
            </a:fld>
            <a:endParaRPr lang="en-US" altLang="zh-CN"/>
          </a:p>
        </p:txBody>
      </p:sp>
      <p:sp>
        <p:nvSpPr>
          <p:cNvPr id="5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723E43-5B3D-4663-BB90-76AC6CE17CD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09932310"/>
      </p:ext>
    </p:extLst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>
          <a:xfrm>
            <a:off x="722311" y="3305171"/>
            <a:ext cx="7772400" cy="1021558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zh-CN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 txBox="1">
            <a:spLocks noGrp="1"/>
          </p:cNvSpPr>
          <p:nvPr>
            <p:ph type="body" idx="1"/>
          </p:nvPr>
        </p:nvSpPr>
        <p:spPr>
          <a:xfrm>
            <a:off x="722311" y="2180039"/>
            <a:ext cx="7772400" cy="1125141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A661F-45C8-4E5B-9505-F305751A6A3F}" type="datetime1">
              <a:rPr lang="en-US" altLang="zh-CN"/>
              <a:pPr/>
              <a:t>1/25/2017</a:t>
            </a:fld>
            <a:endParaRPr lang="en-US" altLang="zh-CN"/>
          </a:p>
        </p:txBody>
      </p:sp>
      <p:sp>
        <p:nvSpPr>
          <p:cNvPr id="5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36069-E754-48A4-89A5-B39AD29FCE2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790508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CN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 txBox="1">
            <a:spLocks noGrp="1"/>
          </p:cNvSpPr>
          <p:nvPr>
            <p:ph idx="1"/>
          </p:nvPr>
        </p:nvSpPr>
        <p:spPr>
          <a:xfrm>
            <a:off x="457200" y="900117"/>
            <a:ext cx="4038603" cy="2545552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  <a:endParaRPr lang="en-US"/>
          </a:p>
        </p:txBody>
      </p:sp>
      <p:sp>
        <p:nvSpPr>
          <p:cNvPr id="4" name="内容占位符 3"/>
          <p:cNvSpPr txBox="1">
            <a:spLocks noGrp="1"/>
          </p:cNvSpPr>
          <p:nvPr>
            <p:ph idx="2"/>
          </p:nvPr>
        </p:nvSpPr>
        <p:spPr>
          <a:xfrm>
            <a:off x="4648196" y="900117"/>
            <a:ext cx="4038603" cy="2545552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  <a:endParaRPr lang="en-US"/>
          </a:p>
        </p:txBody>
      </p:sp>
      <p:sp>
        <p:nvSpPr>
          <p:cNvPr id="5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33C3EB-F8C6-4F92-9536-468443591EFB}" type="datetime1">
              <a:rPr lang="en-US" altLang="zh-CN"/>
              <a:pPr/>
              <a:t>1/25/2017</a:t>
            </a:fld>
            <a:endParaRPr lang="en-US" altLang="zh-CN"/>
          </a:p>
        </p:txBody>
      </p:sp>
      <p:sp>
        <p:nvSpPr>
          <p:cNvPr id="6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C7F1E-8D45-48BA-A6E9-EB2005FEBD8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326716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 txBox="1">
            <a:spLocks noGrp="1"/>
          </p:cNvSpPr>
          <p:nvPr>
            <p:ph type="body" idx="1"/>
          </p:nvPr>
        </p:nvSpPr>
        <p:spPr>
          <a:xfrm>
            <a:off x="457200" y="1151339"/>
            <a:ext cx="4040184" cy="479822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4" name="内容占位符 3"/>
          <p:cNvSpPr txBox="1">
            <a:spLocks noGrp="1"/>
          </p:cNvSpPr>
          <p:nvPr>
            <p:ph idx="2"/>
          </p:nvPr>
        </p:nvSpPr>
        <p:spPr>
          <a:xfrm>
            <a:off x="457200" y="1631152"/>
            <a:ext cx="4040184" cy="2963469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  <a:endParaRPr lang="en-US"/>
          </a:p>
        </p:txBody>
      </p:sp>
      <p:sp>
        <p:nvSpPr>
          <p:cNvPr id="5" name="文本占位符 4"/>
          <p:cNvSpPr txBox="1">
            <a:spLocks noGrp="1"/>
          </p:cNvSpPr>
          <p:nvPr>
            <p:ph type="body" idx="3"/>
          </p:nvPr>
        </p:nvSpPr>
        <p:spPr>
          <a:xfrm>
            <a:off x="4645023" y="1151339"/>
            <a:ext cx="4041776" cy="479822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6" name="内容占位符 5"/>
          <p:cNvSpPr txBox="1">
            <a:spLocks noGrp="1"/>
          </p:cNvSpPr>
          <p:nvPr>
            <p:ph idx="4"/>
          </p:nvPr>
        </p:nvSpPr>
        <p:spPr>
          <a:xfrm>
            <a:off x="4645023" y="1631152"/>
            <a:ext cx="4041776" cy="2963469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  <a:endParaRPr lang="en-US"/>
          </a:p>
        </p:txBody>
      </p:sp>
      <p:sp>
        <p:nvSpPr>
          <p:cNvPr id="7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D55D6E-DAA4-4C67-B5B0-249AB89B8985}" type="datetime1">
              <a:rPr lang="en-US" altLang="zh-CN"/>
              <a:pPr/>
              <a:t>1/25/2017</a:t>
            </a:fld>
            <a:endParaRPr lang="en-US" altLang="zh-CN"/>
          </a:p>
        </p:txBody>
      </p:sp>
      <p:sp>
        <p:nvSpPr>
          <p:cNvPr id="8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75E14-82EF-48B3-B7AA-CF8DC1F7E7C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434010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CN"/>
              <a:t>单击此处编辑母版标题样式</a:t>
            </a:r>
            <a:endParaRPr lang="en-US"/>
          </a:p>
        </p:txBody>
      </p:sp>
      <p:sp>
        <p:nvSpPr>
          <p:cNvPr id="3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BCABF-977C-4E66-90CA-EC1C83C93D28}" type="datetime1">
              <a:rPr lang="en-US" altLang="zh-CN"/>
              <a:pPr/>
              <a:t>1/25/2017</a:t>
            </a:fld>
            <a:endParaRPr lang="en-US" altLang="zh-CN"/>
          </a:p>
        </p:txBody>
      </p:sp>
      <p:sp>
        <p:nvSpPr>
          <p:cNvPr id="4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3AFC74-0366-4F50-B9BA-AF0224ECFC8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58919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F7948-9DD4-4DF3-B15F-40AEE6218609}" type="datetime1">
              <a:rPr lang="en-US" altLang="zh-CN"/>
              <a:pPr/>
              <a:t>1/25/2017</a:t>
            </a:fld>
            <a:endParaRPr lang="en-US" altLang="zh-CN"/>
          </a:p>
        </p:txBody>
      </p:sp>
      <p:sp>
        <p:nvSpPr>
          <p:cNvPr id="3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E0FECD-C788-4FEC-B9E6-17FFB6F0B70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2072772"/>
      </p:ext>
    </p:extLst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>
          <a:xfrm>
            <a:off x="457200" y="204789"/>
            <a:ext cx="3008311" cy="871542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CN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 txBox="1">
            <a:spLocks noGrp="1"/>
          </p:cNvSpPr>
          <p:nvPr>
            <p:ph idx="1"/>
          </p:nvPr>
        </p:nvSpPr>
        <p:spPr>
          <a:xfrm>
            <a:off x="3575047" y="204789"/>
            <a:ext cx="5111752" cy="438983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  <a:p>
            <a:pPr lvl="2"/>
            <a:r>
              <a:rPr lang="zh-CN"/>
              <a:t>第三级</a:t>
            </a:r>
          </a:p>
          <a:p>
            <a:pPr lvl="3"/>
            <a:r>
              <a:rPr lang="zh-CN"/>
              <a:t>第四级</a:t>
            </a:r>
          </a:p>
          <a:p>
            <a:pPr lvl="4"/>
            <a:r>
              <a:rPr lang="zh-CN"/>
              <a:t>第五级</a:t>
            </a:r>
            <a:endParaRPr lang="en-US"/>
          </a:p>
        </p:txBody>
      </p:sp>
      <p:sp>
        <p:nvSpPr>
          <p:cNvPr id="4" name="文本占位符 3"/>
          <p:cNvSpPr txBox="1">
            <a:spLocks noGrp="1"/>
          </p:cNvSpPr>
          <p:nvPr>
            <p:ph type="body" idx="2"/>
          </p:nvPr>
        </p:nvSpPr>
        <p:spPr>
          <a:xfrm>
            <a:off x="457200" y="1076331"/>
            <a:ext cx="3008311" cy="351830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A43D20-79F2-42DF-AB1A-5164BABCAE59}" type="datetime1">
              <a:rPr lang="en-US" altLang="zh-CN"/>
              <a:pPr/>
              <a:t>1/25/2017</a:t>
            </a:fld>
            <a:endParaRPr lang="en-US" altLang="zh-CN"/>
          </a:p>
        </p:txBody>
      </p:sp>
      <p:sp>
        <p:nvSpPr>
          <p:cNvPr id="6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12CED-AF6A-4A03-A23C-97F917484AE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2335598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4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CN"/>
              <a:t>单击此处编辑母版标题样式</a:t>
            </a:r>
            <a:endParaRPr lang="en-US"/>
          </a:p>
        </p:txBody>
      </p:sp>
      <p:sp>
        <p:nvSpPr>
          <p:cNvPr id="3" name="图片占位符 2"/>
          <p:cNvSpPr txBox="1">
            <a:spLocks noGrp="1"/>
          </p:cNvSpPr>
          <p:nvPr>
            <p:ph type="pic" idx="1"/>
          </p:nvPr>
        </p:nvSpPr>
        <p:spPr>
          <a:xfrm>
            <a:off x="1792288" y="459577"/>
            <a:ext cx="5486400" cy="3086099"/>
          </a:xfrm>
        </p:spPr>
        <p:txBody>
          <a:bodyPr/>
          <a:lstStyle>
            <a:lvl1pPr marL="0" indent="0">
              <a:buNone/>
              <a:defRPr lang="en-US"/>
            </a:lvl1pPr>
          </a:lstStyle>
          <a:p>
            <a:pPr lvl="0"/>
            <a:endParaRPr lang="en-US" noProof="0" smtClean="0"/>
          </a:p>
        </p:txBody>
      </p:sp>
      <p:sp>
        <p:nvSpPr>
          <p:cNvPr id="4" name="文本占位符 3"/>
          <p:cNvSpPr txBox="1">
            <a:spLocks noGrp="1"/>
          </p:cNvSpPr>
          <p:nvPr>
            <p:ph type="body" idx="2"/>
          </p:nvPr>
        </p:nvSpPr>
        <p:spPr>
          <a:xfrm>
            <a:off x="1792288" y="4025499"/>
            <a:ext cx="5486400" cy="60365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CN"/>
              <a:t>单击此处编辑母版文本样式</a:t>
            </a:r>
          </a:p>
        </p:txBody>
      </p:sp>
      <p:sp>
        <p:nvSpPr>
          <p:cNvPr id="5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9C0B9-8E98-43CB-B80A-35663302D678}" type="datetime1">
              <a:rPr lang="en-US" altLang="zh-CN"/>
              <a:pPr/>
              <a:t>1/25/2017</a:t>
            </a:fld>
            <a:endParaRPr lang="en-US" altLang="zh-CN"/>
          </a:p>
        </p:txBody>
      </p:sp>
      <p:sp>
        <p:nvSpPr>
          <p:cNvPr id="6" name="页脚占位符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BDC5DB-1A90-47C0-80E1-C6003B0427B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9632108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 txBox="1"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 txBox="1"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 txBox="1"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684C9348-C49E-48DA-9A92-73029E542D90}" type="datetime1">
              <a:rPr lang="en-US" altLang="zh-CN"/>
              <a:pPr/>
              <a:t>1/25/2017</a:t>
            </a:fld>
            <a:endParaRPr lang="en-US" altLang="zh-CN"/>
          </a:p>
        </p:txBody>
      </p:sp>
      <p:sp>
        <p:nvSpPr>
          <p:cNvPr id="5" name="页脚占位符 4"/>
          <p:cNvSpPr txBox="1"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 txBox="1"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D8B67FA-53AF-442A-BF47-1537BDC3CD9B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sz="4400" kern="1200">
          <a:solidFill>
            <a:srgbClr val="000000"/>
          </a:solidFill>
          <a:latin typeface="Calibri"/>
          <a:ea typeface="宋体" pitchFamily="2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SzPct val="100000"/>
        <a:buFont typeface="Arial" charset="0"/>
        <a:buChar char="•"/>
        <a:defRPr lang="zh-CN" sz="3200" kern="1200">
          <a:solidFill>
            <a:srgbClr val="000000"/>
          </a:solidFill>
          <a:latin typeface="Calibri"/>
          <a:ea typeface="宋体" pitchFamily="2"/>
        </a:defRPr>
      </a:lvl1pPr>
      <a:lvl2pPr marL="742950" lvl="1" indent="-285750" algn="l" rtl="0" eaLnBrk="0" fontAlgn="base" hangingPunct="0">
        <a:spcBef>
          <a:spcPts val="700"/>
        </a:spcBef>
        <a:spcAft>
          <a:spcPct val="0"/>
        </a:spcAft>
        <a:buSzPct val="100000"/>
        <a:buFont typeface="Arial" charset="0"/>
        <a:buChar char="–"/>
        <a:defRPr lang="zh-CN" sz="2800" kern="1200">
          <a:solidFill>
            <a:srgbClr val="000000"/>
          </a:solidFill>
          <a:latin typeface="Calibri"/>
          <a:ea typeface="宋体" pitchFamily="2"/>
        </a:defRPr>
      </a:lvl2pPr>
      <a:lvl3pPr marL="1143000" lvl="2" indent="-228600" algn="l" rtl="0" eaLnBrk="0" fontAlgn="base" hangingPunct="0">
        <a:spcBef>
          <a:spcPts val="600"/>
        </a:spcBef>
        <a:spcAft>
          <a:spcPct val="0"/>
        </a:spcAft>
        <a:buSzPct val="100000"/>
        <a:buFont typeface="Arial" charset="0"/>
        <a:buChar char="•"/>
        <a:defRPr lang="zh-CN" sz="2400" kern="1200">
          <a:solidFill>
            <a:srgbClr val="000000"/>
          </a:solidFill>
          <a:latin typeface="Calibri"/>
          <a:ea typeface="宋体" pitchFamily="2"/>
        </a:defRPr>
      </a:lvl3pPr>
      <a:lvl4pPr marL="1600200" lvl="3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–"/>
        <a:defRPr lang="zh-CN" sz="2000" kern="1200">
          <a:solidFill>
            <a:srgbClr val="000000"/>
          </a:solidFill>
          <a:latin typeface="Calibri"/>
          <a:ea typeface="宋体" pitchFamily="2"/>
        </a:defRPr>
      </a:lvl4pPr>
      <a:lvl5pPr marL="2057400" lvl="4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charset="0"/>
        <a:buChar char="»"/>
        <a:defRPr lang="zh-CN" sz="2000" kern="1200">
          <a:solidFill>
            <a:srgbClr val="000000"/>
          </a:solidFill>
          <a:latin typeface="Calibri"/>
          <a:ea typeface="宋体" pitchFamily="2"/>
        </a:defRPr>
      </a:lvl5pPr>
      <a:lvl6pPr marL="25146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itchFamily="34" charset="0"/>
        <a:buChar char="»"/>
        <a:defRPr lang="zh-CN" sz="2000" kern="1200">
          <a:solidFill>
            <a:srgbClr val="000000"/>
          </a:solidFill>
          <a:latin typeface="Calibri"/>
          <a:ea typeface="宋体" pitchFamily="2"/>
        </a:defRPr>
      </a:lvl6pPr>
      <a:lvl7pPr marL="29718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itchFamily="34" charset="0"/>
        <a:buChar char="»"/>
        <a:defRPr lang="zh-CN" sz="2000" kern="1200">
          <a:solidFill>
            <a:srgbClr val="000000"/>
          </a:solidFill>
          <a:latin typeface="Calibri"/>
          <a:ea typeface="宋体" pitchFamily="2"/>
        </a:defRPr>
      </a:lvl7pPr>
      <a:lvl8pPr marL="34290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itchFamily="34" charset="0"/>
        <a:buChar char="»"/>
        <a:defRPr lang="zh-CN" sz="2000" kern="1200">
          <a:solidFill>
            <a:srgbClr val="000000"/>
          </a:solidFill>
          <a:latin typeface="Calibri"/>
          <a:ea typeface="宋体" pitchFamily="2"/>
        </a:defRPr>
      </a:lvl8pPr>
      <a:lvl9pPr marL="3886200" indent="-228600" algn="l" rtl="0" eaLnBrk="0" fontAlgn="base" hangingPunct="0">
        <a:spcBef>
          <a:spcPts val="500"/>
        </a:spcBef>
        <a:spcAft>
          <a:spcPct val="0"/>
        </a:spcAft>
        <a:buSzPct val="100000"/>
        <a:buFont typeface="Arial" pitchFamily="34" charset="0"/>
        <a:buChar char="»"/>
        <a:defRPr lang="zh-CN" sz="2000" kern="1200">
          <a:solidFill>
            <a:srgbClr val="000000"/>
          </a:solidFill>
          <a:latin typeface="Calibri"/>
          <a:ea typeface="宋体" pitchFamily="2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13JC}V$ZFGZ(8SGP]{OOW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907"/>
          <a:stretch>
            <a:fillRect/>
          </a:stretch>
        </p:blipFill>
        <p:spPr bwMode="auto">
          <a:xfrm>
            <a:off x="1285875" y="4659313"/>
            <a:ext cx="7523163" cy="35877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13" descr="D@M6Y%~`Q60_P~4%[HK$P6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4659313"/>
            <a:ext cx="895350" cy="3603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Rectangle 6"/>
          <p:cNvSpPr txBox="1">
            <a:spLocks noChangeArrowheads="1"/>
          </p:cNvSpPr>
          <p:nvPr/>
        </p:nvSpPr>
        <p:spPr bwMode="auto">
          <a:xfrm>
            <a:off x="8791575" y="4894263"/>
            <a:ext cx="344488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4E7EEBC3-E9B1-4C98-8E6D-130B5CACD4F5}" type="slidenum">
              <a:rPr lang="en-US" altLang="zh-CN" sz="1200">
                <a:solidFill>
                  <a:srgbClr val="898989"/>
                </a:solidFill>
              </a:rPr>
              <a:pPr algn="r" eaLnBrk="1" hangingPunct="1"/>
              <a:t>1</a:t>
            </a:fld>
            <a:endParaRPr lang="en-US" altLang="zh-CN" sz="1200">
              <a:solidFill>
                <a:srgbClr val="898989"/>
              </a:solidFill>
            </a:endParaRPr>
          </a:p>
        </p:txBody>
      </p:sp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395288" y="1420813"/>
            <a:ext cx="83566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r" eaLnBrk="1" hangingPunct="1"/>
            <a:r>
              <a:rPr lang="en-US" altLang="zh-CN" sz="2800" b="1"/>
              <a:t>Research on M3 sub-categories of R51-03</a:t>
            </a:r>
          </a:p>
        </p:txBody>
      </p:sp>
      <p:sp>
        <p:nvSpPr>
          <p:cNvPr id="2054" name="Rectangle 13"/>
          <p:cNvSpPr>
            <a:spLocks noChangeArrowheads="1"/>
          </p:cNvSpPr>
          <p:nvPr/>
        </p:nvSpPr>
        <p:spPr bwMode="auto">
          <a:xfrm>
            <a:off x="6732588" y="-20638"/>
            <a:ext cx="23034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1200"/>
              <a:t>Informal </a:t>
            </a:r>
            <a:r>
              <a:rPr lang="en-US" altLang="zh-CN" sz="1200"/>
              <a:t>document </a:t>
            </a:r>
            <a:r>
              <a:rPr lang="en-US" altLang="zh-CN" sz="1200" b="1" smtClean="0"/>
              <a:t>GRB-65-02</a:t>
            </a:r>
            <a:endParaRPr lang="en-US" altLang="zh-CN" sz="1200" b="1"/>
          </a:p>
          <a:p>
            <a:r>
              <a:rPr lang="en-US" altLang="zh-CN" sz="1200" dirty="0"/>
              <a:t>(65</a:t>
            </a:r>
            <a:r>
              <a:rPr lang="en-US" altLang="zh-CN" sz="1200" baseline="30000" dirty="0"/>
              <a:t>th</a:t>
            </a:r>
            <a:r>
              <a:rPr lang="en-US" altLang="zh-CN" sz="1200" dirty="0"/>
              <a:t> GRB, 15-17 February 2017,</a:t>
            </a:r>
          </a:p>
          <a:p>
            <a:r>
              <a:rPr lang="en-US" altLang="zh-CN" sz="1200" dirty="0"/>
              <a:t>agenda item 4(a), 9 &amp; 16 )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Grp="1"/>
          </p:cNvSpPr>
          <p:nvPr>
            <p:ph type="title"/>
          </p:nvPr>
        </p:nvSpPr>
        <p:spPr>
          <a:xfrm>
            <a:off x="457200" y="-20638"/>
            <a:ext cx="8229600" cy="857251"/>
          </a:xfrm>
        </p:spPr>
        <p:txBody>
          <a:bodyPr/>
          <a:lstStyle/>
          <a:p>
            <a:r>
              <a:rPr lang="en-US" altLang="zh-CN" smtClean="0">
                <a:latin typeface="Calibri" pitchFamily="34" charset="0"/>
                <a:ea typeface="宋体" pitchFamily="2" charset="-122"/>
              </a:rPr>
              <a:t>Contents</a:t>
            </a:r>
          </a:p>
        </p:txBody>
      </p:sp>
      <p:sp>
        <p:nvSpPr>
          <p:cNvPr id="3075" name="Text Box 3"/>
          <p:cNvSpPr txBox="1">
            <a:spLocks noGrp="1"/>
          </p:cNvSpPr>
          <p:nvPr>
            <p:ph type="body" idx="1"/>
          </p:nvPr>
        </p:nvSpPr>
        <p:spPr>
          <a:xfrm>
            <a:off x="457200" y="771525"/>
            <a:ext cx="8229600" cy="410527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1800" b="1" smtClean="0">
                <a:latin typeface="Calibri" pitchFamily="34" charset="0"/>
                <a:ea typeface="宋体" pitchFamily="2" charset="-122"/>
                <a:cs typeface="Arial" charset="0"/>
              </a:rPr>
              <a:t>M3 category in China with new energy </a:t>
            </a:r>
          </a:p>
          <a:p>
            <a:pPr>
              <a:lnSpc>
                <a:spcPct val="150000"/>
              </a:lnSpc>
            </a:pPr>
            <a:r>
              <a:rPr lang="en-US" altLang="zh-CN" sz="1800" b="1" smtClean="0">
                <a:latin typeface="Calibri" pitchFamily="34" charset="0"/>
                <a:ea typeface="宋体" pitchFamily="2" charset="-122"/>
                <a:cs typeface="Arial" charset="0"/>
              </a:rPr>
              <a:t>An example of M3 category EV</a:t>
            </a:r>
          </a:p>
          <a:p>
            <a:pPr>
              <a:lnSpc>
                <a:spcPct val="150000"/>
              </a:lnSpc>
            </a:pPr>
            <a:r>
              <a:rPr lang="en-US" altLang="zh-CN" sz="1800" b="1" smtClean="0">
                <a:latin typeface="Calibri" pitchFamily="34" charset="0"/>
                <a:ea typeface="宋体" pitchFamily="2" charset="-122"/>
                <a:cs typeface="Arial" charset="0"/>
              </a:rPr>
              <a:t>R51-03 on M3 categories</a:t>
            </a:r>
          </a:p>
          <a:p>
            <a:pPr>
              <a:lnSpc>
                <a:spcPct val="150000"/>
              </a:lnSpc>
            </a:pPr>
            <a:r>
              <a:rPr lang="en-US" altLang="zh-CN" sz="1800" b="1" smtClean="0">
                <a:latin typeface="Calibri" pitchFamily="34" charset="0"/>
                <a:ea typeface="宋体" pitchFamily="2" charset="-122"/>
                <a:cs typeface="Arial" charset="0"/>
              </a:rPr>
              <a:t>Problems for new technology</a:t>
            </a:r>
          </a:p>
          <a:p>
            <a:pPr>
              <a:lnSpc>
                <a:spcPct val="150000"/>
              </a:lnSpc>
            </a:pPr>
            <a:r>
              <a:rPr lang="en-US" altLang="zh-CN" sz="1800" b="1" smtClean="0">
                <a:latin typeface="Calibri" pitchFamily="34" charset="0"/>
                <a:ea typeface="宋体" pitchFamily="2" charset="-122"/>
                <a:cs typeface="Arial" charset="0"/>
              </a:rPr>
              <a:t>Existing problems</a:t>
            </a:r>
          </a:p>
          <a:p>
            <a:pPr>
              <a:lnSpc>
                <a:spcPct val="150000"/>
              </a:lnSpc>
            </a:pPr>
            <a:r>
              <a:rPr lang="en-US" altLang="zh-CN" sz="1800" b="1" smtClean="0">
                <a:latin typeface="Calibri" pitchFamily="34" charset="0"/>
                <a:ea typeface="宋体" pitchFamily="2" charset="-122"/>
                <a:cs typeface="Arial" charset="0"/>
              </a:rPr>
              <a:t>Suggestions</a:t>
            </a:r>
          </a:p>
        </p:txBody>
      </p:sp>
      <p:sp>
        <p:nvSpPr>
          <p:cNvPr id="3076" name="Rectangle 6"/>
          <p:cNvSpPr txBox="1">
            <a:spLocks noChangeArrowheads="1"/>
          </p:cNvSpPr>
          <p:nvPr/>
        </p:nvSpPr>
        <p:spPr bwMode="auto">
          <a:xfrm>
            <a:off x="8791575" y="4894263"/>
            <a:ext cx="344488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0C6B9CA7-0E60-4958-BE99-87FA5418B219}" type="slidenum">
              <a:rPr lang="en-US" altLang="zh-CN" sz="1200">
                <a:solidFill>
                  <a:srgbClr val="898989"/>
                </a:solidFill>
              </a:rPr>
              <a:pPr algn="r" eaLnBrk="1" hangingPunct="1"/>
              <a:t>2</a:t>
            </a:fld>
            <a:endParaRPr lang="en-US" altLang="zh-CN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572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3200" b="1" smtClean="0">
                <a:latin typeface="Calibri" pitchFamily="34" charset="0"/>
                <a:ea typeface="宋体" pitchFamily="2" charset="-122"/>
                <a:cs typeface="Arial" charset="0"/>
              </a:rPr>
              <a:t>M3 category in China with new energy </a:t>
            </a:r>
          </a:p>
        </p:txBody>
      </p:sp>
      <p:sp>
        <p:nvSpPr>
          <p:cNvPr id="4099" name="Rectangle 6"/>
          <p:cNvSpPr txBox="1">
            <a:spLocks noChangeArrowheads="1"/>
          </p:cNvSpPr>
          <p:nvPr/>
        </p:nvSpPr>
        <p:spPr bwMode="auto">
          <a:xfrm>
            <a:off x="8791575" y="4894263"/>
            <a:ext cx="344488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327B0944-C785-4EA3-B636-67640078235C}" type="slidenum">
              <a:rPr lang="en-US" altLang="zh-CN" sz="1200">
                <a:solidFill>
                  <a:srgbClr val="898989"/>
                </a:solidFill>
              </a:rPr>
              <a:pPr algn="r" eaLnBrk="1" hangingPunct="1"/>
              <a:t>3</a:t>
            </a:fld>
            <a:endParaRPr lang="en-US" altLang="zh-CN" sz="1200">
              <a:solidFill>
                <a:srgbClr val="898989"/>
              </a:solidFill>
            </a:endParaRPr>
          </a:p>
        </p:txBody>
      </p:sp>
      <p:sp>
        <p:nvSpPr>
          <p:cNvPr id="4100" name="矩形 26"/>
          <p:cNvSpPr>
            <a:spLocks noChangeArrowheads="1"/>
          </p:cNvSpPr>
          <p:nvPr/>
        </p:nvSpPr>
        <p:spPr bwMode="auto">
          <a:xfrm>
            <a:off x="395288" y="1244600"/>
            <a:ext cx="8497887" cy="383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zh-CN" b="1">
                <a:cs typeface="Arial" charset="0"/>
              </a:rPr>
              <a:t> Totally 491,709 buses and coaches sold in year 2016. </a:t>
            </a:r>
          </a:p>
          <a:p>
            <a:pPr>
              <a:lnSpc>
                <a:spcPct val="150000"/>
              </a:lnSpc>
            </a:pPr>
            <a:r>
              <a:rPr lang="en-US" altLang="zh-CN">
                <a:cs typeface="Arial" charset="0"/>
              </a:rPr>
              <a:t>    - Mainly </a:t>
            </a:r>
            <a:r>
              <a:rPr lang="en-US" altLang="zh-CN" sz="1600">
                <a:cs typeface="Arial" charset="0"/>
              </a:rPr>
              <a:t>contain M2 and M3 categories.</a:t>
            </a:r>
          </a:p>
          <a:p>
            <a:pPr>
              <a:lnSpc>
                <a:spcPct val="150000"/>
              </a:lnSpc>
            </a:pPr>
            <a:r>
              <a:rPr lang="en-US" altLang="zh-CN" sz="1600">
                <a:cs typeface="Arial" charset="0"/>
              </a:rPr>
              <a:t>    - Within which, nearly 123, 000 belong to new energy vehicles, which take nearly 25% percent.</a:t>
            </a:r>
          </a:p>
          <a:p>
            <a:pPr>
              <a:lnSpc>
                <a:spcPct val="150000"/>
              </a:lnSpc>
            </a:pPr>
            <a:r>
              <a:rPr lang="en-US" altLang="zh-CN" sz="1600">
                <a:cs typeface="Arial" charset="0"/>
              </a:rPr>
              <a:t>    - Within which, nearly 172, 000 belongs to M3 categories.</a:t>
            </a:r>
          </a:p>
          <a:p>
            <a:pPr>
              <a:lnSpc>
                <a:spcPct val="150000"/>
              </a:lnSpc>
            </a:pPr>
            <a:r>
              <a:rPr lang="en-US" altLang="zh-CN" sz="1200" b="1">
                <a:cs typeface="Arial" charset="0"/>
              </a:rPr>
              <a:t>  *Data from: &lt;Automotive Information&gt;, www.autoinfo.org.cn</a:t>
            </a:r>
          </a:p>
          <a:p>
            <a:pPr>
              <a:lnSpc>
                <a:spcPct val="80000"/>
              </a:lnSpc>
            </a:pPr>
            <a:r>
              <a:rPr lang="en-US" altLang="zh-CN" sz="1600">
                <a:cs typeface="Arial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Char char="l"/>
            </a:pPr>
            <a:r>
              <a:rPr lang="en-US" altLang="zh-CN" b="1">
                <a:cs typeface="Arial" charset="0"/>
              </a:rPr>
              <a:t> Example: Tianjin City</a:t>
            </a:r>
          </a:p>
          <a:p>
            <a:pPr>
              <a:lnSpc>
                <a:spcPct val="150000"/>
              </a:lnSpc>
            </a:pPr>
            <a:r>
              <a:rPr lang="en-US" altLang="zh-CN" sz="1600">
                <a:cs typeface="Arial" charset="0"/>
              </a:rPr>
              <a:t>    - Planned to purchase 1000 buses and coaches from 2013 to 2016, within which more than 40% are EV, Hybrid, LNG &amp; CNG, and totally have more than 10, 000 buses and coaches.</a:t>
            </a:r>
          </a:p>
          <a:p>
            <a:pPr>
              <a:lnSpc>
                <a:spcPct val="150000"/>
              </a:lnSpc>
            </a:pPr>
            <a:r>
              <a:rPr lang="en-US" altLang="zh-CN" sz="1600">
                <a:cs typeface="Arial" charset="0"/>
              </a:rPr>
              <a:t>     - More than 1846 </a:t>
            </a:r>
            <a:r>
              <a:rPr lang="en-US" altLang="zh-CN" sz="1600" b="1">
                <a:cs typeface="Arial" charset="0"/>
              </a:rPr>
              <a:t>EV</a:t>
            </a:r>
            <a:r>
              <a:rPr lang="en-US" altLang="zh-CN" sz="1600">
                <a:cs typeface="Arial" charset="0"/>
              </a:rPr>
              <a:t> buses and coaches are purchased from 2012 and is running now.</a:t>
            </a:r>
          </a:p>
          <a:p>
            <a:pPr>
              <a:lnSpc>
                <a:spcPct val="150000"/>
              </a:lnSpc>
            </a:pPr>
            <a:r>
              <a:rPr lang="en-US" altLang="zh-CN" sz="1600" b="1">
                <a:cs typeface="Arial" charset="0"/>
              </a:rPr>
              <a:t> </a:t>
            </a:r>
            <a:r>
              <a:rPr lang="en-US" altLang="zh-CN" sz="1200" b="1">
                <a:cs typeface="Arial" charset="0"/>
              </a:rPr>
              <a:t>*Data from: www.tjbus.com, www.tj.xinhuanet.com</a:t>
            </a:r>
            <a:endParaRPr lang="en-US" altLang="zh-CN" sz="160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572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3200" b="1" smtClean="0">
                <a:latin typeface="Calibri" pitchFamily="34" charset="0"/>
                <a:ea typeface="宋体" pitchFamily="2" charset="-122"/>
                <a:cs typeface="Arial" charset="0"/>
              </a:rPr>
              <a:t>An example of M3 category EV</a:t>
            </a:r>
          </a:p>
        </p:txBody>
      </p:sp>
      <p:sp>
        <p:nvSpPr>
          <p:cNvPr id="5123" name="Rectangle 6"/>
          <p:cNvSpPr txBox="1">
            <a:spLocks noChangeArrowheads="1"/>
          </p:cNvSpPr>
          <p:nvPr/>
        </p:nvSpPr>
        <p:spPr bwMode="auto">
          <a:xfrm>
            <a:off x="8791575" y="4894263"/>
            <a:ext cx="344488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5AE0E94A-2FBA-4929-9EA3-7CA89AF8205D}" type="slidenum">
              <a:rPr lang="en-US" altLang="zh-CN" sz="1200">
                <a:solidFill>
                  <a:srgbClr val="898989"/>
                </a:solidFill>
              </a:rPr>
              <a:pPr algn="r" eaLnBrk="1" hangingPunct="1"/>
              <a:t>4</a:t>
            </a:fld>
            <a:endParaRPr lang="en-US" altLang="zh-CN" sz="1200">
              <a:solidFill>
                <a:srgbClr val="898989"/>
              </a:solidFill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395288" y="1355725"/>
          <a:ext cx="8424862" cy="783273"/>
        </p:xfrm>
        <a:graphic>
          <a:graphicData uri="http://schemas.openxmlformats.org/drawingml/2006/table">
            <a:tbl>
              <a:tblPr/>
              <a:tblGrid>
                <a:gridCol w="1079500"/>
                <a:gridCol w="720725"/>
                <a:gridCol w="863600"/>
                <a:gridCol w="649287"/>
                <a:gridCol w="719138"/>
                <a:gridCol w="792162"/>
                <a:gridCol w="792163"/>
                <a:gridCol w="863600"/>
                <a:gridCol w="1079500"/>
                <a:gridCol w="865187"/>
              </a:tblGrid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Kerb mass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微软雅黑" pitchFamily="34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12445kg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Front axle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微软雅黑" pitchFamily="34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4340kg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Rear axle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微软雅黑" pitchFamily="34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8105kg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Test mass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微软雅黑" pitchFamily="34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12550kg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Length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微软雅黑" pitchFamily="34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12000mm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Gross vehicle mass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微软雅黑" pitchFamily="34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19000kg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Front axle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微软雅黑" pitchFamily="34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7000kg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Rear axle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微软雅黑" pitchFamily="34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12000kg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Payload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微软雅黑" pitchFamily="34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Locked or non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N</a:t>
                      </a: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on-locked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微软雅黑" pitchFamily="34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  <p:pic>
        <p:nvPicPr>
          <p:cNvPr id="5159" name="Picture 11" descr="C:\Users\lenovo\Desktop\图片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355850"/>
            <a:ext cx="4679950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572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3200" b="1" smtClean="0">
                <a:latin typeface="Calibri" pitchFamily="34" charset="0"/>
                <a:ea typeface="宋体" pitchFamily="2" charset="-122"/>
                <a:cs typeface="Arial" charset="0"/>
              </a:rPr>
              <a:t>Problems for new technology</a:t>
            </a:r>
          </a:p>
        </p:txBody>
      </p:sp>
      <p:sp>
        <p:nvSpPr>
          <p:cNvPr id="6147" name="Rectangle 6"/>
          <p:cNvSpPr txBox="1">
            <a:spLocks noChangeArrowheads="1"/>
          </p:cNvSpPr>
          <p:nvPr/>
        </p:nvSpPr>
        <p:spPr bwMode="auto">
          <a:xfrm>
            <a:off x="8791575" y="4894263"/>
            <a:ext cx="344488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FD5E05B6-EAD6-411C-8967-BDED90537191}" type="slidenum">
              <a:rPr lang="en-US" altLang="zh-CN" sz="1200">
                <a:solidFill>
                  <a:srgbClr val="898989"/>
                </a:solidFill>
              </a:rPr>
              <a:pPr algn="r" eaLnBrk="1" hangingPunct="1"/>
              <a:t>5</a:t>
            </a:fld>
            <a:endParaRPr lang="en-US" altLang="zh-CN" sz="1200">
              <a:solidFill>
                <a:srgbClr val="898989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395288" y="1257300"/>
          <a:ext cx="8496300" cy="450850"/>
        </p:xfrm>
        <a:graphic>
          <a:graphicData uri="http://schemas.openxmlformats.org/drawingml/2006/table">
            <a:tbl>
              <a:tblPr/>
              <a:tblGrid>
                <a:gridCol w="1255712"/>
                <a:gridCol w="839788"/>
                <a:gridCol w="931862"/>
                <a:gridCol w="825500"/>
                <a:gridCol w="836613"/>
                <a:gridCol w="836612"/>
                <a:gridCol w="657225"/>
                <a:gridCol w="771525"/>
                <a:gridCol w="771525"/>
                <a:gridCol w="769938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Rated power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微软雅黑" pitchFamily="34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124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微软雅黑" pitchFamily="34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Rated power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(Motor)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微软雅黑" pitchFamily="34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110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Peak power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(Motor)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微软雅黑" pitchFamily="34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220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Torque 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微软雅黑" pitchFamily="34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3000 N.m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微软雅黑" pitchFamily="34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S</a:t>
                      </a:r>
                      <a:endParaRPr kumimoji="0" lang="zh-CN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微软雅黑" pitchFamily="34" charset="-122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微软雅黑" pitchFamily="34" charset="-122"/>
                        </a:rPr>
                        <a:t>1250rpm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CC"/>
                    </a:solidFill>
                  </a:tcPr>
                </a:tc>
              </a:tr>
            </a:tbl>
          </a:graphicData>
        </a:graphic>
      </p:graphicFrame>
      <p:pic>
        <p:nvPicPr>
          <p:cNvPr id="6172" name="Picture 10" descr="C:\Users\lenovo\Desktop\图片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851025"/>
            <a:ext cx="3913187" cy="218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3" name="角丸四角形 33"/>
          <p:cNvSpPr>
            <a:spLocks/>
          </p:cNvSpPr>
          <p:nvPr/>
        </p:nvSpPr>
        <p:spPr bwMode="auto">
          <a:xfrm>
            <a:off x="1476375" y="1203325"/>
            <a:ext cx="1223963" cy="576263"/>
          </a:xfrm>
          <a:custGeom>
            <a:avLst/>
            <a:gdLst>
              <a:gd name="T0" fmla="*/ 12111186 w 1828800"/>
              <a:gd name="T1" fmla="*/ 0 h 3375022"/>
              <a:gd name="T2" fmla="*/ 24222371 w 1828800"/>
              <a:gd name="T3" fmla="*/ 0 h 3375022"/>
              <a:gd name="T4" fmla="*/ 12111186 w 1828800"/>
              <a:gd name="T5" fmla="*/ 0 h 3375022"/>
              <a:gd name="T6" fmla="*/ 0 w 1828800"/>
              <a:gd name="T7" fmla="*/ 0 h 3375022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58747 w 1828800"/>
              <a:gd name="T13" fmla="*/ 58755 h 3375022"/>
              <a:gd name="T14" fmla="*/ 1770053 w 1828800"/>
              <a:gd name="T15" fmla="*/ 3316267 h 33750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8800" h="3375022">
                <a:moveTo>
                  <a:pt x="200575" y="0"/>
                </a:moveTo>
                <a:lnTo>
                  <a:pt x="200574" y="0"/>
                </a:lnTo>
                <a:cubicBezTo>
                  <a:pt x="89800" y="0"/>
                  <a:pt x="0" y="89800"/>
                  <a:pt x="0" y="200574"/>
                </a:cubicBezTo>
                <a:lnTo>
                  <a:pt x="0" y="3174447"/>
                </a:lnTo>
                <a:cubicBezTo>
                  <a:pt x="0" y="3285221"/>
                  <a:pt x="89800" y="3375021"/>
                  <a:pt x="200574" y="3375022"/>
                </a:cubicBezTo>
                <a:lnTo>
                  <a:pt x="1628225" y="3375022"/>
                </a:lnTo>
                <a:cubicBezTo>
                  <a:pt x="1738999" y="3375021"/>
                  <a:pt x="1828800" y="3285221"/>
                  <a:pt x="1828800" y="3174447"/>
                </a:cubicBezTo>
                <a:lnTo>
                  <a:pt x="1828800" y="200575"/>
                </a:lnTo>
                <a:cubicBezTo>
                  <a:pt x="1828800" y="89800"/>
                  <a:pt x="1738999" y="0"/>
                  <a:pt x="1628225" y="0"/>
                </a:cubicBezTo>
                <a:lnTo>
                  <a:pt x="200575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9" tIns="34295" rIns="68589" bIns="34295" anchor="ctr" anchorCtr="1"/>
          <a:lstStyle/>
          <a:p>
            <a:endParaRPr lang="en-US"/>
          </a:p>
        </p:txBody>
      </p:sp>
      <p:sp>
        <p:nvSpPr>
          <p:cNvPr id="6174" name="TextBox 17"/>
          <p:cNvSpPr txBox="1">
            <a:spLocks noChangeArrowheads="1"/>
          </p:cNvSpPr>
          <p:nvPr/>
        </p:nvSpPr>
        <p:spPr bwMode="auto">
          <a:xfrm>
            <a:off x="1042988" y="4176713"/>
            <a:ext cx="7058025" cy="831850"/>
          </a:xfrm>
          <a:prstGeom prst="rect">
            <a:avLst/>
          </a:prstGeom>
          <a:solidFill>
            <a:srgbClr val="FFCC00">
              <a:alpha val="20000"/>
            </a:srgbClr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222268"/>
                </a:solidFill>
                <a:cs typeface="Arial" charset="0"/>
              </a:rPr>
              <a:t>1. The rated engine power of EV and hybrid buses are always half of diesel engine.</a:t>
            </a:r>
          </a:p>
          <a:p>
            <a:pPr eaLnBrk="1" hangingPunct="1"/>
            <a:r>
              <a:rPr lang="en-US" altLang="zh-CN" sz="1600">
                <a:solidFill>
                  <a:srgbClr val="222268"/>
                </a:solidFill>
                <a:cs typeface="Arial" charset="0"/>
              </a:rPr>
              <a:t>2. The acceleration of EV is always higher than the diesel engine during the test, even the rated engine power of diesel engine is higher.</a:t>
            </a:r>
          </a:p>
        </p:txBody>
      </p:sp>
      <p:sp>
        <p:nvSpPr>
          <p:cNvPr id="8" name="矩形 9"/>
          <p:cNvSpPr>
            <a:spLocks noChangeArrowheads="1"/>
          </p:cNvSpPr>
          <p:nvPr/>
        </p:nvSpPr>
        <p:spPr bwMode="auto">
          <a:xfrm>
            <a:off x="5219700" y="2811463"/>
            <a:ext cx="2881313" cy="12001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altLang="zh-CN" sz="1200" b="1">
                <a:solidFill>
                  <a:srgbClr val="000000"/>
                </a:solidFill>
              </a:rPr>
              <a:t>This bus belongs to the sub-category with P</a:t>
            </a:r>
            <a:r>
              <a:rPr lang="en-US" altLang="zh-CN" sz="1200" b="1" baseline="-25000">
                <a:solidFill>
                  <a:srgbClr val="000000"/>
                </a:solidFill>
              </a:rPr>
              <a:t>n</a:t>
            </a:r>
            <a:r>
              <a:rPr lang="en-US" altLang="zh-CN" sz="1200" b="1">
                <a:solidFill>
                  <a:srgbClr val="000000"/>
                </a:solidFill>
              </a:rPr>
              <a:t> no more than 150kW, so:</a:t>
            </a:r>
          </a:p>
          <a:p>
            <a:endParaRPr lang="en-US" altLang="zh-CN" sz="1200" b="1">
              <a:solidFill>
                <a:srgbClr val="000000"/>
              </a:solidFill>
            </a:endParaRPr>
          </a:p>
          <a:p>
            <a:pPr>
              <a:buFontTx/>
              <a:buAutoNum type="arabicPeriod"/>
            </a:pPr>
            <a:r>
              <a:rPr lang="en-US" altLang="zh-CN" sz="1200" b="1">
                <a:solidFill>
                  <a:srgbClr val="000000"/>
                </a:solidFill>
              </a:rPr>
              <a:t>76dB(A) from 2016;</a:t>
            </a:r>
          </a:p>
          <a:p>
            <a:pPr>
              <a:buFontTx/>
              <a:buAutoNum type="arabicPeriod"/>
            </a:pPr>
            <a:r>
              <a:rPr lang="en-US" altLang="zh-CN" sz="1200" b="1">
                <a:solidFill>
                  <a:srgbClr val="000000"/>
                </a:solidFill>
              </a:rPr>
              <a:t>74 dB(A) from 2020;</a:t>
            </a:r>
          </a:p>
          <a:p>
            <a:pPr>
              <a:buFontTx/>
              <a:buAutoNum type="arabicPeriod"/>
            </a:pPr>
            <a:r>
              <a:rPr lang="en-US" altLang="zh-CN" sz="1200" b="1">
                <a:solidFill>
                  <a:srgbClr val="000000"/>
                </a:solidFill>
              </a:rPr>
              <a:t>73 dB(A) from 2020.</a:t>
            </a:r>
            <a:endParaRPr lang="zh-CN" altLang="en-US" sz="12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57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3200" b="1" smtClean="0">
                <a:latin typeface="Calibri" pitchFamily="34" charset="0"/>
                <a:ea typeface="宋体" pitchFamily="2" charset="-122"/>
                <a:cs typeface="Arial" charset="0"/>
              </a:rPr>
              <a:t>Existing problems (diesel engine)</a:t>
            </a:r>
          </a:p>
        </p:txBody>
      </p:sp>
      <p:sp>
        <p:nvSpPr>
          <p:cNvPr id="7171" name="Rectangle 6"/>
          <p:cNvSpPr txBox="1">
            <a:spLocks noChangeArrowheads="1"/>
          </p:cNvSpPr>
          <p:nvPr/>
        </p:nvSpPr>
        <p:spPr bwMode="auto">
          <a:xfrm>
            <a:off x="8791575" y="4894263"/>
            <a:ext cx="344488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2E6DF8D8-6A72-44E9-B291-48406C302AA6}" type="slidenum">
              <a:rPr lang="en-US" altLang="zh-CN" sz="1200">
                <a:solidFill>
                  <a:srgbClr val="898989"/>
                </a:solidFill>
              </a:rPr>
              <a:pPr algn="r" eaLnBrk="1" hangingPunct="1"/>
              <a:t>6</a:t>
            </a:fld>
            <a:endParaRPr lang="en-US" altLang="zh-CN" sz="1200">
              <a:solidFill>
                <a:srgbClr val="898989"/>
              </a:solidFill>
            </a:endParaRPr>
          </a:p>
        </p:txBody>
      </p:sp>
      <p:sp>
        <p:nvSpPr>
          <p:cNvPr id="7172" name="TextBox 17"/>
          <p:cNvSpPr txBox="1">
            <a:spLocks noChangeArrowheads="1"/>
          </p:cNvSpPr>
          <p:nvPr/>
        </p:nvSpPr>
        <p:spPr bwMode="auto">
          <a:xfrm>
            <a:off x="539750" y="4156075"/>
            <a:ext cx="8353425" cy="584200"/>
          </a:xfrm>
          <a:prstGeom prst="rect">
            <a:avLst/>
          </a:prstGeom>
          <a:solidFill>
            <a:srgbClr val="FFCC00">
              <a:alpha val="20000"/>
            </a:srgbClr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1600">
                <a:solidFill>
                  <a:srgbClr val="222268"/>
                </a:solidFill>
                <a:cs typeface="Arial" charset="0"/>
              </a:rPr>
              <a:t>There will still be problems with the sub-categories level of rated engine power, even we only consider the traditional buses and coaches.</a:t>
            </a:r>
          </a:p>
        </p:txBody>
      </p:sp>
      <p:grpSp>
        <p:nvGrpSpPr>
          <p:cNvPr id="7173" name="组合 9"/>
          <p:cNvGrpSpPr>
            <a:grpSpLocks/>
          </p:cNvGrpSpPr>
          <p:nvPr/>
        </p:nvGrpSpPr>
        <p:grpSpPr bwMode="auto">
          <a:xfrm>
            <a:off x="396875" y="1347788"/>
            <a:ext cx="4822825" cy="2663825"/>
            <a:chOff x="396676" y="1347788"/>
            <a:chExt cx="4823396" cy="2663825"/>
          </a:xfrm>
        </p:grpSpPr>
        <p:pic>
          <p:nvPicPr>
            <p:cNvPr id="7201" name="Picture 10" descr="C:\Users\lenovo\AppData\Roaming\Tencent\Users\247955640\QQ\WinTemp\RichOle\NOC[P6$QNU]7X~AE0~WP3AE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8332"/>
            <a:stretch>
              <a:fillRect/>
            </a:stretch>
          </p:blipFill>
          <p:spPr bwMode="auto">
            <a:xfrm>
              <a:off x="497259" y="1347788"/>
              <a:ext cx="4722813" cy="2663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02" name="角丸四角形 33"/>
            <p:cNvSpPr>
              <a:spLocks/>
            </p:cNvSpPr>
            <p:nvPr/>
          </p:nvSpPr>
          <p:spPr bwMode="auto">
            <a:xfrm>
              <a:off x="396676" y="3436938"/>
              <a:ext cx="4751388" cy="215900"/>
            </a:xfrm>
            <a:custGeom>
              <a:avLst/>
              <a:gdLst>
                <a:gd name="T0" fmla="*/ 2147483647 w 1828800"/>
                <a:gd name="T1" fmla="*/ 0 h 3375022"/>
                <a:gd name="T2" fmla="*/ 2147483647 w 1828800"/>
                <a:gd name="T3" fmla="*/ 0 h 3375022"/>
                <a:gd name="T4" fmla="*/ 2147483647 w 1828800"/>
                <a:gd name="T5" fmla="*/ 0 h 3375022"/>
                <a:gd name="T6" fmla="*/ 0 w 1828800"/>
                <a:gd name="T7" fmla="*/ 0 h 3375022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58748 w 1828800"/>
                <a:gd name="T13" fmla="*/ 58746 h 3375022"/>
                <a:gd name="T14" fmla="*/ 1770052 w 1828800"/>
                <a:gd name="T15" fmla="*/ 3316276 h 337502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28800" h="3375022">
                  <a:moveTo>
                    <a:pt x="200575" y="0"/>
                  </a:moveTo>
                  <a:lnTo>
                    <a:pt x="200574" y="0"/>
                  </a:lnTo>
                  <a:cubicBezTo>
                    <a:pt x="89800" y="0"/>
                    <a:pt x="0" y="89800"/>
                    <a:pt x="0" y="200574"/>
                  </a:cubicBezTo>
                  <a:lnTo>
                    <a:pt x="0" y="3174447"/>
                  </a:lnTo>
                  <a:cubicBezTo>
                    <a:pt x="0" y="3285221"/>
                    <a:pt x="89800" y="3375021"/>
                    <a:pt x="200574" y="3375022"/>
                  </a:cubicBezTo>
                  <a:lnTo>
                    <a:pt x="1628225" y="3375022"/>
                  </a:lnTo>
                  <a:cubicBezTo>
                    <a:pt x="1738999" y="3375021"/>
                    <a:pt x="1828800" y="3285221"/>
                    <a:pt x="1828800" y="3174447"/>
                  </a:cubicBezTo>
                  <a:lnTo>
                    <a:pt x="1828800" y="200575"/>
                  </a:lnTo>
                  <a:cubicBezTo>
                    <a:pt x="1828800" y="89800"/>
                    <a:pt x="1738999" y="0"/>
                    <a:pt x="1628225" y="0"/>
                  </a:cubicBezTo>
                  <a:lnTo>
                    <a:pt x="200575" y="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8589" tIns="34295" rIns="68589" bIns="34295" anchor="ctr" anchorCtr="1"/>
            <a:lstStyle/>
            <a:p>
              <a:endParaRPr lang="en-US"/>
            </a:p>
          </p:txBody>
        </p:sp>
      </p:grpSp>
      <p:pic>
        <p:nvPicPr>
          <p:cNvPr id="7174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088" y="3290888"/>
            <a:ext cx="10445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2" name="表格 21"/>
          <p:cNvGraphicFramePr>
            <a:graphicFrameLocks noGrp="1"/>
          </p:cNvGraphicFramePr>
          <p:nvPr/>
        </p:nvGraphicFramePr>
        <p:xfrm>
          <a:off x="5724525" y="1419225"/>
          <a:ext cx="3168650" cy="1728788"/>
        </p:xfrm>
        <a:graphic>
          <a:graphicData uri="http://schemas.openxmlformats.org/drawingml/2006/table">
            <a:tbl>
              <a:tblPr/>
              <a:tblGrid>
                <a:gridCol w="974725"/>
                <a:gridCol w="1019175"/>
                <a:gridCol w="1174750"/>
              </a:tblGrid>
              <a:tr h="306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Length </a:t>
                      </a:r>
                      <a:endParaRPr kumimoji="0" lang="zh-CN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P</a:t>
                      </a:r>
                      <a:r>
                        <a:rPr kumimoji="0" lang="en-US" altLang="zh-CN" sz="1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n</a:t>
                      </a:r>
                      <a:endParaRPr kumimoji="0" lang="zh-CN" altLang="zh-CN" sz="12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GVM</a:t>
                      </a:r>
                      <a:endParaRPr kumimoji="0" lang="zh-CN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6-7m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85-105kW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5200-7800kg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7-8m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88-147kW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5500-11500kg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8-9m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118-191kW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11000-14000kg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9-10m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147-191kW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zh-CN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Times New Roman" pitchFamily="18" charset="0"/>
                        </a:rPr>
                        <a:t>12500-14000kg</a:t>
                      </a:r>
                      <a:endParaRPr kumimoji="0" lang="zh-CN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矩形 9"/>
          <p:cNvSpPr>
            <a:spLocks noChangeArrowheads="1"/>
          </p:cNvSpPr>
          <p:nvPr/>
        </p:nvSpPr>
        <p:spPr bwMode="auto">
          <a:xfrm>
            <a:off x="6516688" y="3363913"/>
            <a:ext cx="2303462" cy="2762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altLang="zh-CN" sz="1200" b="1">
                <a:solidFill>
                  <a:srgbClr val="000000"/>
                </a:solidFill>
              </a:rPr>
              <a:t>Products parameters of China M3</a:t>
            </a:r>
            <a:endParaRPr lang="zh-CN" altLang="en-US" sz="1200">
              <a:solidFill>
                <a:srgbClr val="000000"/>
              </a:solidFill>
            </a:endParaRPr>
          </a:p>
        </p:txBody>
      </p:sp>
      <p:sp>
        <p:nvSpPr>
          <p:cNvPr id="7200" name="矩形 10"/>
          <p:cNvSpPr>
            <a:spLocks noChangeArrowheads="1"/>
          </p:cNvSpPr>
          <p:nvPr/>
        </p:nvSpPr>
        <p:spPr bwMode="auto">
          <a:xfrm>
            <a:off x="395288" y="4768850"/>
            <a:ext cx="78486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00" b="1">
                <a:cs typeface="Arial" charset="0"/>
              </a:rPr>
              <a:t> * See details: </a:t>
            </a:r>
            <a:r>
              <a:rPr lang="en-US" altLang="zh-CN" sz="1000" b="1"/>
              <a:t>GRB-64-24</a:t>
            </a:r>
            <a:r>
              <a:rPr lang="en-US" altLang="zh-CN" sz="1000"/>
              <a:t> - (China) Implementation of the 03 series of amendments to Regulation No. 51 in China</a:t>
            </a:r>
            <a:endParaRPr lang="en-US" altLang="zh-CN" sz="100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572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3200" b="1" smtClean="0">
                <a:latin typeface="Calibri" pitchFamily="34" charset="0"/>
                <a:ea typeface="宋体" pitchFamily="2" charset="-122"/>
                <a:cs typeface="Arial" charset="0"/>
              </a:rPr>
              <a:t>R51-03 for M3 categories</a:t>
            </a:r>
          </a:p>
        </p:txBody>
      </p:sp>
      <p:sp>
        <p:nvSpPr>
          <p:cNvPr id="8195" name="Rectangle 6"/>
          <p:cNvSpPr txBox="1">
            <a:spLocks noChangeArrowheads="1"/>
          </p:cNvSpPr>
          <p:nvPr/>
        </p:nvSpPr>
        <p:spPr bwMode="auto">
          <a:xfrm>
            <a:off x="8791575" y="4894263"/>
            <a:ext cx="344488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CFC0FDA2-3746-4F7B-8396-BFCDEA243E46}" type="slidenum">
              <a:rPr lang="en-US" altLang="zh-CN" sz="1200">
                <a:solidFill>
                  <a:srgbClr val="898989"/>
                </a:solidFill>
              </a:rPr>
              <a:pPr algn="r" eaLnBrk="1" hangingPunct="1"/>
              <a:t>7</a:t>
            </a:fld>
            <a:endParaRPr lang="en-US" altLang="zh-CN" sz="1200">
              <a:solidFill>
                <a:srgbClr val="898989"/>
              </a:solidFill>
            </a:endParaRPr>
          </a:p>
        </p:txBody>
      </p:sp>
      <p:grpSp>
        <p:nvGrpSpPr>
          <p:cNvPr id="8196" name="图示 36"/>
          <p:cNvGrpSpPr>
            <a:grpSpLocks/>
          </p:cNvGrpSpPr>
          <p:nvPr/>
        </p:nvGrpSpPr>
        <p:grpSpPr bwMode="auto">
          <a:xfrm>
            <a:off x="1349375" y="1419225"/>
            <a:ext cx="6477000" cy="1090613"/>
            <a:chOff x="173763" y="1046850"/>
            <a:chExt cx="8632557" cy="1452890"/>
          </a:xfrm>
        </p:grpSpPr>
        <p:sp>
          <p:nvSpPr>
            <p:cNvPr id="8208" name="任意多边形 8"/>
            <p:cNvSpPr>
              <a:spLocks/>
            </p:cNvSpPr>
            <p:nvPr/>
          </p:nvSpPr>
          <p:spPr bwMode="auto">
            <a:xfrm>
              <a:off x="4570061" y="1556619"/>
              <a:ext cx="3570567" cy="340129"/>
            </a:xfrm>
            <a:custGeom>
              <a:avLst/>
              <a:gdLst>
                <a:gd name="T0" fmla="*/ 1785284 w 3570568"/>
                <a:gd name="T1" fmla="*/ 0 h 340128"/>
                <a:gd name="T2" fmla="*/ 3570549 w 3570568"/>
                <a:gd name="T3" fmla="*/ 170075 h 340128"/>
                <a:gd name="T4" fmla="*/ 1785284 w 3570568"/>
                <a:gd name="T5" fmla="*/ 340139 h 340128"/>
                <a:gd name="T6" fmla="*/ 0 w 3570568"/>
                <a:gd name="T7" fmla="*/ 170075 h 340128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0 w 3570568"/>
                <a:gd name="T13" fmla="*/ 0 h 340128"/>
                <a:gd name="T14" fmla="*/ 3570568 w 3570568"/>
                <a:gd name="T15" fmla="*/ 340128 h 3401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70568" h="340128">
                  <a:moveTo>
                    <a:pt x="0" y="0"/>
                  </a:moveTo>
                  <a:lnTo>
                    <a:pt x="0" y="265759"/>
                  </a:lnTo>
                  <a:lnTo>
                    <a:pt x="3570569" y="265759"/>
                  </a:lnTo>
                  <a:lnTo>
                    <a:pt x="3570569" y="340128"/>
                  </a:lnTo>
                </a:path>
              </a:pathLst>
            </a:custGeom>
            <a:noFill/>
            <a:ln w="25402">
              <a:solidFill>
                <a:srgbClr val="3D6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09" name="任意多边形 9"/>
            <p:cNvSpPr>
              <a:spLocks/>
            </p:cNvSpPr>
            <p:nvPr/>
          </p:nvSpPr>
          <p:spPr bwMode="auto">
            <a:xfrm>
              <a:off x="4570061" y="1556619"/>
              <a:ext cx="1542446" cy="348615"/>
            </a:xfrm>
            <a:custGeom>
              <a:avLst/>
              <a:gdLst>
                <a:gd name="T0" fmla="*/ 771243 w 1542443"/>
                <a:gd name="T1" fmla="*/ 0 h 348615"/>
                <a:gd name="T2" fmla="*/ 1542476 w 1542443"/>
                <a:gd name="T3" fmla="*/ 174308 h 348615"/>
                <a:gd name="T4" fmla="*/ 771243 w 1542443"/>
                <a:gd name="T5" fmla="*/ 348615 h 348615"/>
                <a:gd name="T6" fmla="*/ 0 w 1542443"/>
                <a:gd name="T7" fmla="*/ 174308 h 348615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0 w 1542443"/>
                <a:gd name="T13" fmla="*/ 0 h 348615"/>
                <a:gd name="T14" fmla="*/ 1542443 w 1542443"/>
                <a:gd name="T15" fmla="*/ 348615 h 3486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2443" h="348615">
                  <a:moveTo>
                    <a:pt x="0" y="0"/>
                  </a:moveTo>
                  <a:lnTo>
                    <a:pt x="0" y="274246"/>
                  </a:lnTo>
                  <a:lnTo>
                    <a:pt x="1542443" y="274246"/>
                  </a:lnTo>
                  <a:lnTo>
                    <a:pt x="1542443" y="348615"/>
                  </a:lnTo>
                </a:path>
              </a:pathLst>
            </a:custGeom>
            <a:noFill/>
            <a:ln w="25402">
              <a:solidFill>
                <a:srgbClr val="3D6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10" name="任意多边形 10"/>
            <p:cNvSpPr>
              <a:spLocks/>
            </p:cNvSpPr>
            <p:nvPr/>
          </p:nvSpPr>
          <p:spPr bwMode="auto">
            <a:xfrm>
              <a:off x="4260390" y="1556619"/>
              <a:ext cx="309661" cy="339169"/>
            </a:xfrm>
            <a:custGeom>
              <a:avLst/>
              <a:gdLst>
                <a:gd name="T0" fmla="*/ 154811 w 309666"/>
                <a:gd name="T1" fmla="*/ 0 h 339165"/>
                <a:gd name="T2" fmla="*/ 309611 w 309666"/>
                <a:gd name="T3" fmla="*/ 169605 h 339165"/>
                <a:gd name="T4" fmla="*/ 154811 w 309666"/>
                <a:gd name="T5" fmla="*/ 339209 h 339165"/>
                <a:gd name="T6" fmla="*/ 0 w 309666"/>
                <a:gd name="T7" fmla="*/ 169605 h 339165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0 w 309666"/>
                <a:gd name="T13" fmla="*/ 0 h 339165"/>
                <a:gd name="T14" fmla="*/ 309666 w 309666"/>
                <a:gd name="T15" fmla="*/ 339165 h 3391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09666" h="339165">
                  <a:moveTo>
                    <a:pt x="309666" y="0"/>
                  </a:moveTo>
                  <a:lnTo>
                    <a:pt x="309666" y="264796"/>
                  </a:lnTo>
                  <a:lnTo>
                    <a:pt x="0" y="264796"/>
                  </a:lnTo>
                  <a:lnTo>
                    <a:pt x="0" y="339165"/>
                  </a:lnTo>
                </a:path>
              </a:pathLst>
            </a:custGeom>
            <a:noFill/>
            <a:ln w="25402">
              <a:solidFill>
                <a:srgbClr val="3D6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11" name="任意多边形 11"/>
            <p:cNvSpPr>
              <a:spLocks/>
            </p:cNvSpPr>
            <p:nvPr/>
          </p:nvSpPr>
          <p:spPr bwMode="auto">
            <a:xfrm>
              <a:off x="2587596" y="1556619"/>
              <a:ext cx="1982455" cy="330016"/>
            </a:xfrm>
            <a:custGeom>
              <a:avLst/>
              <a:gdLst>
                <a:gd name="T0" fmla="*/ 991218 w 1982458"/>
                <a:gd name="T1" fmla="*/ 0 h 330015"/>
                <a:gd name="T2" fmla="*/ 1982425 w 1982458"/>
                <a:gd name="T3" fmla="*/ 165018 h 330015"/>
                <a:gd name="T4" fmla="*/ 991218 w 1982458"/>
                <a:gd name="T5" fmla="*/ 330026 h 330015"/>
                <a:gd name="T6" fmla="*/ 0 w 1982458"/>
                <a:gd name="T7" fmla="*/ 165018 h 330015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0 w 1982458"/>
                <a:gd name="T13" fmla="*/ 0 h 330015"/>
                <a:gd name="T14" fmla="*/ 1982458 w 1982458"/>
                <a:gd name="T15" fmla="*/ 330015 h 3300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82458" h="330015">
                  <a:moveTo>
                    <a:pt x="1982458" y="0"/>
                  </a:moveTo>
                  <a:lnTo>
                    <a:pt x="1982458" y="255646"/>
                  </a:lnTo>
                  <a:lnTo>
                    <a:pt x="0" y="255646"/>
                  </a:lnTo>
                  <a:lnTo>
                    <a:pt x="0" y="330015"/>
                  </a:lnTo>
                </a:path>
              </a:pathLst>
            </a:custGeom>
            <a:noFill/>
            <a:ln w="25402">
              <a:solidFill>
                <a:srgbClr val="3D6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8212" name="任意多边形 12"/>
            <p:cNvSpPr>
              <a:spLocks/>
            </p:cNvSpPr>
            <p:nvPr/>
          </p:nvSpPr>
          <p:spPr bwMode="auto">
            <a:xfrm>
              <a:off x="709025" y="1556619"/>
              <a:ext cx="3861026" cy="319610"/>
            </a:xfrm>
            <a:custGeom>
              <a:avLst/>
              <a:gdLst>
                <a:gd name="T0" fmla="*/ 1930493 w 3861031"/>
                <a:gd name="T1" fmla="*/ 0 h 319609"/>
                <a:gd name="T2" fmla="*/ 3860984 w 3861031"/>
                <a:gd name="T3" fmla="*/ 159815 h 319609"/>
                <a:gd name="T4" fmla="*/ 1930493 w 3861031"/>
                <a:gd name="T5" fmla="*/ 319620 h 319609"/>
                <a:gd name="T6" fmla="*/ 0 w 3861031"/>
                <a:gd name="T7" fmla="*/ 159815 h 319609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0 w 3861031"/>
                <a:gd name="T13" fmla="*/ 0 h 319609"/>
                <a:gd name="T14" fmla="*/ 3861031 w 3861031"/>
                <a:gd name="T15" fmla="*/ 319609 h 31960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61031" h="319609">
                  <a:moveTo>
                    <a:pt x="3861031" y="0"/>
                  </a:moveTo>
                  <a:lnTo>
                    <a:pt x="3861031" y="245240"/>
                  </a:lnTo>
                  <a:lnTo>
                    <a:pt x="0" y="245240"/>
                  </a:lnTo>
                  <a:lnTo>
                    <a:pt x="0" y="319609"/>
                  </a:lnTo>
                </a:path>
              </a:pathLst>
            </a:custGeom>
            <a:noFill/>
            <a:ln w="25402">
              <a:solidFill>
                <a:srgbClr val="3D6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1" name="任意多边形 13"/>
            <p:cNvSpPr>
              <a:spLocks/>
            </p:cNvSpPr>
            <p:nvPr/>
          </p:nvSpPr>
          <p:spPr bwMode="auto">
            <a:xfrm>
              <a:off x="3637366" y="1046850"/>
              <a:ext cx="1722280" cy="509675"/>
            </a:xfrm>
            <a:custGeom>
              <a:avLst/>
              <a:gdLst>
                <a:gd name="T0" fmla="*/ 861140 w 1722280"/>
                <a:gd name="T1" fmla="*/ 0 h 509675"/>
                <a:gd name="T2" fmla="*/ 1722280 w 1722280"/>
                <a:gd name="T3" fmla="*/ 254838 h 509675"/>
                <a:gd name="T4" fmla="*/ 861140 w 1722280"/>
                <a:gd name="T5" fmla="*/ 509675 h 509675"/>
                <a:gd name="T6" fmla="*/ 0 w 1722280"/>
                <a:gd name="T7" fmla="*/ 254838 h 509675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14928 w 1722280"/>
                <a:gd name="T13" fmla="*/ 14928 h 509675"/>
                <a:gd name="T14" fmla="*/ 1707352 w 1722280"/>
                <a:gd name="T15" fmla="*/ 494747 h 5096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22280" h="509675">
                  <a:moveTo>
                    <a:pt x="50967" y="0"/>
                  </a:moveTo>
                  <a:lnTo>
                    <a:pt x="50966" y="0"/>
                  </a:lnTo>
                  <a:cubicBezTo>
                    <a:pt x="22818" y="0"/>
                    <a:pt x="0" y="22818"/>
                    <a:pt x="0" y="50966"/>
                  </a:cubicBezTo>
                  <a:lnTo>
                    <a:pt x="0" y="458707"/>
                  </a:lnTo>
                  <a:cubicBezTo>
                    <a:pt x="0" y="486855"/>
                    <a:pt x="22818" y="509674"/>
                    <a:pt x="50966" y="509675"/>
                  </a:cubicBezTo>
                  <a:lnTo>
                    <a:pt x="1671312" y="509675"/>
                  </a:lnTo>
                  <a:cubicBezTo>
                    <a:pt x="1699460" y="509674"/>
                    <a:pt x="1722280" y="486855"/>
                    <a:pt x="1722280" y="458707"/>
                  </a:cubicBezTo>
                  <a:lnTo>
                    <a:pt x="1722280" y="50967"/>
                  </a:lnTo>
                  <a:cubicBezTo>
                    <a:pt x="1722280" y="22818"/>
                    <a:pt x="1699460" y="0"/>
                    <a:pt x="1671312" y="0"/>
                  </a:cubicBezTo>
                  <a:lnTo>
                    <a:pt x="50967" y="0"/>
                  </a:lnTo>
                  <a:close/>
                </a:path>
              </a:pathLst>
            </a:custGeom>
            <a:gradFill rotWithShape="0">
              <a:gsLst>
                <a:gs pos="0">
                  <a:srgbClr val="2C5D98"/>
                </a:gs>
                <a:gs pos="100000">
                  <a:srgbClr val="3C7BC7"/>
                </a:gs>
              </a:gsLst>
              <a:lin ang="16200000"/>
            </a:gradFill>
            <a:ln w="9525">
              <a:noFill/>
              <a:prstDash val="solid"/>
              <a:round/>
              <a:headEnd/>
              <a:tailEnd/>
            </a:ln>
            <a:effectLst>
              <a:outerShdw dist="22997" dir="5400000" algn="tl" rotWithShape="0">
                <a:srgbClr val="000000">
                  <a:alpha val="34999"/>
                </a:srgb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zh-CN" altLang="en-US" sz="1400" b="1"/>
            </a:p>
          </p:txBody>
        </p:sp>
        <p:sp>
          <p:nvSpPr>
            <p:cNvPr id="22" name="任意多边形 14"/>
            <p:cNvSpPr>
              <a:spLocks/>
            </p:cNvSpPr>
            <p:nvPr/>
          </p:nvSpPr>
          <p:spPr bwMode="auto">
            <a:xfrm>
              <a:off x="3709304" y="1131443"/>
              <a:ext cx="1739206" cy="509675"/>
            </a:xfrm>
            <a:custGeom>
              <a:avLst/>
              <a:gdLst>
                <a:gd name="T0" fmla="*/ 869603 w 1580289"/>
                <a:gd name="T1" fmla="*/ 0 h 509768"/>
                <a:gd name="T2" fmla="*/ 1739206 w 1580289"/>
                <a:gd name="T3" fmla="*/ 254838 h 509768"/>
                <a:gd name="T4" fmla="*/ 869603 w 1580289"/>
                <a:gd name="T5" fmla="*/ 509675 h 509768"/>
                <a:gd name="T6" fmla="*/ 0 w 1580289"/>
                <a:gd name="T7" fmla="*/ 254838 h 509768"/>
                <a:gd name="T8" fmla="*/ 0 w 1580289"/>
                <a:gd name="T9" fmla="*/ 50968 h 509768"/>
                <a:gd name="T10" fmla="*/ 16432 w 1580289"/>
                <a:gd name="T11" fmla="*/ 14928 h 509768"/>
                <a:gd name="T12" fmla="*/ 56103 w 1580289"/>
                <a:gd name="T13" fmla="*/ 0 h 509768"/>
                <a:gd name="T14" fmla="*/ 1683103 w 1580289"/>
                <a:gd name="T15" fmla="*/ 0 h 509768"/>
                <a:gd name="T16" fmla="*/ 1722774 w 1580289"/>
                <a:gd name="T17" fmla="*/ 14928 h 509768"/>
                <a:gd name="T18" fmla="*/ 1739206 w 1580289"/>
                <a:gd name="T19" fmla="*/ 50968 h 509768"/>
                <a:gd name="T20" fmla="*/ 1739206 w 1580289"/>
                <a:gd name="T21" fmla="*/ 458707 h 509768"/>
                <a:gd name="T22" fmla="*/ 1722774 w 1580289"/>
                <a:gd name="T23" fmla="*/ 494747 h 509768"/>
                <a:gd name="T24" fmla="*/ 1683103 w 1580289"/>
                <a:gd name="T25" fmla="*/ 509675 h 509768"/>
                <a:gd name="T26" fmla="*/ 56103 w 1580289"/>
                <a:gd name="T27" fmla="*/ 509675 h 509768"/>
                <a:gd name="T28" fmla="*/ 16432 w 1580289"/>
                <a:gd name="T29" fmla="*/ 494747 h 509768"/>
                <a:gd name="T30" fmla="*/ 0 w 1580289"/>
                <a:gd name="T31" fmla="*/ 458707 h 509768"/>
                <a:gd name="T32" fmla="*/ 0 w 1580289"/>
                <a:gd name="T33" fmla="*/ 50968 h 509768"/>
                <a:gd name="T34" fmla="*/ 17694720 60000 65536"/>
                <a:gd name="T35" fmla="*/ 0 60000 65536"/>
                <a:gd name="T36" fmla="*/ 5898240 60000 65536"/>
                <a:gd name="T37" fmla="*/ 1179648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80289"/>
                <a:gd name="T52" fmla="*/ 0 h 509768"/>
                <a:gd name="T53" fmla="*/ 1580289 w 1580289"/>
                <a:gd name="T54" fmla="*/ 509768 h 50976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80289" h="509768">
                  <a:moveTo>
                    <a:pt x="0" y="50977"/>
                  </a:moveTo>
                  <a:cubicBezTo>
                    <a:pt x="0" y="37457"/>
                    <a:pt x="5371" y="24491"/>
                    <a:pt x="14931" y="14931"/>
                  </a:cubicBezTo>
                  <a:cubicBezTo>
                    <a:pt x="24491" y="5371"/>
                    <a:pt x="37457" y="0"/>
                    <a:pt x="50977" y="0"/>
                  </a:cubicBezTo>
                  <a:lnTo>
                    <a:pt x="1529312" y="0"/>
                  </a:lnTo>
                  <a:cubicBezTo>
                    <a:pt x="1542832" y="0"/>
                    <a:pt x="1555798" y="5371"/>
                    <a:pt x="1565358" y="14931"/>
                  </a:cubicBezTo>
                  <a:cubicBezTo>
                    <a:pt x="1574918" y="24491"/>
                    <a:pt x="1580289" y="37457"/>
                    <a:pt x="1580289" y="50977"/>
                  </a:cubicBezTo>
                  <a:lnTo>
                    <a:pt x="1580289" y="458791"/>
                  </a:lnTo>
                  <a:cubicBezTo>
                    <a:pt x="1580289" y="472311"/>
                    <a:pt x="1574918" y="485277"/>
                    <a:pt x="1565358" y="494837"/>
                  </a:cubicBezTo>
                  <a:cubicBezTo>
                    <a:pt x="1555798" y="504397"/>
                    <a:pt x="1542832" y="509768"/>
                    <a:pt x="1529312" y="509768"/>
                  </a:cubicBezTo>
                  <a:lnTo>
                    <a:pt x="50977" y="509768"/>
                  </a:lnTo>
                  <a:cubicBezTo>
                    <a:pt x="37457" y="509768"/>
                    <a:pt x="24491" y="504397"/>
                    <a:pt x="14931" y="494837"/>
                  </a:cubicBezTo>
                  <a:cubicBezTo>
                    <a:pt x="5371" y="485277"/>
                    <a:pt x="0" y="472311"/>
                    <a:pt x="0" y="458791"/>
                  </a:cubicBezTo>
                  <a:lnTo>
                    <a:pt x="0" y="50977"/>
                  </a:lnTo>
                  <a:close/>
                </a:path>
              </a:pathLst>
            </a:custGeom>
            <a:solidFill>
              <a:srgbClr val="FFFFFF">
                <a:alpha val="90195"/>
              </a:srgbClr>
            </a:solidFill>
            <a:ln w="9528">
              <a:solidFill>
                <a:srgbClr val="4A7EBB"/>
              </a:solidFill>
              <a:miter lim="800000"/>
              <a:headEnd/>
              <a:tailEnd/>
            </a:ln>
            <a:effectLst>
              <a:outerShdw dist="22997" dir="5400000" algn="tl" rotWithShape="0">
                <a:srgbClr val="000000">
                  <a:alpha val="34999"/>
                </a:srgbClr>
              </a:outerShdw>
            </a:effectLst>
          </p:spPr>
          <p:txBody>
            <a:bodyPr lIns="56839" tIns="56839" rIns="56839" bIns="56839" anchor="ctr" anchorCtr="1"/>
            <a:lstStyle/>
            <a:p>
              <a:pPr algn="ctr" defTabSz="366713">
                <a:lnSpc>
                  <a:spcPct val="90000"/>
                </a:lnSpc>
                <a:spcAft>
                  <a:spcPts val="375"/>
                </a:spcAft>
                <a:defRPr/>
              </a:pPr>
              <a:r>
                <a:rPr lang="en-US" altLang="zh-CN" sz="1400" b="1" dirty="0">
                  <a:solidFill>
                    <a:srgbClr val="000000"/>
                  </a:solidFill>
                  <a:ea typeface="宋体" charset="-122"/>
                </a:rPr>
                <a:t>M3 vehicle</a:t>
              </a:r>
            </a:p>
          </p:txBody>
        </p:sp>
        <p:sp>
          <p:nvSpPr>
            <p:cNvPr id="23" name="任意多边形 15"/>
            <p:cNvSpPr>
              <a:spLocks/>
            </p:cNvSpPr>
            <p:nvPr/>
          </p:nvSpPr>
          <p:spPr bwMode="auto">
            <a:xfrm>
              <a:off x="173763" y="1875864"/>
              <a:ext cx="1070606" cy="539283"/>
            </a:xfrm>
            <a:custGeom>
              <a:avLst/>
              <a:gdLst>
                <a:gd name="T0" fmla="*/ 535303 w 1070606"/>
                <a:gd name="T1" fmla="*/ 0 h 539283"/>
                <a:gd name="T2" fmla="*/ 1070606 w 1070606"/>
                <a:gd name="T3" fmla="*/ 269642 h 539283"/>
                <a:gd name="T4" fmla="*/ 535303 w 1070606"/>
                <a:gd name="T5" fmla="*/ 539283 h 539283"/>
                <a:gd name="T6" fmla="*/ 0 w 1070606"/>
                <a:gd name="T7" fmla="*/ 269642 h 539283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15796 w 1070606"/>
                <a:gd name="T13" fmla="*/ 15796 h 539283"/>
                <a:gd name="T14" fmla="*/ 1054810 w 1070606"/>
                <a:gd name="T15" fmla="*/ 523487 h 53928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70606" h="539283">
                  <a:moveTo>
                    <a:pt x="53928" y="0"/>
                  </a:moveTo>
                  <a:lnTo>
                    <a:pt x="53927" y="0"/>
                  </a:lnTo>
                  <a:cubicBezTo>
                    <a:pt x="24144" y="0"/>
                    <a:pt x="0" y="24144"/>
                    <a:pt x="0" y="53927"/>
                  </a:cubicBezTo>
                  <a:lnTo>
                    <a:pt x="0" y="485355"/>
                  </a:lnTo>
                  <a:cubicBezTo>
                    <a:pt x="0" y="515138"/>
                    <a:pt x="24144" y="539282"/>
                    <a:pt x="53927" y="539283"/>
                  </a:cubicBezTo>
                  <a:lnTo>
                    <a:pt x="1016678" y="539283"/>
                  </a:lnTo>
                  <a:cubicBezTo>
                    <a:pt x="1046461" y="539282"/>
                    <a:pt x="1070606" y="515138"/>
                    <a:pt x="1070606" y="485355"/>
                  </a:cubicBezTo>
                  <a:lnTo>
                    <a:pt x="1070606" y="53928"/>
                  </a:lnTo>
                  <a:cubicBezTo>
                    <a:pt x="1070606" y="24144"/>
                    <a:pt x="1046461" y="0"/>
                    <a:pt x="1016678" y="0"/>
                  </a:cubicBezTo>
                  <a:lnTo>
                    <a:pt x="53928" y="0"/>
                  </a:lnTo>
                  <a:close/>
                </a:path>
              </a:pathLst>
            </a:custGeom>
            <a:gradFill rotWithShape="0">
              <a:gsLst>
                <a:gs pos="0">
                  <a:srgbClr val="2C5D98"/>
                </a:gs>
                <a:gs pos="100000">
                  <a:srgbClr val="3C7BC7"/>
                </a:gs>
              </a:gsLst>
              <a:lin ang="16200000"/>
            </a:gradFill>
            <a:ln w="9525">
              <a:noFill/>
              <a:prstDash val="solid"/>
              <a:round/>
              <a:headEnd/>
              <a:tailEnd/>
            </a:ln>
            <a:effectLst>
              <a:outerShdw dist="22997" dir="5400000" algn="tl" rotWithShape="0">
                <a:srgbClr val="000000">
                  <a:alpha val="34999"/>
                </a:srgb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zh-CN" altLang="en-US" sz="1400" b="1"/>
            </a:p>
          </p:txBody>
        </p:sp>
        <p:sp>
          <p:nvSpPr>
            <p:cNvPr id="24" name="任意多边形 16"/>
            <p:cNvSpPr>
              <a:spLocks/>
            </p:cNvSpPr>
            <p:nvPr/>
          </p:nvSpPr>
          <p:spPr bwMode="auto">
            <a:xfrm>
              <a:off x="262628" y="1960457"/>
              <a:ext cx="1070606" cy="539283"/>
            </a:xfrm>
            <a:custGeom>
              <a:avLst/>
              <a:gdLst>
                <a:gd name="T0" fmla="*/ 535303 w 1070529"/>
                <a:gd name="T1" fmla="*/ 0 h 538773"/>
                <a:gd name="T2" fmla="*/ 1070606 w 1070529"/>
                <a:gd name="T3" fmla="*/ 269642 h 538773"/>
                <a:gd name="T4" fmla="*/ 535303 w 1070529"/>
                <a:gd name="T5" fmla="*/ 539283 h 538773"/>
                <a:gd name="T6" fmla="*/ 0 w 1070529"/>
                <a:gd name="T7" fmla="*/ 269642 h 538773"/>
                <a:gd name="T8" fmla="*/ 0 w 1070529"/>
                <a:gd name="T9" fmla="*/ 53928 h 538773"/>
                <a:gd name="T10" fmla="*/ 15781 w 1070529"/>
                <a:gd name="T11" fmla="*/ 15795 h 538773"/>
                <a:gd name="T12" fmla="*/ 53881 w 1070529"/>
                <a:gd name="T13" fmla="*/ 0 h 538773"/>
                <a:gd name="T14" fmla="*/ 1016725 w 1070529"/>
                <a:gd name="T15" fmla="*/ 0 h 538773"/>
                <a:gd name="T16" fmla="*/ 1054825 w 1070529"/>
                <a:gd name="T17" fmla="*/ 15795 h 538773"/>
                <a:gd name="T18" fmla="*/ 1070606 w 1070529"/>
                <a:gd name="T19" fmla="*/ 53928 h 538773"/>
                <a:gd name="T20" fmla="*/ 1070606 w 1070529"/>
                <a:gd name="T21" fmla="*/ 485355 h 538773"/>
                <a:gd name="T22" fmla="*/ 1054825 w 1070529"/>
                <a:gd name="T23" fmla="*/ 523488 h 538773"/>
                <a:gd name="T24" fmla="*/ 1016725 w 1070529"/>
                <a:gd name="T25" fmla="*/ 539283 h 538773"/>
                <a:gd name="T26" fmla="*/ 53881 w 1070529"/>
                <a:gd name="T27" fmla="*/ 539283 h 538773"/>
                <a:gd name="T28" fmla="*/ 15781 w 1070529"/>
                <a:gd name="T29" fmla="*/ 523488 h 538773"/>
                <a:gd name="T30" fmla="*/ 0 w 1070529"/>
                <a:gd name="T31" fmla="*/ 485355 h 538773"/>
                <a:gd name="T32" fmla="*/ 0 w 1070529"/>
                <a:gd name="T33" fmla="*/ 53928 h 538773"/>
                <a:gd name="T34" fmla="*/ 17694720 60000 65536"/>
                <a:gd name="T35" fmla="*/ 0 60000 65536"/>
                <a:gd name="T36" fmla="*/ 5898240 60000 65536"/>
                <a:gd name="T37" fmla="*/ 1179648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70529"/>
                <a:gd name="T52" fmla="*/ 0 h 538773"/>
                <a:gd name="T53" fmla="*/ 1070529 w 1070529"/>
                <a:gd name="T54" fmla="*/ 538773 h 53877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70529" h="538773">
                  <a:moveTo>
                    <a:pt x="0" y="53877"/>
                  </a:moveTo>
                  <a:cubicBezTo>
                    <a:pt x="0" y="39588"/>
                    <a:pt x="5676" y="25884"/>
                    <a:pt x="15780" y="15780"/>
                  </a:cubicBezTo>
                  <a:cubicBezTo>
                    <a:pt x="25884" y="5676"/>
                    <a:pt x="39588" y="0"/>
                    <a:pt x="53877" y="0"/>
                  </a:cubicBezTo>
                  <a:lnTo>
                    <a:pt x="1016652" y="0"/>
                  </a:lnTo>
                  <a:cubicBezTo>
                    <a:pt x="1030941" y="0"/>
                    <a:pt x="1044645" y="5676"/>
                    <a:pt x="1054749" y="15780"/>
                  </a:cubicBezTo>
                  <a:cubicBezTo>
                    <a:pt x="1064853" y="25884"/>
                    <a:pt x="1070529" y="39588"/>
                    <a:pt x="1070529" y="53877"/>
                  </a:cubicBezTo>
                  <a:lnTo>
                    <a:pt x="1070529" y="484896"/>
                  </a:lnTo>
                  <a:cubicBezTo>
                    <a:pt x="1070529" y="499185"/>
                    <a:pt x="1064853" y="512889"/>
                    <a:pt x="1054749" y="522993"/>
                  </a:cubicBezTo>
                  <a:cubicBezTo>
                    <a:pt x="1044645" y="533097"/>
                    <a:pt x="1030941" y="538773"/>
                    <a:pt x="1016652" y="538773"/>
                  </a:cubicBezTo>
                  <a:lnTo>
                    <a:pt x="53877" y="538773"/>
                  </a:lnTo>
                  <a:cubicBezTo>
                    <a:pt x="39588" y="538773"/>
                    <a:pt x="25884" y="533097"/>
                    <a:pt x="15780" y="522993"/>
                  </a:cubicBezTo>
                  <a:cubicBezTo>
                    <a:pt x="5676" y="512889"/>
                    <a:pt x="0" y="499185"/>
                    <a:pt x="0" y="484896"/>
                  </a:cubicBezTo>
                  <a:lnTo>
                    <a:pt x="0" y="53877"/>
                  </a:lnTo>
                  <a:close/>
                </a:path>
              </a:pathLst>
            </a:custGeom>
            <a:solidFill>
              <a:srgbClr val="FFFFFF">
                <a:alpha val="90195"/>
              </a:srgbClr>
            </a:solidFill>
            <a:ln w="9528">
              <a:solidFill>
                <a:srgbClr val="4A7EBB"/>
              </a:solidFill>
              <a:miter lim="800000"/>
              <a:headEnd/>
              <a:tailEnd/>
            </a:ln>
            <a:effectLst>
              <a:outerShdw dist="22997" dir="5400000" algn="tl" rotWithShape="0">
                <a:srgbClr val="000000">
                  <a:alpha val="34999"/>
                </a:srgbClr>
              </a:outerShdw>
            </a:effectLst>
          </p:spPr>
          <p:txBody>
            <a:bodyPr lIns="57689" tIns="57689" rIns="57689" bIns="57689" anchor="ctr" anchorCtr="1"/>
            <a:lstStyle/>
            <a:p>
              <a:pPr algn="ctr" defTabSz="366713">
                <a:lnSpc>
                  <a:spcPct val="90000"/>
                </a:lnSpc>
                <a:spcAft>
                  <a:spcPts val="375"/>
                </a:spcAft>
                <a:defRPr/>
              </a:pPr>
              <a:r>
                <a:rPr lang="en-US" altLang="zh-CN" sz="1400" b="1" dirty="0">
                  <a:solidFill>
                    <a:srgbClr val="000000"/>
                  </a:solidFill>
                  <a:ea typeface="宋体" charset="-122"/>
                </a:rPr>
                <a:t>Diesel </a:t>
              </a:r>
            </a:p>
          </p:txBody>
        </p:sp>
        <p:sp>
          <p:nvSpPr>
            <p:cNvPr id="25" name="任意多边形 17"/>
            <p:cNvSpPr>
              <a:spLocks/>
            </p:cNvSpPr>
            <p:nvPr/>
          </p:nvSpPr>
          <p:spPr bwMode="auto">
            <a:xfrm>
              <a:off x="2042035" y="1886439"/>
              <a:ext cx="1091765" cy="509674"/>
            </a:xfrm>
            <a:custGeom>
              <a:avLst/>
              <a:gdLst>
                <a:gd name="T0" fmla="*/ 545883 w 1091765"/>
                <a:gd name="T1" fmla="*/ 0 h 509674"/>
                <a:gd name="T2" fmla="*/ 1091765 w 1091765"/>
                <a:gd name="T3" fmla="*/ 254837 h 509674"/>
                <a:gd name="T4" fmla="*/ 545883 w 1091765"/>
                <a:gd name="T5" fmla="*/ 509674 h 509674"/>
                <a:gd name="T6" fmla="*/ 0 w 1091765"/>
                <a:gd name="T7" fmla="*/ 254837 h 509674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14928 w 1091765"/>
                <a:gd name="T13" fmla="*/ 14928 h 509674"/>
                <a:gd name="T14" fmla="*/ 1076837 w 1091765"/>
                <a:gd name="T15" fmla="*/ 494746 h 50967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1765" h="509674">
                  <a:moveTo>
                    <a:pt x="50967" y="0"/>
                  </a:moveTo>
                  <a:lnTo>
                    <a:pt x="50966" y="0"/>
                  </a:lnTo>
                  <a:cubicBezTo>
                    <a:pt x="22818" y="0"/>
                    <a:pt x="0" y="22818"/>
                    <a:pt x="0" y="50966"/>
                  </a:cubicBezTo>
                  <a:lnTo>
                    <a:pt x="0" y="458707"/>
                  </a:lnTo>
                  <a:cubicBezTo>
                    <a:pt x="0" y="486855"/>
                    <a:pt x="22818" y="509673"/>
                    <a:pt x="50966" y="509674"/>
                  </a:cubicBezTo>
                  <a:lnTo>
                    <a:pt x="1040798" y="509674"/>
                  </a:lnTo>
                  <a:cubicBezTo>
                    <a:pt x="1068946" y="509673"/>
                    <a:pt x="1091765" y="486855"/>
                    <a:pt x="1091765" y="458707"/>
                  </a:cubicBezTo>
                  <a:lnTo>
                    <a:pt x="1091765" y="50967"/>
                  </a:lnTo>
                  <a:cubicBezTo>
                    <a:pt x="1091765" y="22818"/>
                    <a:pt x="1068946" y="0"/>
                    <a:pt x="1040798" y="0"/>
                  </a:cubicBezTo>
                  <a:lnTo>
                    <a:pt x="50967" y="0"/>
                  </a:lnTo>
                  <a:close/>
                </a:path>
              </a:pathLst>
            </a:custGeom>
            <a:gradFill rotWithShape="0">
              <a:gsLst>
                <a:gs pos="0">
                  <a:srgbClr val="2C5D98"/>
                </a:gs>
                <a:gs pos="100000">
                  <a:srgbClr val="3C7BC7"/>
                </a:gs>
              </a:gsLst>
              <a:lin ang="16200000"/>
            </a:gradFill>
            <a:ln w="9525">
              <a:noFill/>
              <a:prstDash val="solid"/>
              <a:round/>
              <a:headEnd/>
              <a:tailEnd/>
            </a:ln>
            <a:effectLst>
              <a:outerShdw dist="22997" dir="5400000" algn="tl" rotWithShape="0">
                <a:srgbClr val="000000">
                  <a:alpha val="34999"/>
                </a:srgb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zh-CN" altLang="en-US" sz="1400" b="1"/>
            </a:p>
          </p:txBody>
        </p:sp>
        <p:sp>
          <p:nvSpPr>
            <p:cNvPr id="26" name="任意多边形 18"/>
            <p:cNvSpPr>
              <a:spLocks/>
            </p:cNvSpPr>
            <p:nvPr/>
          </p:nvSpPr>
          <p:spPr bwMode="auto">
            <a:xfrm>
              <a:off x="2130900" y="1971032"/>
              <a:ext cx="1091765" cy="509674"/>
            </a:xfrm>
            <a:custGeom>
              <a:avLst/>
              <a:gdLst>
                <a:gd name="T0" fmla="*/ 545883 w 1091883"/>
                <a:gd name="T1" fmla="*/ 0 h 509768"/>
                <a:gd name="T2" fmla="*/ 1091765 w 1091883"/>
                <a:gd name="T3" fmla="*/ 254837 h 509768"/>
                <a:gd name="T4" fmla="*/ 545883 w 1091883"/>
                <a:gd name="T5" fmla="*/ 509674 h 509768"/>
                <a:gd name="T6" fmla="*/ 0 w 1091883"/>
                <a:gd name="T7" fmla="*/ 254837 h 509768"/>
                <a:gd name="T8" fmla="*/ 0 w 1091883"/>
                <a:gd name="T9" fmla="*/ 50968 h 509768"/>
                <a:gd name="T10" fmla="*/ 14929 w 1091883"/>
                <a:gd name="T11" fmla="*/ 14928 h 509768"/>
                <a:gd name="T12" fmla="*/ 50971 w 1091883"/>
                <a:gd name="T13" fmla="*/ 0 h 509768"/>
                <a:gd name="T14" fmla="*/ 1040794 w 1091883"/>
                <a:gd name="T15" fmla="*/ 0 h 509768"/>
                <a:gd name="T16" fmla="*/ 1076836 w 1091883"/>
                <a:gd name="T17" fmla="*/ 14928 h 509768"/>
                <a:gd name="T18" fmla="*/ 1091765 w 1091883"/>
                <a:gd name="T19" fmla="*/ 50968 h 509768"/>
                <a:gd name="T20" fmla="*/ 1091765 w 1091883"/>
                <a:gd name="T21" fmla="*/ 458706 h 509768"/>
                <a:gd name="T22" fmla="*/ 1076836 w 1091883"/>
                <a:gd name="T23" fmla="*/ 494746 h 509768"/>
                <a:gd name="T24" fmla="*/ 1040794 w 1091883"/>
                <a:gd name="T25" fmla="*/ 509674 h 509768"/>
                <a:gd name="T26" fmla="*/ 50971 w 1091883"/>
                <a:gd name="T27" fmla="*/ 509674 h 509768"/>
                <a:gd name="T28" fmla="*/ 14929 w 1091883"/>
                <a:gd name="T29" fmla="*/ 494746 h 509768"/>
                <a:gd name="T30" fmla="*/ 0 w 1091883"/>
                <a:gd name="T31" fmla="*/ 458706 h 509768"/>
                <a:gd name="T32" fmla="*/ 0 w 1091883"/>
                <a:gd name="T33" fmla="*/ 50968 h 509768"/>
                <a:gd name="T34" fmla="*/ 17694720 60000 65536"/>
                <a:gd name="T35" fmla="*/ 0 60000 65536"/>
                <a:gd name="T36" fmla="*/ 5898240 60000 65536"/>
                <a:gd name="T37" fmla="*/ 1179648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91883"/>
                <a:gd name="T52" fmla="*/ 0 h 509768"/>
                <a:gd name="T53" fmla="*/ 1091883 w 1091883"/>
                <a:gd name="T54" fmla="*/ 509768 h 50976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91883" h="509768">
                  <a:moveTo>
                    <a:pt x="0" y="50977"/>
                  </a:moveTo>
                  <a:cubicBezTo>
                    <a:pt x="0" y="37457"/>
                    <a:pt x="5371" y="24491"/>
                    <a:pt x="14931" y="14931"/>
                  </a:cubicBezTo>
                  <a:cubicBezTo>
                    <a:pt x="24491" y="5371"/>
                    <a:pt x="37457" y="0"/>
                    <a:pt x="50977" y="0"/>
                  </a:cubicBezTo>
                  <a:lnTo>
                    <a:pt x="1040906" y="0"/>
                  </a:lnTo>
                  <a:cubicBezTo>
                    <a:pt x="1054426" y="0"/>
                    <a:pt x="1067392" y="5371"/>
                    <a:pt x="1076952" y="14931"/>
                  </a:cubicBezTo>
                  <a:cubicBezTo>
                    <a:pt x="1086512" y="24491"/>
                    <a:pt x="1091883" y="37457"/>
                    <a:pt x="1091883" y="50977"/>
                  </a:cubicBezTo>
                  <a:lnTo>
                    <a:pt x="1091883" y="458791"/>
                  </a:lnTo>
                  <a:cubicBezTo>
                    <a:pt x="1091883" y="472311"/>
                    <a:pt x="1086512" y="485277"/>
                    <a:pt x="1076952" y="494837"/>
                  </a:cubicBezTo>
                  <a:cubicBezTo>
                    <a:pt x="1067392" y="504397"/>
                    <a:pt x="1054426" y="509768"/>
                    <a:pt x="1040906" y="509768"/>
                  </a:cubicBezTo>
                  <a:lnTo>
                    <a:pt x="50977" y="509768"/>
                  </a:lnTo>
                  <a:cubicBezTo>
                    <a:pt x="37457" y="509768"/>
                    <a:pt x="24491" y="504397"/>
                    <a:pt x="14931" y="494837"/>
                  </a:cubicBezTo>
                  <a:cubicBezTo>
                    <a:pt x="5371" y="485277"/>
                    <a:pt x="0" y="472311"/>
                    <a:pt x="0" y="458791"/>
                  </a:cubicBezTo>
                  <a:lnTo>
                    <a:pt x="0" y="50977"/>
                  </a:lnTo>
                  <a:close/>
                </a:path>
              </a:pathLst>
            </a:custGeom>
            <a:solidFill>
              <a:srgbClr val="FFFFFF">
                <a:alpha val="90195"/>
              </a:srgbClr>
            </a:solidFill>
            <a:ln w="9528">
              <a:solidFill>
                <a:srgbClr val="4A7EBB"/>
              </a:solidFill>
              <a:miter lim="800000"/>
              <a:headEnd/>
              <a:tailEnd/>
            </a:ln>
            <a:effectLst>
              <a:outerShdw dist="22997" dir="5400000" algn="tl" rotWithShape="0">
                <a:srgbClr val="000000">
                  <a:alpha val="34999"/>
                </a:srgbClr>
              </a:outerShdw>
            </a:effectLst>
          </p:spPr>
          <p:txBody>
            <a:bodyPr lIns="56839" tIns="56839" rIns="56839" bIns="56839" anchor="ctr" anchorCtr="1"/>
            <a:lstStyle/>
            <a:p>
              <a:pPr algn="ctr" defTabSz="366713">
                <a:lnSpc>
                  <a:spcPct val="90000"/>
                </a:lnSpc>
                <a:spcAft>
                  <a:spcPts val="375"/>
                </a:spcAft>
                <a:defRPr/>
              </a:pPr>
              <a:r>
                <a:rPr lang="en-US" altLang="zh-CN" sz="1400" b="1" dirty="0">
                  <a:solidFill>
                    <a:srgbClr val="000000"/>
                  </a:solidFill>
                  <a:ea typeface="宋体" charset="-122"/>
                </a:rPr>
                <a:t>LNG/CNG</a:t>
              </a:r>
            </a:p>
          </p:txBody>
        </p:sp>
        <p:sp>
          <p:nvSpPr>
            <p:cNvPr id="27" name="任意多边形 19"/>
            <p:cNvSpPr>
              <a:spLocks/>
            </p:cNvSpPr>
            <p:nvPr/>
          </p:nvSpPr>
          <p:spPr bwMode="auto">
            <a:xfrm>
              <a:off x="3743157" y="1894898"/>
              <a:ext cx="1036753" cy="511789"/>
            </a:xfrm>
            <a:custGeom>
              <a:avLst/>
              <a:gdLst>
                <a:gd name="T0" fmla="*/ 518377 w 1036753"/>
                <a:gd name="T1" fmla="*/ 0 h 511789"/>
                <a:gd name="T2" fmla="*/ 1036753 w 1036753"/>
                <a:gd name="T3" fmla="*/ 255895 h 511789"/>
                <a:gd name="T4" fmla="*/ 518377 w 1036753"/>
                <a:gd name="T5" fmla="*/ 511789 h 511789"/>
                <a:gd name="T6" fmla="*/ 0 w 1036753"/>
                <a:gd name="T7" fmla="*/ 255895 h 511789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14990 w 1036753"/>
                <a:gd name="T13" fmla="*/ 14990 h 511789"/>
                <a:gd name="T14" fmla="*/ 1021763 w 1036753"/>
                <a:gd name="T15" fmla="*/ 496799 h 51178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36753" h="511789">
                  <a:moveTo>
                    <a:pt x="51179" y="0"/>
                  </a:moveTo>
                  <a:lnTo>
                    <a:pt x="51178" y="0"/>
                  </a:lnTo>
                  <a:cubicBezTo>
                    <a:pt x="22913" y="0"/>
                    <a:pt x="0" y="22913"/>
                    <a:pt x="0" y="51178"/>
                  </a:cubicBezTo>
                  <a:lnTo>
                    <a:pt x="0" y="460610"/>
                  </a:lnTo>
                  <a:cubicBezTo>
                    <a:pt x="0" y="488875"/>
                    <a:pt x="22913" y="511788"/>
                    <a:pt x="51178" y="511789"/>
                  </a:cubicBezTo>
                  <a:lnTo>
                    <a:pt x="985574" y="511789"/>
                  </a:lnTo>
                  <a:cubicBezTo>
                    <a:pt x="1013839" y="511788"/>
                    <a:pt x="1036753" y="488875"/>
                    <a:pt x="1036753" y="460610"/>
                  </a:cubicBezTo>
                  <a:lnTo>
                    <a:pt x="1036753" y="51179"/>
                  </a:lnTo>
                  <a:cubicBezTo>
                    <a:pt x="1036753" y="22913"/>
                    <a:pt x="1013839" y="0"/>
                    <a:pt x="985574" y="0"/>
                  </a:cubicBezTo>
                  <a:lnTo>
                    <a:pt x="51179" y="0"/>
                  </a:lnTo>
                  <a:close/>
                </a:path>
              </a:pathLst>
            </a:custGeom>
            <a:gradFill rotWithShape="0">
              <a:gsLst>
                <a:gs pos="0">
                  <a:srgbClr val="2C5D98"/>
                </a:gs>
                <a:gs pos="100000">
                  <a:srgbClr val="3C7BC7"/>
                </a:gs>
              </a:gsLst>
              <a:lin ang="16200000"/>
            </a:gradFill>
            <a:ln w="9525">
              <a:noFill/>
              <a:prstDash val="solid"/>
              <a:round/>
              <a:headEnd/>
              <a:tailEnd/>
            </a:ln>
            <a:effectLst>
              <a:outerShdw dist="22997" dir="5400000" algn="tl" rotWithShape="0">
                <a:srgbClr val="000000">
                  <a:alpha val="34999"/>
                </a:srgb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zh-CN" altLang="en-US" sz="1400" b="1"/>
            </a:p>
          </p:txBody>
        </p:sp>
        <p:sp>
          <p:nvSpPr>
            <p:cNvPr id="28" name="任意多边形 20"/>
            <p:cNvSpPr>
              <a:spLocks/>
            </p:cNvSpPr>
            <p:nvPr/>
          </p:nvSpPr>
          <p:spPr bwMode="auto">
            <a:xfrm>
              <a:off x="3832021" y="1981606"/>
              <a:ext cx="1036753" cy="507560"/>
            </a:xfrm>
            <a:custGeom>
              <a:avLst/>
              <a:gdLst>
                <a:gd name="T0" fmla="*/ 518377 w 1035937"/>
                <a:gd name="T1" fmla="*/ 0 h 509768"/>
                <a:gd name="T2" fmla="*/ 1036753 w 1035937"/>
                <a:gd name="T3" fmla="*/ 253780 h 509768"/>
                <a:gd name="T4" fmla="*/ 518377 w 1035937"/>
                <a:gd name="T5" fmla="*/ 507560 h 509768"/>
                <a:gd name="T6" fmla="*/ 0 w 1035937"/>
                <a:gd name="T7" fmla="*/ 253780 h 509768"/>
                <a:gd name="T8" fmla="*/ 0 w 1035937"/>
                <a:gd name="T9" fmla="*/ 50756 h 509768"/>
                <a:gd name="T10" fmla="*/ 14943 w 1035937"/>
                <a:gd name="T11" fmla="*/ 14866 h 509768"/>
                <a:gd name="T12" fmla="*/ 51017 w 1035937"/>
                <a:gd name="T13" fmla="*/ 0 h 509768"/>
                <a:gd name="T14" fmla="*/ 985736 w 1035937"/>
                <a:gd name="T15" fmla="*/ 0 h 509768"/>
                <a:gd name="T16" fmla="*/ 1021810 w 1035937"/>
                <a:gd name="T17" fmla="*/ 14866 h 509768"/>
                <a:gd name="T18" fmla="*/ 1036753 w 1035937"/>
                <a:gd name="T19" fmla="*/ 50756 h 509768"/>
                <a:gd name="T20" fmla="*/ 1036753 w 1035937"/>
                <a:gd name="T21" fmla="*/ 456804 h 509768"/>
                <a:gd name="T22" fmla="*/ 1021810 w 1035937"/>
                <a:gd name="T23" fmla="*/ 492694 h 509768"/>
                <a:gd name="T24" fmla="*/ 985736 w 1035937"/>
                <a:gd name="T25" fmla="*/ 507560 h 509768"/>
                <a:gd name="T26" fmla="*/ 51017 w 1035937"/>
                <a:gd name="T27" fmla="*/ 507560 h 509768"/>
                <a:gd name="T28" fmla="*/ 14943 w 1035937"/>
                <a:gd name="T29" fmla="*/ 492694 h 509768"/>
                <a:gd name="T30" fmla="*/ 0 w 1035937"/>
                <a:gd name="T31" fmla="*/ 456804 h 509768"/>
                <a:gd name="T32" fmla="*/ 0 w 1035937"/>
                <a:gd name="T33" fmla="*/ 50756 h 509768"/>
                <a:gd name="T34" fmla="*/ 17694720 60000 65536"/>
                <a:gd name="T35" fmla="*/ 0 60000 65536"/>
                <a:gd name="T36" fmla="*/ 5898240 60000 65536"/>
                <a:gd name="T37" fmla="*/ 1179648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035937"/>
                <a:gd name="T52" fmla="*/ 0 h 509768"/>
                <a:gd name="T53" fmla="*/ 1035937 w 1035937"/>
                <a:gd name="T54" fmla="*/ 509768 h 50976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035937" h="509768">
                  <a:moveTo>
                    <a:pt x="0" y="50977"/>
                  </a:moveTo>
                  <a:cubicBezTo>
                    <a:pt x="0" y="37457"/>
                    <a:pt x="5371" y="24491"/>
                    <a:pt x="14931" y="14931"/>
                  </a:cubicBezTo>
                  <a:cubicBezTo>
                    <a:pt x="24491" y="5371"/>
                    <a:pt x="37457" y="0"/>
                    <a:pt x="50977" y="0"/>
                  </a:cubicBezTo>
                  <a:lnTo>
                    <a:pt x="984960" y="0"/>
                  </a:lnTo>
                  <a:cubicBezTo>
                    <a:pt x="998480" y="0"/>
                    <a:pt x="1011446" y="5371"/>
                    <a:pt x="1021006" y="14931"/>
                  </a:cubicBezTo>
                  <a:cubicBezTo>
                    <a:pt x="1030566" y="24491"/>
                    <a:pt x="1035937" y="37457"/>
                    <a:pt x="1035937" y="50977"/>
                  </a:cubicBezTo>
                  <a:lnTo>
                    <a:pt x="1035937" y="458791"/>
                  </a:lnTo>
                  <a:cubicBezTo>
                    <a:pt x="1035937" y="472311"/>
                    <a:pt x="1030566" y="485277"/>
                    <a:pt x="1021006" y="494837"/>
                  </a:cubicBezTo>
                  <a:cubicBezTo>
                    <a:pt x="1011446" y="504397"/>
                    <a:pt x="998480" y="509768"/>
                    <a:pt x="984960" y="509768"/>
                  </a:cubicBezTo>
                  <a:lnTo>
                    <a:pt x="50977" y="509768"/>
                  </a:lnTo>
                  <a:cubicBezTo>
                    <a:pt x="37457" y="509768"/>
                    <a:pt x="24491" y="504397"/>
                    <a:pt x="14931" y="494837"/>
                  </a:cubicBezTo>
                  <a:cubicBezTo>
                    <a:pt x="5371" y="485277"/>
                    <a:pt x="0" y="472311"/>
                    <a:pt x="0" y="458791"/>
                  </a:cubicBezTo>
                  <a:lnTo>
                    <a:pt x="0" y="50977"/>
                  </a:lnTo>
                  <a:close/>
                </a:path>
              </a:pathLst>
            </a:custGeom>
            <a:solidFill>
              <a:srgbClr val="FFFFFF">
                <a:alpha val="90195"/>
              </a:srgbClr>
            </a:solidFill>
            <a:ln w="9528">
              <a:solidFill>
                <a:srgbClr val="4A7EBB"/>
              </a:solidFill>
              <a:miter lim="800000"/>
              <a:headEnd/>
              <a:tailEnd/>
            </a:ln>
            <a:effectLst>
              <a:outerShdw dist="22997" dir="5400000" algn="tl" rotWithShape="0">
                <a:srgbClr val="000000">
                  <a:alpha val="34999"/>
                </a:srgbClr>
              </a:outerShdw>
            </a:effectLst>
          </p:spPr>
          <p:txBody>
            <a:bodyPr lIns="56839" tIns="56839" rIns="56839" bIns="56839" anchor="ctr" anchorCtr="1"/>
            <a:lstStyle/>
            <a:p>
              <a:pPr algn="ctr" defTabSz="366713">
                <a:lnSpc>
                  <a:spcPct val="90000"/>
                </a:lnSpc>
                <a:spcAft>
                  <a:spcPts val="375"/>
                </a:spcAft>
                <a:defRPr/>
              </a:pPr>
              <a:r>
                <a:rPr lang="en-US" altLang="zh-CN" sz="1400" b="1" dirty="0">
                  <a:solidFill>
                    <a:srgbClr val="000000"/>
                  </a:solidFill>
                  <a:ea typeface="宋体" charset="-122"/>
                </a:rPr>
                <a:t>Gasoline</a:t>
              </a:r>
            </a:p>
          </p:txBody>
        </p:sp>
        <p:sp>
          <p:nvSpPr>
            <p:cNvPr id="29" name="任意多边形 21"/>
            <p:cNvSpPr>
              <a:spLocks/>
            </p:cNvSpPr>
            <p:nvPr/>
          </p:nvSpPr>
          <p:spPr bwMode="auto">
            <a:xfrm>
              <a:off x="5535258" y="1905472"/>
              <a:ext cx="1155239" cy="509675"/>
            </a:xfrm>
            <a:custGeom>
              <a:avLst/>
              <a:gdLst>
                <a:gd name="T0" fmla="*/ 577620 w 1155239"/>
                <a:gd name="T1" fmla="*/ 0 h 509675"/>
                <a:gd name="T2" fmla="*/ 1155239 w 1155239"/>
                <a:gd name="T3" fmla="*/ 254838 h 509675"/>
                <a:gd name="T4" fmla="*/ 577620 w 1155239"/>
                <a:gd name="T5" fmla="*/ 509675 h 509675"/>
                <a:gd name="T6" fmla="*/ 0 w 1155239"/>
                <a:gd name="T7" fmla="*/ 254838 h 509675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14928 w 1155239"/>
                <a:gd name="T13" fmla="*/ 14928 h 509675"/>
                <a:gd name="T14" fmla="*/ 1140311 w 1155239"/>
                <a:gd name="T15" fmla="*/ 494747 h 5096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5239" h="509675">
                  <a:moveTo>
                    <a:pt x="50967" y="0"/>
                  </a:moveTo>
                  <a:lnTo>
                    <a:pt x="50966" y="0"/>
                  </a:lnTo>
                  <a:cubicBezTo>
                    <a:pt x="22818" y="0"/>
                    <a:pt x="0" y="22818"/>
                    <a:pt x="0" y="50966"/>
                  </a:cubicBezTo>
                  <a:lnTo>
                    <a:pt x="0" y="458707"/>
                  </a:lnTo>
                  <a:cubicBezTo>
                    <a:pt x="0" y="486855"/>
                    <a:pt x="22818" y="509674"/>
                    <a:pt x="50966" y="509675"/>
                  </a:cubicBezTo>
                  <a:lnTo>
                    <a:pt x="1104271" y="509675"/>
                  </a:lnTo>
                  <a:cubicBezTo>
                    <a:pt x="1132419" y="509674"/>
                    <a:pt x="1155239" y="486855"/>
                    <a:pt x="1155239" y="458707"/>
                  </a:cubicBezTo>
                  <a:lnTo>
                    <a:pt x="1155239" y="50967"/>
                  </a:lnTo>
                  <a:cubicBezTo>
                    <a:pt x="1155239" y="22818"/>
                    <a:pt x="1132419" y="0"/>
                    <a:pt x="1104271" y="0"/>
                  </a:cubicBezTo>
                  <a:lnTo>
                    <a:pt x="50967" y="0"/>
                  </a:lnTo>
                  <a:close/>
                </a:path>
              </a:pathLst>
            </a:custGeom>
            <a:gradFill rotWithShape="0">
              <a:gsLst>
                <a:gs pos="0">
                  <a:srgbClr val="2C5D98"/>
                </a:gs>
                <a:gs pos="100000">
                  <a:srgbClr val="3C7BC7"/>
                </a:gs>
              </a:gsLst>
              <a:lin ang="16200000"/>
            </a:gradFill>
            <a:ln w="9525">
              <a:noFill/>
              <a:prstDash val="solid"/>
              <a:round/>
              <a:headEnd/>
              <a:tailEnd/>
            </a:ln>
            <a:effectLst>
              <a:outerShdw dist="22997" dir="5400000" algn="tl" rotWithShape="0">
                <a:srgbClr val="000000">
                  <a:alpha val="34999"/>
                </a:srgb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zh-CN" altLang="en-US" sz="1400" b="1"/>
            </a:p>
          </p:txBody>
        </p:sp>
        <p:sp>
          <p:nvSpPr>
            <p:cNvPr id="30" name="任意多边形 22"/>
            <p:cNvSpPr>
              <a:spLocks/>
            </p:cNvSpPr>
            <p:nvPr/>
          </p:nvSpPr>
          <p:spPr bwMode="auto">
            <a:xfrm>
              <a:off x="5624123" y="1990065"/>
              <a:ext cx="1155239" cy="509675"/>
            </a:xfrm>
            <a:custGeom>
              <a:avLst/>
              <a:gdLst>
                <a:gd name="T0" fmla="*/ 577620 w 1156041"/>
                <a:gd name="T1" fmla="*/ 0 h 509768"/>
                <a:gd name="T2" fmla="*/ 1155239 w 1156041"/>
                <a:gd name="T3" fmla="*/ 254838 h 509768"/>
                <a:gd name="T4" fmla="*/ 577620 w 1156041"/>
                <a:gd name="T5" fmla="*/ 509675 h 509768"/>
                <a:gd name="T6" fmla="*/ 0 w 1156041"/>
                <a:gd name="T7" fmla="*/ 254838 h 509768"/>
                <a:gd name="T8" fmla="*/ 0 w 1156041"/>
                <a:gd name="T9" fmla="*/ 50968 h 509768"/>
                <a:gd name="T10" fmla="*/ 14921 w 1156041"/>
                <a:gd name="T11" fmla="*/ 14928 h 509768"/>
                <a:gd name="T12" fmla="*/ 50942 w 1156041"/>
                <a:gd name="T13" fmla="*/ 0 h 509768"/>
                <a:gd name="T14" fmla="*/ 1104297 w 1156041"/>
                <a:gd name="T15" fmla="*/ 0 h 509768"/>
                <a:gd name="T16" fmla="*/ 1140318 w 1156041"/>
                <a:gd name="T17" fmla="*/ 14928 h 509768"/>
                <a:gd name="T18" fmla="*/ 1155239 w 1156041"/>
                <a:gd name="T19" fmla="*/ 50968 h 509768"/>
                <a:gd name="T20" fmla="*/ 1155239 w 1156041"/>
                <a:gd name="T21" fmla="*/ 458707 h 509768"/>
                <a:gd name="T22" fmla="*/ 1140318 w 1156041"/>
                <a:gd name="T23" fmla="*/ 494747 h 509768"/>
                <a:gd name="T24" fmla="*/ 1104297 w 1156041"/>
                <a:gd name="T25" fmla="*/ 509675 h 509768"/>
                <a:gd name="T26" fmla="*/ 50942 w 1156041"/>
                <a:gd name="T27" fmla="*/ 509675 h 509768"/>
                <a:gd name="T28" fmla="*/ 14921 w 1156041"/>
                <a:gd name="T29" fmla="*/ 494747 h 509768"/>
                <a:gd name="T30" fmla="*/ 0 w 1156041"/>
                <a:gd name="T31" fmla="*/ 458707 h 509768"/>
                <a:gd name="T32" fmla="*/ 0 w 1156041"/>
                <a:gd name="T33" fmla="*/ 50968 h 509768"/>
                <a:gd name="T34" fmla="*/ 17694720 60000 65536"/>
                <a:gd name="T35" fmla="*/ 0 60000 65536"/>
                <a:gd name="T36" fmla="*/ 5898240 60000 65536"/>
                <a:gd name="T37" fmla="*/ 1179648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56041"/>
                <a:gd name="T52" fmla="*/ 0 h 509768"/>
                <a:gd name="T53" fmla="*/ 1156041 w 1156041"/>
                <a:gd name="T54" fmla="*/ 509768 h 50976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56041" h="509768">
                  <a:moveTo>
                    <a:pt x="0" y="50977"/>
                  </a:moveTo>
                  <a:cubicBezTo>
                    <a:pt x="0" y="37457"/>
                    <a:pt x="5371" y="24491"/>
                    <a:pt x="14931" y="14931"/>
                  </a:cubicBezTo>
                  <a:cubicBezTo>
                    <a:pt x="24491" y="5371"/>
                    <a:pt x="37457" y="0"/>
                    <a:pt x="50977" y="0"/>
                  </a:cubicBezTo>
                  <a:lnTo>
                    <a:pt x="1105064" y="0"/>
                  </a:lnTo>
                  <a:cubicBezTo>
                    <a:pt x="1118584" y="0"/>
                    <a:pt x="1131550" y="5371"/>
                    <a:pt x="1141110" y="14931"/>
                  </a:cubicBezTo>
                  <a:cubicBezTo>
                    <a:pt x="1150670" y="24491"/>
                    <a:pt x="1156041" y="37457"/>
                    <a:pt x="1156041" y="50977"/>
                  </a:cubicBezTo>
                  <a:lnTo>
                    <a:pt x="1156041" y="458791"/>
                  </a:lnTo>
                  <a:cubicBezTo>
                    <a:pt x="1156041" y="472311"/>
                    <a:pt x="1150670" y="485277"/>
                    <a:pt x="1141110" y="494837"/>
                  </a:cubicBezTo>
                  <a:cubicBezTo>
                    <a:pt x="1131550" y="504397"/>
                    <a:pt x="1118584" y="509768"/>
                    <a:pt x="1105064" y="509768"/>
                  </a:cubicBezTo>
                  <a:lnTo>
                    <a:pt x="50977" y="509768"/>
                  </a:lnTo>
                  <a:cubicBezTo>
                    <a:pt x="37457" y="509768"/>
                    <a:pt x="24491" y="504397"/>
                    <a:pt x="14931" y="494837"/>
                  </a:cubicBezTo>
                  <a:cubicBezTo>
                    <a:pt x="5371" y="485277"/>
                    <a:pt x="0" y="472311"/>
                    <a:pt x="0" y="458791"/>
                  </a:cubicBezTo>
                  <a:lnTo>
                    <a:pt x="0" y="50977"/>
                  </a:lnTo>
                  <a:close/>
                </a:path>
              </a:pathLst>
            </a:custGeom>
            <a:solidFill>
              <a:srgbClr val="FFFFFF">
                <a:alpha val="90195"/>
              </a:srgbClr>
            </a:solidFill>
            <a:ln w="9528">
              <a:solidFill>
                <a:srgbClr val="4A7EBB"/>
              </a:solidFill>
              <a:miter lim="800000"/>
              <a:headEnd/>
              <a:tailEnd/>
            </a:ln>
            <a:effectLst>
              <a:outerShdw dist="22997" dir="5400000" algn="tl" rotWithShape="0">
                <a:srgbClr val="000000">
                  <a:alpha val="34999"/>
                </a:srgbClr>
              </a:outerShdw>
            </a:effectLst>
          </p:spPr>
          <p:txBody>
            <a:bodyPr lIns="56839" tIns="56839" rIns="56839" bIns="56839" anchor="ctr" anchorCtr="1"/>
            <a:lstStyle/>
            <a:p>
              <a:pPr algn="ctr" defTabSz="366713">
                <a:lnSpc>
                  <a:spcPct val="90000"/>
                </a:lnSpc>
                <a:spcAft>
                  <a:spcPts val="375"/>
                </a:spcAft>
                <a:defRPr/>
              </a:pPr>
              <a:r>
                <a:rPr lang="en-US" altLang="zh-CN" sz="1400" b="1" dirty="0">
                  <a:solidFill>
                    <a:srgbClr val="000000"/>
                  </a:solidFill>
                  <a:ea typeface="宋体" charset="-122"/>
                </a:rPr>
                <a:t>Hybrid</a:t>
              </a:r>
            </a:p>
          </p:txBody>
        </p:sp>
        <p:sp>
          <p:nvSpPr>
            <p:cNvPr id="31" name="任意多边形 23"/>
            <p:cNvSpPr>
              <a:spLocks/>
            </p:cNvSpPr>
            <p:nvPr/>
          </p:nvSpPr>
          <p:spPr bwMode="auto">
            <a:xfrm>
              <a:off x="7564333" y="1897012"/>
              <a:ext cx="1153123" cy="509675"/>
            </a:xfrm>
            <a:custGeom>
              <a:avLst/>
              <a:gdLst>
                <a:gd name="T0" fmla="*/ 576562 w 1153123"/>
                <a:gd name="T1" fmla="*/ 0 h 509675"/>
                <a:gd name="T2" fmla="*/ 1153123 w 1153123"/>
                <a:gd name="T3" fmla="*/ 254838 h 509675"/>
                <a:gd name="T4" fmla="*/ 576562 w 1153123"/>
                <a:gd name="T5" fmla="*/ 509675 h 509675"/>
                <a:gd name="T6" fmla="*/ 0 w 1153123"/>
                <a:gd name="T7" fmla="*/ 254838 h 509675"/>
                <a:gd name="T8" fmla="*/ 17694720 60000 65536"/>
                <a:gd name="T9" fmla="*/ 0 60000 65536"/>
                <a:gd name="T10" fmla="*/ 5898240 60000 65536"/>
                <a:gd name="T11" fmla="*/ 11796480 60000 65536"/>
                <a:gd name="T12" fmla="*/ 14928 w 1153123"/>
                <a:gd name="T13" fmla="*/ 14928 h 509675"/>
                <a:gd name="T14" fmla="*/ 1138195 w 1153123"/>
                <a:gd name="T15" fmla="*/ 494747 h 50967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3123" h="509675">
                  <a:moveTo>
                    <a:pt x="50967" y="0"/>
                  </a:moveTo>
                  <a:lnTo>
                    <a:pt x="50966" y="0"/>
                  </a:lnTo>
                  <a:cubicBezTo>
                    <a:pt x="22818" y="0"/>
                    <a:pt x="0" y="22818"/>
                    <a:pt x="0" y="50966"/>
                  </a:cubicBezTo>
                  <a:lnTo>
                    <a:pt x="0" y="458707"/>
                  </a:lnTo>
                  <a:cubicBezTo>
                    <a:pt x="0" y="486855"/>
                    <a:pt x="22818" y="509674"/>
                    <a:pt x="50966" y="509675"/>
                  </a:cubicBezTo>
                  <a:lnTo>
                    <a:pt x="1102155" y="509675"/>
                  </a:lnTo>
                  <a:cubicBezTo>
                    <a:pt x="1130303" y="509674"/>
                    <a:pt x="1153123" y="486855"/>
                    <a:pt x="1153123" y="458707"/>
                  </a:cubicBezTo>
                  <a:lnTo>
                    <a:pt x="1153123" y="50967"/>
                  </a:lnTo>
                  <a:cubicBezTo>
                    <a:pt x="1153123" y="22818"/>
                    <a:pt x="1130303" y="0"/>
                    <a:pt x="1102155" y="0"/>
                  </a:cubicBezTo>
                  <a:lnTo>
                    <a:pt x="50967" y="0"/>
                  </a:lnTo>
                  <a:close/>
                </a:path>
              </a:pathLst>
            </a:custGeom>
            <a:gradFill rotWithShape="0">
              <a:gsLst>
                <a:gs pos="0">
                  <a:srgbClr val="2C5D98"/>
                </a:gs>
                <a:gs pos="100000">
                  <a:srgbClr val="3C7BC7"/>
                </a:gs>
              </a:gsLst>
              <a:lin ang="16200000"/>
            </a:gradFill>
            <a:ln w="9525">
              <a:noFill/>
              <a:prstDash val="solid"/>
              <a:round/>
              <a:headEnd/>
              <a:tailEnd/>
            </a:ln>
            <a:effectLst>
              <a:outerShdw dist="22997" dir="5400000" algn="tl" rotWithShape="0">
                <a:srgbClr val="000000">
                  <a:alpha val="34999"/>
                </a:srgbClr>
              </a:outerShdw>
            </a:effectLst>
          </p:spPr>
          <p:txBody>
            <a:bodyPr lIns="0" tIns="0" rIns="0" bIns="0"/>
            <a:lstStyle/>
            <a:p>
              <a:pPr>
                <a:defRPr/>
              </a:pPr>
              <a:endParaRPr lang="zh-CN" altLang="en-US" sz="1400" b="1"/>
            </a:p>
          </p:txBody>
        </p:sp>
        <p:sp>
          <p:nvSpPr>
            <p:cNvPr id="32" name="任意多边形 24"/>
            <p:cNvSpPr>
              <a:spLocks/>
            </p:cNvSpPr>
            <p:nvPr/>
          </p:nvSpPr>
          <p:spPr bwMode="auto">
            <a:xfrm>
              <a:off x="7653197" y="1981606"/>
              <a:ext cx="1153123" cy="509675"/>
            </a:xfrm>
            <a:custGeom>
              <a:avLst/>
              <a:gdLst>
                <a:gd name="T0" fmla="*/ 576562 w 1152991"/>
                <a:gd name="T1" fmla="*/ 0 h 509768"/>
                <a:gd name="T2" fmla="*/ 1153123 w 1152991"/>
                <a:gd name="T3" fmla="*/ 254838 h 509768"/>
                <a:gd name="T4" fmla="*/ 576562 w 1152991"/>
                <a:gd name="T5" fmla="*/ 509675 h 509768"/>
                <a:gd name="T6" fmla="*/ 0 w 1152991"/>
                <a:gd name="T7" fmla="*/ 254838 h 509768"/>
                <a:gd name="T8" fmla="*/ 0 w 1152991"/>
                <a:gd name="T9" fmla="*/ 50968 h 509768"/>
                <a:gd name="T10" fmla="*/ 14933 w 1152991"/>
                <a:gd name="T11" fmla="*/ 14928 h 509768"/>
                <a:gd name="T12" fmla="*/ 50983 w 1152991"/>
                <a:gd name="T13" fmla="*/ 0 h 509768"/>
                <a:gd name="T14" fmla="*/ 1102140 w 1152991"/>
                <a:gd name="T15" fmla="*/ 0 h 509768"/>
                <a:gd name="T16" fmla="*/ 1138190 w 1152991"/>
                <a:gd name="T17" fmla="*/ 14928 h 509768"/>
                <a:gd name="T18" fmla="*/ 1153123 w 1152991"/>
                <a:gd name="T19" fmla="*/ 50968 h 509768"/>
                <a:gd name="T20" fmla="*/ 1153123 w 1152991"/>
                <a:gd name="T21" fmla="*/ 458707 h 509768"/>
                <a:gd name="T22" fmla="*/ 1138190 w 1152991"/>
                <a:gd name="T23" fmla="*/ 494747 h 509768"/>
                <a:gd name="T24" fmla="*/ 1102140 w 1152991"/>
                <a:gd name="T25" fmla="*/ 509675 h 509768"/>
                <a:gd name="T26" fmla="*/ 50983 w 1152991"/>
                <a:gd name="T27" fmla="*/ 509675 h 509768"/>
                <a:gd name="T28" fmla="*/ 14933 w 1152991"/>
                <a:gd name="T29" fmla="*/ 494747 h 509768"/>
                <a:gd name="T30" fmla="*/ 0 w 1152991"/>
                <a:gd name="T31" fmla="*/ 458707 h 509768"/>
                <a:gd name="T32" fmla="*/ 0 w 1152991"/>
                <a:gd name="T33" fmla="*/ 50968 h 509768"/>
                <a:gd name="T34" fmla="*/ 17694720 60000 65536"/>
                <a:gd name="T35" fmla="*/ 0 60000 65536"/>
                <a:gd name="T36" fmla="*/ 5898240 60000 65536"/>
                <a:gd name="T37" fmla="*/ 1179648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52991"/>
                <a:gd name="T52" fmla="*/ 0 h 509768"/>
                <a:gd name="T53" fmla="*/ 1152991 w 1152991"/>
                <a:gd name="T54" fmla="*/ 509768 h 50976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52991" h="509768">
                  <a:moveTo>
                    <a:pt x="0" y="50977"/>
                  </a:moveTo>
                  <a:cubicBezTo>
                    <a:pt x="0" y="37457"/>
                    <a:pt x="5371" y="24491"/>
                    <a:pt x="14931" y="14931"/>
                  </a:cubicBezTo>
                  <a:cubicBezTo>
                    <a:pt x="24491" y="5371"/>
                    <a:pt x="37457" y="0"/>
                    <a:pt x="50977" y="0"/>
                  </a:cubicBezTo>
                  <a:lnTo>
                    <a:pt x="1102014" y="0"/>
                  </a:lnTo>
                  <a:cubicBezTo>
                    <a:pt x="1115534" y="0"/>
                    <a:pt x="1128500" y="5371"/>
                    <a:pt x="1138060" y="14931"/>
                  </a:cubicBezTo>
                  <a:cubicBezTo>
                    <a:pt x="1147620" y="24491"/>
                    <a:pt x="1152991" y="37457"/>
                    <a:pt x="1152991" y="50977"/>
                  </a:cubicBezTo>
                  <a:lnTo>
                    <a:pt x="1152991" y="458791"/>
                  </a:lnTo>
                  <a:cubicBezTo>
                    <a:pt x="1152991" y="472311"/>
                    <a:pt x="1147620" y="485277"/>
                    <a:pt x="1138060" y="494837"/>
                  </a:cubicBezTo>
                  <a:cubicBezTo>
                    <a:pt x="1128500" y="504397"/>
                    <a:pt x="1115534" y="509768"/>
                    <a:pt x="1102014" y="509768"/>
                  </a:cubicBezTo>
                  <a:lnTo>
                    <a:pt x="50977" y="509768"/>
                  </a:lnTo>
                  <a:cubicBezTo>
                    <a:pt x="37457" y="509768"/>
                    <a:pt x="24491" y="504397"/>
                    <a:pt x="14931" y="494837"/>
                  </a:cubicBezTo>
                  <a:cubicBezTo>
                    <a:pt x="5371" y="485277"/>
                    <a:pt x="0" y="472311"/>
                    <a:pt x="0" y="458791"/>
                  </a:cubicBezTo>
                  <a:lnTo>
                    <a:pt x="0" y="50977"/>
                  </a:lnTo>
                  <a:close/>
                </a:path>
              </a:pathLst>
            </a:custGeom>
            <a:solidFill>
              <a:srgbClr val="FFFFFF">
                <a:alpha val="90195"/>
              </a:srgbClr>
            </a:solidFill>
            <a:ln w="9528">
              <a:solidFill>
                <a:srgbClr val="4A7EBB"/>
              </a:solidFill>
              <a:miter lim="800000"/>
              <a:headEnd/>
              <a:tailEnd/>
            </a:ln>
            <a:effectLst>
              <a:outerShdw dist="22997" dir="5400000" algn="tl" rotWithShape="0">
                <a:srgbClr val="000000">
                  <a:alpha val="34999"/>
                </a:srgbClr>
              </a:outerShdw>
            </a:effectLst>
          </p:spPr>
          <p:txBody>
            <a:bodyPr lIns="56839" tIns="56839" rIns="56839" bIns="56839" anchor="ctr" anchorCtr="1"/>
            <a:lstStyle/>
            <a:p>
              <a:pPr algn="ctr" defTabSz="366713">
                <a:lnSpc>
                  <a:spcPct val="90000"/>
                </a:lnSpc>
                <a:spcAft>
                  <a:spcPts val="375"/>
                </a:spcAft>
                <a:defRPr/>
              </a:pPr>
              <a:r>
                <a:rPr lang="en-US" altLang="zh-CN" sz="1400" b="1" dirty="0">
                  <a:solidFill>
                    <a:srgbClr val="000000"/>
                  </a:solidFill>
                </a:rPr>
                <a:t>EV</a:t>
              </a:r>
            </a:p>
          </p:txBody>
        </p:sp>
      </p:grpSp>
      <p:sp>
        <p:nvSpPr>
          <p:cNvPr id="8197" name="角丸四角形 33"/>
          <p:cNvSpPr>
            <a:spLocks/>
          </p:cNvSpPr>
          <p:nvPr/>
        </p:nvSpPr>
        <p:spPr bwMode="auto">
          <a:xfrm>
            <a:off x="1258888" y="1924050"/>
            <a:ext cx="3241675" cy="719138"/>
          </a:xfrm>
          <a:custGeom>
            <a:avLst/>
            <a:gdLst>
              <a:gd name="T0" fmla="*/ 595599280 w 1828800"/>
              <a:gd name="T1" fmla="*/ 0 h 3375022"/>
              <a:gd name="T2" fmla="*/ 1191198559 w 1828800"/>
              <a:gd name="T3" fmla="*/ 0 h 3375022"/>
              <a:gd name="T4" fmla="*/ 595599280 w 1828800"/>
              <a:gd name="T5" fmla="*/ 0 h 3375022"/>
              <a:gd name="T6" fmla="*/ 0 w 1828800"/>
              <a:gd name="T7" fmla="*/ 0 h 3375022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58748 w 1828800"/>
              <a:gd name="T13" fmla="*/ 58749 h 3375022"/>
              <a:gd name="T14" fmla="*/ 1770052 w 1828800"/>
              <a:gd name="T15" fmla="*/ 3316273 h 33750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8800" h="3375022">
                <a:moveTo>
                  <a:pt x="200575" y="0"/>
                </a:moveTo>
                <a:lnTo>
                  <a:pt x="200574" y="0"/>
                </a:lnTo>
                <a:cubicBezTo>
                  <a:pt x="89800" y="0"/>
                  <a:pt x="0" y="89800"/>
                  <a:pt x="0" y="200574"/>
                </a:cubicBezTo>
                <a:lnTo>
                  <a:pt x="0" y="3174447"/>
                </a:lnTo>
                <a:cubicBezTo>
                  <a:pt x="0" y="3285221"/>
                  <a:pt x="89800" y="3375021"/>
                  <a:pt x="200574" y="3375022"/>
                </a:cubicBezTo>
                <a:lnTo>
                  <a:pt x="1628225" y="3375022"/>
                </a:lnTo>
                <a:cubicBezTo>
                  <a:pt x="1738999" y="3375021"/>
                  <a:pt x="1828800" y="3285221"/>
                  <a:pt x="1828800" y="3174447"/>
                </a:cubicBezTo>
                <a:lnTo>
                  <a:pt x="1828800" y="200575"/>
                </a:lnTo>
                <a:cubicBezTo>
                  <a:pt x="1828800" y="89800"/>
                  <a:pt x="1738999" y="0"/>
                  <a:pt x="1628225" y="0"/>
                </a:cubicBezTo>
                <a:lnTo>
                  <a:pt x="200575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9" tIns="34295" rIns="68589" bIns="34295" anchor="ctr" anchorCtr="1"/>
          <a:lstStyle/>
          <a:p>
            <a:endParaRPr lang="en-US"/>
          </a:p>
        </p:txBody>
      </p:sp>
      <p:sp>
        <p:nvSpPr>
          <p:cNvPr id="59" name="圆角矩形标注 58"/>
          <p:cNvSpPr/>
          <p:nvPr/>
        </p:nvSpPr>
        <p:spPr>
          <a:xfrm>
            <a:off x="971550" y="3219450"/>
            <a:ext cx="1439863" cy="576263"/>
          </a:xfrm>
          <a:prstGeom prst="wedgeRoundRectCallout">
            <a:avLst>
              <a:gd name="adj1" fmla="val 8962"/>
              <a:gd name="adj2" fmla="val -170574"/>
              <a:gd name="adj3" fmla="val 16667"/>
            </a:avLst>
          </a:prstGeom>
          <a:solidFill>
            <a:srgbClr val="4F81B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1600" b="1">
                <a:solidFill>
                  <a:schemeClr val="tx1"/>
                </a:solidFill>
              </a:rPr>
              <a:t>Main target</a:t>
            </a:r>
            <a:endParaRPr lang="zh-CN" altLang="en-US" sz="1600" b="1">
              <a:solidFill>
                <a:schemeClr val="tx1"/>
              </a:solidFill>
            </a:endParaRPr>
          </a:p>
        </p:txBody>
      </p:sp>
      <p:sp>
        <p:nvSpPr>
          <p:cNvPr id="60" name="圆角矩形标注 59"/>
          <p:cNvSpPr/>
          <p:nvPr/>
        </p:nvSpPr>
        <p:spPr>
          <a:xfrm>
            <a:off x="2700338" y="3219450"/>
            <a:ext cx="1439862" cy="576263"/>
          </a:xfrm>
          <a:prstGeom prst="wedgeRoundRectCallout">
            <a:avLst>
              <a:gd name="adj1" fmla="val -15697"/>
              <a:gd name="adj2" fmla="val -168707"/>
              <a:gd name="adj3" fmla="val 16667"/>
            </a:avLst>
          </a:prstGeom>
          <a:solidFill>
            <a:srgbClr val="4F81BD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zh-CN" sz="1600" b="1">
                <a:solidFill>
                  <a:schemeClr val="tx1"/>
                </a:solidFill>
              </a:rPr>
              <a:t>Similar to diesel engine</a:t>
            </a:r>
            <a:endParaRPr lang="zh-CN" altLang="en-US" sz="1600" b="1">
              <a:solidFill>
                <a:schemeClr val="tx1"/>
              </a:solidFill>
            </a:endParaRPr>
          </a:p>
        </p:txBody>
      </p:sp>
      <p:sp>
        <p:nvSpPr>
          <p:cNvPr id="61" name="圆角矩形标注 60"/>
          <p:cNvSpPr/>
          <p:nvPr/>
        </p:nvSpPr>
        <p:spPr>
          <a:xfrm>
            <a:off x="4283968" y="3219822"/>
            <a:ext cx="1439639" cy="576263"/>
          </a:xfrm>
          <a:prstGeom prst="wedgeRoundRectCallout">
            <a:avLst>
              <a:gd name="adj1" fmla="val -32136"/>
              <a:gd name="adj2" fmla="val -170574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1600">
                <a:solidFill>
                  <a:srgbClr val="FF0000"/>
                </a:solidFill>
              </a:rPr>
              <a:t>Partly solved</a:t>
            </a:r>
            <a:endParaRPr lang="zh-CN" altLang="en-US" sz="1600">
              <a:solidFill>
                <a:srgbClr val="FF0000"/>
              </a:solidFill>
            </a:endParaRPr>
          </a:p>
        </p:txBody>
      </p:sp>
      <p:sp>
        <p:nvSpPr>
          <p:cNvPr id="8203" name="角丸四角形 33"/>
          <p:cNvSpPr>
            <a:spLocks/>
          </p:cNvSpPr>
          <p:nvPr/>
        </p:nvSpPr>
        <p:spPr bwMode="auto">
          <a:xfrm>
            <a:off x="5292725" y="1924050"/>
            <a:ext cx="2592388" cy="719138"/>
          </a:xfrm>
          <a:custGeom>
            <a:avLst/>
            <a:gdLst>
              <a:gd name="T0" fmla="*/ 243688851 w 1828800"/>
              <a:gd name="T1" fmla="*/ 0 h 3375022"/>
              <a:gd name="T2" fmla="*/ 487377702 w 1828800"/>
              <a:gd name="T3" fmla="*/ 0 h 3375022"/>
              <a:gd name="T4" fmla="*/ 243688851 w 1828800"/>
              <a:gd name="T5" fmla="*/ 0 h 3375022"/>
              <a:gd name="T6" fmla="*/ 0 w 1828800"/>
              <a:gd name="T7" fmla="*/ 0 h 3375022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58748 w 1828800"/>
              <a:gd name="T13" fmla="*/ 58749 h 3375022"/>
              <a:gd name="T14" fmla="*/ 1770052 w 1828800"/>
              <a:gd name="T15" fmla="*/ 3316273 h 337502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8800" h="3375022">
                <a:moveTo>
                  <a:pt x="200575" y="0"/>
                </a:moveTo>
                <a:lnTo>
                  <a:pt x="200574" y="0"/>
                </a:lnTo>
                <a:cubicBezTo>
                  <a:pt x="89800" y="0"/>
                  <a:pt x="0" y="89800"/>
                  <a:pt x="0" y="200574"/>
                </a:cubicBezTo>
                <a:lnTo>
                  <a:pt x="0" y="3174447"/>
                </a:lnTo>
                <a:cubicBezTo>
                  <a:pt x="0" y="3285221"/>
                  <a:pt x="89800" y="3375021"/>
                  <a:pt x="200574" y="3375022"/>
                </a:cubicBezTo>
                <a:lnTo>
                  <a:pt x="1628225" y="3375022"/>
                </a:lnTo>
                <a:cubicBezTo>
                  <a:pt x="1738999" y="3375021"/>
                  <a:pt x="1828800" y="3285221"/>
                  <a:pt x="1828800" y="3174447"/>
                </a:cubicBezTo>
                <a:lnTo>
                  <a:pt x="1828800" y="200575"/>
                </a:lnTo>
                <a:cubicBezTo>
                  <a:pt x="1828800" y="89800"/>
                  <a:pt x="1738999" y="0"/>
                  <a:pt x="1628225" y="0"/>
                </a:cubicBezTo>
                <a:lnTo>
                  <a:pt x="200575" y="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9" tIns="34295" rIns="68589" bIns="34295" anchor="ctr" anchorCtr="1"/>
          <a:lstStyle/>
          <a:p>
            <a:endParaRPr lang="en-US"/>
          </a:p>
        </p:txBody>
      </p:sp>
      <p:sp>
        <p:nvSpPr>
          <p:cNvPr id="63" name="圆角矩形标注 62"/>
          <p:cNvSpPr/>
          <p:nvPr/>
        </p:nvSpPr>
        <p:spPr>
          <a:xfrm>
            <a:off x="6300192" y="3219822"/>
            <a:ext cx="1439639" cy="576263"/>
          </a:xfrm>
          <a:prstGeom prst="wedgeRoundRectCallout">
            <a:avLst>
              <a:gd name="adj1" fmla="val -32136"/>
              <a:gd name="adj2" fmla="val -170574"/>
              <a:gd name="adj3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1600" b="1">
                <a:solidFill>
                  <a:srgbClr val="FF0000"/>
                </a:solidFill>
              </a:rPr>
              <a:t>Not considered</a:t>
            </a:r>
            <a:endParaRPr lang="zh-CN" altLang="en-US" sz="1600" b="1">
              <a:solidFill>
                <a:srgbClr val="FF0000"/>
              </a:solidFill>
            </a:endParaRPr>
          </a:p>
        </p:txBody>
      </p:sp>
      <p:sp>
        <p:nvSpPr>
          <p:cNvPr id="8207" name="TextBox 17"/>
          <p:cNvSpPr txBox="1">
            <a:spLocks noChangeArrowheads="1"/>
          </p:cNvSpPr>
          <p:nvPr/>
        </p:nvSpPr>
        <p:spPr bwMode="auto">
          <a:xfrm>
            <a:off x="684213" y="3940175"/>
            <a:ext cx="7705725" cy="1076325"/>
          </a:xfrm>
          <a:prstGeom prst="rect">
            <a:avLst/>
          </a:prstGeom>
          <a:solidFill>
            <a:srgbClr val="FFCC00">
              <a:alpha val="20000"/>
            </a:srgbClr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zh-CN" sz="1600">
                <a:solidFill>
                  <a:srgbClr val="222268"/>
                </a:solidFill>
                <a:cs typeface="Arial" charset="0"/>
              </a:rPr>
              <a:t>We are making limit value for M3 buses and coaches, but not for diesel engine with certain exhaust level only. </a:t>
            </a:r>
          </a:p>
          <a:p>
            <a:pPr eaLnBrk="1" hangingPunct="1">
              <a:buFontTx/>
              <a:buAutoNum type="arabicPeriod"/>
            </a:pPr>
            <a:r>
              <a:rPr lang="en-US" altLang="zh-CN" sz="1600">
                <a:solidFill>
                  <a:srgbClr val="222268"/>
                </a:solidFill>
                <a:cs typeface="Arial" charset="0"/>
              </a:rPr>
              <a:t>The test engine speed percentage and sub-categories based on the rated power of diesel engines will always meet problems for other engine types.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 txBox="1">
            <a:spLocks noGrp="1"/>
          </p:cNvSpPr>
          <p:nvPr>
            <p:ph type="title"/>
          </p:nvPr>
        </p:nvSpPr>
        <p:spPr>
          <a:xfrm>
            <a:off x="457200" y="195263"/>
            <a:ext cx="8229600" cy="8572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sz="3200" b="1" smtClean="0">
                <a:latin typeface="Calibri" pitchFamily="34" charset="0"/>
                <a:ea typeface="宋体" pitchFamily="2" charset="-122"/>
                <a:cs typeface="Arial" charset="0"/>
              </a:rPr>
              <a:t>Suggestions</a:t>
            </a:r>
          </a:p>
        </p:txBody>
      </p:sp>
      <p:sp>
        <p:nvSpPr>
          <p:cNvPr id="9219" name="Rectangle 6"/>
          <p:cNvSpPr txBox="1">
            <a:spLocks noChangeArrowheads="1"/>
          </p:cNvSpPr>
          <p:nvPr/>
        </p:nvSpPr>
        <p:spPr bwMode="auto">
          <a:xfrm>
            <a:off x="8791575" y="4894263"/>
            <a:ext cx="344488" cy="24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8C19F228-3086-40C8-A241-85992632A642}" type="slidenum">
              <a:rPr lang="en-US" altLang="zh-CN" sz="1200">
                <a:solidFill>
                  <a:srgbClr val="898989"/>
                </a:solidFill>
              </a:rPr>
              <a:pPr algn="r" eaLnBrk="1" hangingPunct="1"/>
              <a:t>8</a:t>
            </a:fld>
            <a:endParaRPr lang="en-US" altLang="zh-CN" sz="1200">
              <a:solidFill>
                <a:srgbClr val="898989"/>
              </a:solidFill>
            </a:endParaRPr>
          </a:p>
        </p:txBody>
      </p:sp>
      <p:sp>
        <p:nvSpPr>
          <p:cNvPr id="9220" name="矩形 26"/>
          <p:cNvSpPr>
            <a:spLocks noChangeArrowheads="1"/>
          </p:cNvSpPr>
          <p:nvPr/>
        </p:nvSpPr>
        <p:spPr bwMode="auto">
          <a:xfrm>
            <a:off x="395288" y="1274763"/>
            <a:ext cx="8497887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CN" b="1">
                <a:cs typeface="Arial" charset="0"/>
              </a:rPr>
              <a:t> Add some new vehicle sub-categories. </a:t>
            </a:r>
          </a:p>
          <a:p>
            <a:r>
              <a:rPr lang="en-US" altLang="zh-CN">
                <a:cs typeface="Arial" charset="0"/>
              </a:rPr>
              <a:t>    - Set different rated engine power sub-categories for gasoline, EV, Hybrid, LNG &amp; CNG.</a:t>
            </a:r>
            <a:endParaRPr lang="en-US" altLang="zh-CN" sz="1600">
              <a:cs typeface="Arial" charset="0"/>
            </a:endParaRPr>
          </a:p>
          <a:p>
            <a:r>
              <a:rPr lang="en-US" altLang="zh-CN" sz="1600">
                <a:cs typeface="Arial" charset="0"/>
              </a:rPr>
              <a:t> </a:t>
            </a:r>
          </a:p>
          <a:p>
            <a:pPr>
              <a:buFont typeface="Wingdings" pitchFamily="2" charset="2"/>
              <a:buChar char="l"/>
            </a:pPr>
            <a:r>
              <a:rPr lang="en-US" altLang="zh-CN" b="1">
                <a:cs typeface="Arial" charset="0"/>
              </a:rPr>
              <a:t> Use some new definition for engine power</a:t>
            </a:r>
          </a:p>
          <a:p>
            <a:r>
              <a:rPr lang="en-US" altLang="zh-CN" sz="1600">
                <a:cs typeface="Arial" charset="0"/>
              </a:rPr>
              <a:t>    - Do not use the rated engine power for EV, but use the </a:t>
            </a:r>
            <a:r>
              <a:rPr lang="en-US" altLang="zh-CN" sz="1600" b="1">
                <a:cs typeface="Arial" charset="0"/>
              </a:rPr>
              <a:t>peak power</a:t>
            </a:r>
            <a:r>
              <a:rPr lang="en-US" altLang="zh-CN" sz="1600">
                <a:cs typeface="Arial" charset="0"/>
              </a:rPr>
              <a:t>.</a:t>
            </a:r>
          </a:p>
          <a:p>
            <a:endParaRPr lang="en-US" altLang="zh-CN" sz="1600">
              <a:cs typeface="Arial" charset="0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CN" sz="1600" b="1">
                <a:cs typeface="Arial" charset="0"/>
              </a:rPr>
              <a:t> Not only use the engine power but also use complete vehicle parameters for sub-categories</a:t>
            </a:r>
          </a:p>
          <a:p>
            <a:r>
              <a:rPr lang="en-US" altLang="zh-CN" sz="1600">
                <a:cs typeface="Arial" charset="0"/>
              </a:rPr>
              <a:t>    - If the engine power can not cover all situation of M3 categories, some other stable parameters of complete vehicle can also be considered together.</a:t>
            </a:r>
          </a:p>
          <a:p>
            <a:endParaRPr lang="en-US" altLang="zh-CN" sz="1600">
              <a:cs typeface="Arial" charset="0"/>
            </a:endParaRPr>
          </a:p>
          <a:p>
            <a:pPr>
              <a:buFont typeface="Wingdings" pitchFamily="2" charset="2"/>
              <a:buChar char="l"/>
            </a:pPr>
            <a:r>
              <a:rPr lang="en-US" altLang="zh-CN" sz="1600" b="1">
                <a:cs typeface="Arial" charset="0"/>
              </a:rPr>
              <a:t>Build up new regulation for new technology</a:t>
            </a:r>
          </a:p>
          <a:p>
            <a:r>
              <a:rPr lang="en-US" altLang="zh-CN" sz="1600">
                <a:cs typeface="Arial" charset="0"/>
              </a:rPr>
              <a:t>    - Build up new regulation systems for EV separately, with considering pass-by noise, high frequency noise, QRTV, ASEP……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:\照片\资料图片\CATARCico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366713"/>
            <a:ext cx="1011237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10" descr="logo-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050" y="322263"/>
            <a:ext cx="12715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116013" y="4362450"/>
            <a:ext cx="29813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ea typeface="黑体" pitchFamily="49" charset="-122"/>
              </a:rPr>
              <a:t>Web site</a:t>
            </a:r>
            <a:r>
              <a:rPr lang="zh-CN" altLang="en-US" dirty="0">
                <a:latin typeface="+mn-lt"/>
                <a:ea typeface="黑体" pitchFamily="49" charset="-122"/>
              </a:rPr>
              <a:t>：</a:t>
            </a:r>
            <a:r>
              <a:rPr lang="en-US" altLang="zh-CN" dirty="0">
                <a:latin typeface="+mn-lt"/>
                <a:ea typeface="黑体" pitchFamily="49" charset="-122"/>
              </a:rPr>
              <a:t>www.catarc.org.cn</a:t>
            </a:r>
          </a:p>
        </p:txBody>
      </p:sp>
      <p:pic>
        <p:nvPicPr>
          <p:cNvPr id="10245" name="Picture 2" descr="F:\网易闪电邮\wangzhao@catarc.ac.cn\attaches\qrcode_for_gh_997a4b22a2b9_25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475" y="3738563"/>
            <a:ext cx="1414463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6"/>
          <p:cNvSpPr txBox="1">
            <a:spLocks noChangeArrowheads="1"/>
          </p:cNvSpPr>
          <p:nvPr/>
        </p:nvSpPr>
        <p:spPr bwMode="auto">
          <a:xfrm>
            <a:off x="8664575" y="4843463"/>
            <a:ext cx="344488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r" eaLnBrk="1" hangingPunct="1"/>
            <a:fld id="{B391BE63-B6FC-4606-87E9-1A23F00F24E6}" type="slidenum">
              <a:rPr lang="en-US" altLang="zh-CN" sz="1200">
                <a:solidFill>
                  <a:srgbClr val="898989"/>
                </a:solidFill>
              </a:rPr>
              <a:pPr algn="r" eaLnBrk="1" hangingPunct="1"/>
              <a:t>9</a:t>
            </a:fld>
            <a:endParaRPr lang="en-US" altLang="zh-CN" sz="1200">
              <a:solidFill>
                <a:srgbClr val="898989"/>
              </a:solidFill>
            </a:endParaRPr>
          </a:p>
        </p:txBody>
      </p:sp>
      <p:pic>
        <p:nvPicPr>
          <p:cNvPr id="10247" name="Picture 2" descr="E:\兴趣爱好\201009瑞士7日\熟人熟事\DSC_001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93" b="16805"/>
          <a:stretch>
            <a:fillRect/>
          </a:stretch>
        </p:blipFill>
        <p:spPr bwMode="auto">
          <a:xfrm>
            <a:off x="0" y="1192213"/>
            <a:ext cx="9109075" cy="2316162"/>
          </a:xfrm>
          <a:prstGeom prst="rect">
            <a:avLst/>
          </a:prstGeom>
          <a:noFill/>
          <a:ln w="57150">
            <a:solidFill>
              <a:srgbClr val="99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0" y="1131888"/>
            <a:ext cx="813752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Ctr="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en-US" altLang="zh-CN" sz="4400" b="1" i="1">
                <a:cs typeface="Arial" charset="0"/>
              </a:rPr>
              <a:t>Thanks for your attention</a:t>
            </a:r>
            <a:endParaRPr lang="en-US" altLang="zh-CN" sz="4400" i="1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19250" y="401638"/>
            <a:ext cx="59055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dirty="0">
                <a:latin typeface="+mn-lt"/>
                <a:ea typeface="黑体" pitchFamily="49" charset="-122"/>
              </a:rPr>
              <a:t>National Automotive Standardization Technical Committee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20263</TotalTime>
  <Words>620</Words>
  <Application>Microsoft Office PowerPoint</Application>
  <PresentationFormat>On-screen Show (16:9)</PresentationFormat>
  <Paragraphs>120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Calibri</vt:lpstr>
      <vt:lpstr>宋体</vt:lpstr>
      <vt:lpstr>Arial</vt:lpstr>
      <vt:lpstr>Wingdings</vt:lpstr>
      <vt:lpstr>微软雅黑</vt:lpstr>
      <vt:lpstr>Times New Roman</vt:lpstr>
      <vt:lpstr>黑体</vt:lpstr>
      <vt:lpstr>MS PGothic</vt:lpstr>
      <vt:lpstr>Office 主题</vt:lpstr>
      <vt:lpstr>PowerPoint Presentation</vt:lpstr>
      <vt:lpstr>Contents</vt:lpstr>
      <vt:lpstr>M3 category in China with new energy </vt:lpstr>
      <vt:lpstr>An example of M3 category EV</vt:lpstr>
      <vt:lpstr>Problems for new technology</vt:lpstr>
      <vt:lpstr>Existing problems (diesel engine)</vt:lpstr>
      <vt:lpstr>R51-03 for M3 categories</vt:lpstr>
      <vt:lpstr>Suggestions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yang</dc:creator>
  <cp:lastModifiedBy>Konstantin Glukhenkiy</cp:lastModifiedBy>
  <cp:revision>1819</cp:revision>
  <dcterms:created xsi:type="dcterms:W3CDTF">2013-03-03T08:02:25Z</dcterms:created>
  <dcterms:modified xsi:type="dcterms:W3CDTF">2017-01-25T08:53:45Z</dcterms:modified>
</cp:coreProperties>
</file>