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517B0-45F0-4EE4-9298-BDFF39048013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FA688-1DBF-472C-86D5-77BAFEC8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661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E5C85-98F9-4FE1-B225-4AFF110E0D2F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7BF20-674A-4BB1-85CB-80D60B477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6196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BF20-674A-4BB1-85CB-80D60B477A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9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BF20-674A-4BB1-85CB-80D60B477A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4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BF20-674A-4BB1-85CB-80D60B477A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114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0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6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04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3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4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27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0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56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7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1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E030-695B-4AE2-8593-3E03CD820E00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C16E-501F-4005-8EB8-B200C1099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8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Update of Regulation 132 for EU Stage V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80112" y="108351"/>
            <a:ext cx="3416300" cy="62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18000" bIns="3600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GB" altLang="en-US" sz="1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Informal </a:t>
            </a:r>
            <a:r>
              <a:rPr lang="en-GB" altLang="en-US" sz="120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document </a:t>
            </a:r>
            <a:r>
              <a:rPr lang="en-GB" altLang="en-US" sz="1200" b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GRPE-74-14</a:t>
            </a:r>
            <a:endParaRPr lang="en-GB" altLang="en-US" sz="1200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r"/>
            <a:r>
              <a:rPr lang="en-GB" altLang="en-US" sz="1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74th </a:t>
            </a:r>
            <a:r>
              <a:rPr lang="en-GB" altLang="en-US" sz="1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GRPE, </a:t>
            </a:r>
            <a:r>
              <a:rPr lang="en-GB" altLang="en-US" sz="1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9</a:t>
            </a:r>
            <a:r>
              <a:rPr lang="en-GB" altLang="en-US" sz="1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GB" altLang="en-US" sz="1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- 13 January 2017,</a:t>
            </a:r>
            <a:endParaRPr lang="en-GB" altLang="en-US" sz="12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r"/>
            <a:r>
              <a:rPr lang="en-GB" altLang="en-US" sz="1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agenda item </a:t>
            </a:r>
            <a:r>
              <a:rPr lang="en-GB" altLang="en-US" sz="1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6(a)</a:t>
            </a:r>
            <a:endParaRPr lang="en-GB" altLang="en-US" sz="12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194870"/>
            <a:ext cx="3200400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18000" bIns="3600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1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Submitted by </a:t>
            </a:r>
            <a:r>
              <a:rPr lang="en-GB" altLang="en-US" sz="1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EUROMOT</a:t>
            </a:r>
            <a:endParaRPr lang="en-GB" altLang="en-US" sz="12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Background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2000" dirty="0" smtClean="0"/>
              <a:t>Regulation 132 sets out </a:t>
            </a:r>
            <a:r>
              <a:rPr lang="en-GB" sz="2000" i="1" dirty="0" smtClean="0"/>
              <a:t>‘Uniform </a:t>
            </a:r>
            <a:r>
              <a:rPr lang="en-GB" sz="2000" i="1" dirty="0"/>
              <a:t>provisions concerning the approval of Retrofit </a:t>
            </a:r>
            <a:r>
              <a:rPr lang="en-GB" sz="2000" i="1" dirty="0" smtClean="0"/>
              <a:t>Emission Control </a:t>
            </a:r>
            <a:r>
              <a:rPr lang="en-GB" sz="2000" i="1" dirty="0"/>
              <a:t>devices (REC) for heavy duty vehicles, agricultural </a:t>
            </a:r>
            <a:r>
              <a:rPr lang="en-GB" sz="2000" i="1" dirty="0" smtClean="0"/>
              <a:t>and forestry </a:t>
            </a:r>
            <a:r>
              <a:rPr lang="en-GB" sz="2000" i="1" dirty="0"/>
              <a:t>tractors and non-road mobile machinery equipped </a:t>
            </a:r>
            <a:r>
              <a:rPr lang="en-GB" sz="2000" i="1" dirty="0" smtClean="0"/>
              <a:t>with compression </a:t>
            </a:r>
            <a:r>
              <a:rPr lang="en-GB" sz="2000" i="1" dirty="0"/>
              <a:t>ignition </a:t>
            </a:r>
            <a:r>
              <a:rPr lang="en-GB" sz="2000" i="1" dirty="0" smtClean="0"/>
              <a:t>engines’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2000" dirty="0" smtClean="0"/>
              <a:t>In respect to category T vehicles and non-road mobile machinery Regulation 132 includes provisions for REC to be installed on engines having a net power higher than 18 kW but not more than 560 kW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2000" dirty="0" smtClean="0"/>
              <a:t>The equivalence matrix covers type approval of REC to be fitted to a baseline engine up to Regulation 96 category P (i.e. Stage IIIB) to achieve a PM and/or NOx emission level up to Regulation 96 category R (i.e. Stage IV)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2000" dirty="0" smtClean="0"/>
              <a:t>At the time Regulation 132 was developed the European Union Stage V requirements were not yet decided but these are now published and an update to Regulation 96 has commenced</a:t>
            </a:r>
          </a:p>
        </p:txBody>
      </p:sp>
    </p:spTree>
    <p:extLst>
      <p:ext uri="{BB962C8B-B14F-4D97-AF65-F5344CB8AC3E}">
        <p14:creationId xmlns:p14="http://schemas.microsoft.com/office/powerpoint/2010/main" val="35561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Recommendation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2000" dirty="0" smtClean="0"/>
              <a:t>In order to </a:t>
            </a:r>
            <a:r>
              <a:rPr lang="en-GB" sz="2000" dirty="0"/>
              <a:t>extend in a timely </a:t>
            </a:r>
            <a:r>
              <a:rPr lang="en-GB" sz="2000" dirty="0" smtClean="0"/>
              <a:t>manner the provisions of Regulation 132 to include Stage V EUROMOT recommends that Regulation 132 is updated in parallel with Regulation 96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2000" dirty="0" smtClean="0"/>
              <a:t>EUROMOT further recommends that, recognising the similar stringency of  Heavy Duty Euro VI and non-road Stage V, the update to Regulation 132 includes a specific Annex that sets out all the necessary additional requirements for Stage V, in a similar manner to the existing Annex 12 for emission levels equivalent to the 06 series of amendments of Regulation 49.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2000" dirty="0"/>
              <a:t>Normally one or more contracting party(</a:t>
            </a:r>
            <a:r>
              <a:rPr lang="en-GB" sz="2000" dirty="0" err="1"/>
              <a:t>ies</a:t>
            </a:r>
            <a:r>
              <a:rPr lang="en-GB" sz="2000" dirty="0"/>
              <a:t>) sponsor </a:t>
            </a:r>
            <a:r>
              <a:rPr lang="en-GB" sz="2000" dirty="0" smtClean="0"/>
              <a:t>such amendment action. EUROMOT </a:t>
            </a:r>
            <a:r>
              <a:rPr lang="en-GB" sz="2000" dirty="0"/>
              <a:t>is available to offer technical and drafting support for this </a:t>
            </a:r>
            <a:r>
              <a:rPr lang="en-GB" sz="2000" dirty="0" smtClean="0"/>
              <a:t>activity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GB" sz="2000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7917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18fbfd49-c8e6-4618-a77f-5ef25245836c">
  <element uid="1239ecc3-00e0-482b-a8a4-82e46943bfcc" value=""/>
</sisl>
</file>

<file path=customXml/itemProps1.xml><?xml version="1.0" encoding="utf-8"?>
<ds:datastoreItem xmlns:ds="http://schemas.openxmlformats.org/officeDocument/2006/customXml" ds:itemID="{B53D95A0-B6D1-494E-BB48-5E2552382BE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di Office</vt:lpstr>
      <vt:lpstr>Update of Regulation 132 for EU Stage V  </vt:lpstr>
      <vt:lpstr>Background</vt:lpstr>
      <vt:lpstr>Recommendation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2017-01-10T18:04:49Z</dcterms:created>
  <dcterms:modified xsi:type="dcterms:W3CDTF">2017-01-11T13:58:16Z</dcterms:modified>
</cp:coreProperties>
</file>