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7" r:id="rId2"/>
  </p:sldMasterIdLst>
  <p:notesMasterIdLst>
    <p:notesMasterId r:id="rId13"/>
  </p:notesMasterIdLst>
  <p:handoutMasterIdLst>
    <p:handoutMasterId r:id="rId14"/>
  </p:handoutMasterIdLst>
  <p:sldIdLst>
    <p:sldId id="261" r:id="rId3"/>
    <p:sldId id="272" r:id="rId4"/>
    <p:sldId id="357" r:id="rId5"/>
    <p:sldId id="369" r:id="rId6"/>
    <p:sldId id="358" r:id="rId7"/>
    <p:sldId id="356" r:id="rId8"/>
    <p:sldId id="352" r:id="rId9"/>
    <p:sldId id="370" r:id="rId10"/>
    <p:sldId id="371" r:id="rId11"/>
    <p:sldId id="286" r:id="rId12"/>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2D5EC1"/>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311" autoAdjust="0"/>
  </p:normalViewPr>
  <p:slideViewPr>
    <p:cSldViewPr>
      <p:cViewPr>
        <p:scale>
          <a:sx n="70" d="100"/>
          <a:sy n="70" d="100"/>
        </p:scale>
        <p:origin x="-2814" y="-10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56B799C4-0729-4ED9-BFC5-69C631DB5517}" type="slidenum">
              <a:rPr lang="en-GB"/>
              <a:pPr>
                <a:defRPr/>
              </a:pPr>
              <a:t>‹#›</a:t>
            </a:fld>
            <a:endParaRPr lang="en-GB" dirty="0"/>
          </a:p>
        </p:txBody>
      </p:sp>
    </p:spTree>
    <p:extLst>
      <p:ext uri="{BB962C8B-B14F-4D97-AF65-F5344CB8AC3E}">
        <p14:creationId xmlns:p14="http://schemas.microsoft.com/office/powerpoint/2010/main" val="21570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1038" y="4722813"/>
            <a:ext cx="5445125" cy="44751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45B15622-C3C2-4FA1-BE05-489769E5E947}" type="slidenum">
              <a:rPr lang="en-GB"/>
              <a:pPr>
                <a:defRPr/>
              </a:pPr>
              <a:t>‹#›</a:t>
            </a:fld>
            <a:endParaRPr lang="en-GB" dirty="0"/>
          </a:p>
        </p:txBody>
      </p:sp>
    </p:spTree>
    <p:extLst>
      <p:ext uri="{BB962C8B-B14F-4D97-AF65-F5344CB8AC3E}">
        <p14:creationId xmlns:p14="http://schemas.microsoft.com/office/powerpoint/2010/main" val="3408995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C9C8C9D0-C3EF-4C74-BA85-D6BECB2DA95D}" type="slidenum">
              <a:rPr lang="en-GB" sz="1200" b="0" smtClean="0">
                <a:solidFill>
                  <a:schemeClr val="tx1"/>
                </a:solidFill>
                <a:latin typeface="Arial" charset="0"/>
              </a:rPr>
              <a:pPr eaLnBrk="1" hangingPunct="1"/>
              <a:t>1</a:t>
            </a:fld>
            <a:endParaRPr lang="en-GB" sz="1200" b="0" dirty="0" smtClean="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smtClean="0">
                <a:solidFill>
                  <a:schemeClr val="tx1"/>
                </a:solidFill>
                <a:latin typeface="Arial" charset="0"/>
              </a:rPr>
              <a:pPr eaLnBrk="1" hangingPunct="1"/>
              <a:t>2</a:t>
            </a:fld>
            <a:endParaRPr lang="en-GB" sz="1200" b="0" dirty="0"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26" indent="-285740" eaLnBrk="0" hangingPunct="0">
              <a:defRPr sz="7600" b="1">
                <a:solidFill>
                  <a:srgbClr val="FFD624"/>
                </a:solidFill>
                <a:latin typeface="Verdana" pitchFamily="34" charset="0"/>
              </a:defRPr>
            </a:lvl2pPr>
            <a:lvl3pPr marL="1142963" indent="-228593" eaLnBrk="0" hangingPunct="0">
              <a:defRPr sz="7600" b="1">
                <a:solidFill>
                  <a:srgbClr val="FFD624"/>
                </a:solidFill>
                <a:latin typeface="Verdana" pitchFamily="34" charset="0"/>
              </a:defRPr>
            </a:lvl3pPr>
            <a:lvl4pPr marL="1600148" indent="-228593" eaLnBrk="0" hangingPunct="0">
              <a:defRPr sz="7600" b="1">
                <a:solidFill>
                  <a:srgbClr val="FFD624"/>
                </a:solidFill>
                <a:latin typeface="Verdana" pitchFamily="34" charset="0"/>
              </a:defRPr>
            </a:lvl4pPr>
            <a:lvl5pPr marL="2057333" indent="-228593" eaLnBrk="0" hangingPunct="0">
              <a:defRPr sz="7600" b="1">
                <a:solidFill>
                  <a:srgbClr val="FFD624"/>
                </a:solidFill>
                <a:latin typeface="Verdana" pitchFamily="34" charset="0"/>
              </a:defRPr>
            </a:lvl5pPr>
            <a:lvl6pPr marL="2514519" indent="-228593" eaLnBrk="0" fontAlgn="base" hangingPunct="0">
              <a:spcBef>
                <a:spcPct val="0"/>
              </a:spcBef>
              <a:spcAft>
                <a:spcPct val="0"/>
              </a:spcAft>
              <a:defRPr sz="7600" b="1">
                <a:solidFill>
                  <a:srgbClr val="FFD624"/>
                </a:solidFill>
                <a:latin typeface="Verdana" pitchFamily="34" charset="0"/>
              </a:defRPr>
            </a:lvl6pPr>
            <a:lvl7pPr marL="2971704" indent="-228593" eaLnBrk="0" fontAlgn="base" hangingPunct="0">
              <a:spcBef>
                <a:spcPct val="0"/>
              </a:spcBef>
              <a:spcAft>
                <a:spcPct val="0"/>
              </a:spcAft>
              <a:defRPr sz="7600" b="1">
                <a:solidFill>
                  <a:srgbClr val="FFD624"/>
                </a:solidFill>
                <a:latin typeface="Verdana" pitchFamily="34" charset="0"/>
              </a:defRPr>
            </a:lvl7pPr>
            <a:lvl8pPr marL="3428889" indent="-228593" eaLnBrk="0" fontAlgn="base" hangingPunct="0">
              <a:spcBef>
                <a:spcPct val="0"/>
              </a:spcBef>
              <a:spcAft>
                <a:spcPct val="0"/>
              </a:spcAft>
              <a:defRPr sz="7600" b="1">
                <a:solidFill>
                  <a:srgbClr val="FFD624"/>
                </a:solidFill>
                <a:latin typeface="Verdana" pitchFamily="34" charset="0"/>
              </a:defRPr>
            </a:lvl8pPr>
            <a:lvl9pPr marL="3886074" indent="-228593"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3</a:t>
            </a:fld>
            <a:endParaRPr lang="en-GB" sz="1200" b="0" dirty="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26" indent="-285740" eaLnBrk="0" hangingPunct="0">
              <a:defRPr sz="7600" b="1">
                <a:solidFill>
                  <a:srgbClr val="FFD624"/>
                </a:solidFill>
                <a:latin typeface="Verdana" pitchFamily="34" charset="0"/>
              </a:defRPr>
            </a:lvl2pPr>
            <a:lvl3pPr marL="1142963" indent="-228593" eaLnBrk="0" hangingPunct="0">
              <a:defRPr sz="7600" b="1">
                <a:solidFill>
                  <a:srgbClr val="FFD624"/>
                </a:solidFill>
                <a:latin typeface="Verdana" pitchFamily="34" charset="0"/>
              </a:defRPr>
            </a:lvl3pPr>
            <a:lvl4pPr marL="1600148" indent="-228593" eaLnBrk="0" hangingPunct="0">
              <a:defRPr sz="7600" b="1">
                <a:solidFill>
                  <a:srgbClr val="FFD624"/>
                </a:solidFill>
                <a:latin typeface="Verdana" pitchFamily="34" charset="0"/>
              </a:defRPr>
            </a:lvl4pPr>
            <a:lvl5pPr marL="2057333" indent="-228593" eaLnBrk="0" hangingPunct="0">
              <a:defRPr sz="7600" b="1">
                <a:solidFill>
                  <a:srgbClr val="FFD624"/>
                </a:solidFill>
                <a:latin typeface="Verdana" pitchFamily="34" charset="0"/>
              </a:defRPr>
            </a:lvl5pPr>
            <a:lvl6pPr marL="2514519" indent="-228593" eaLnBrk="0" fontAlgn="base" hangingPunct="0">
              <a:spcBef>
                <a:spcPct val="0"/>
              </a:spcBef>
              <a:spcAft>
                <a:spcPct val="0"/>
              </a:spcAft>
              <a:defRPr sz="7600" b="1">
                <a:solidFill>
                  <a:srgbClr val="FFD624"/>
                </a:solidFill>
                <a:latin typeface="Verdana" pitchFamily="34" charset="0"/>
              </a:defRPr>
            </a:lvl6pPr>
            <a:lvl7pPr marL="2971704" indent="-228593" eaLnBrk="0" fontAlgn="base" hangingPunct="0">
              <a:spcBef>
                <a:spcPct val="0"/>
              </a:spcBef>
              <a:spcAft>
                <a:spcPct val="0"/>
              </a:spcAft>
              <a:defRPr sz="7600" b="1">
                <a:solidFill>
                  <a:srgbClr val="FFD624"/>
                </a:solidFill>
                <a:latin typeface="Verdana" pitchFamily="34" charset="0"/>
              </a:defRPr>
            </a:lvl7pPr>
            <a:lvl8pPr marL="3428889" indent="-228593" eaLnBrk="0" fontAlgn="base" hangingPunct="0">
              <a:spcBef>
                <a:spcPct val="0"/>
              </a:spcBef>
              <a:spcAft>
                <a:spcPct val="0"/>
              </a:spcAft>
              <a:defRPr sz="7600" b="1">
                <a:solidFill>
                  <a:srgbClr val="FFD624"/>
                </a:solidFill>
                <a:latin typeface="Verdana" pitchFamily="34" charset="0"/>
              </a:defRPr>
            </a:lvl8pPr>
            <a:lvl9pPr marL="3886074" indent="-228593"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5</a:t>
            </a:fld>
            <a:endParaRPr lang="en-GB" sz="1200" b="0" dirty="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smtClean="0">
                <a:solidFill>
                  <a:schemeClr val="tx1"/>
                </a:solidFill>
                <a:latin typeface="Arial" charset="0"/>
              </a:rPr>
              <a:pPr eaLnBrk="1" hangingPunct="1"/>
              <a:t>7</a:t>
            </a:fld>
            <a:endParaRPr lang="en-GB" sz="1200" b="0" dirty="0" smtClean="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smtClean="0">
                <a:solidFill>
                  <a:schemeClr val="tx1"/>
                </a:solidFill>
                <a:latin typeface="Arial" charset="0"/>
              </a:rPr>
              <a:pPr eaLnBrk="1" hangingPunct="1"/>
              <a:t>8</a:t>
            </a:fld>
            <a:endParaRPr lang="en-GB" sz="1200" b="0" dirty="0" smtClean="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smtClean="0">
                <a:solidFill>
                  <a:schemeClr val="tx1"/>
                </a:solidFill>
                <a:latin typeface="Arial" charset="0"/>
              </a:rPr>
              <a:pPr eaLnBrk="1" hangingPunct="1"/>
              <a:t>9</a:t>
            </a:fld>
            <a:endParaRPr lang="en-GB" sz="1200" b="0" dirty="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dirty="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dirty="0"/>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61FAC8A5-1DCC-439D-B9E4-0340F48E6F2A}" type="slidenum">
              <a:rPr lang="en-GB"/>
              <a:pPr>
                <a:defRPr/>
              </a:pPr>
              <a:t>‹#›</a:t>
            </a:fld>
            <a:endParaRPr lang="en-GB" dirty="0"/>
          </a:p>
        </p:txBody>
      </p:sp>
    </p:spTree>
    <p:extLst>
      <p:ext uri="{BB962C8B-B14F-4D97-AF65-F5344CB8AC3E}">
        <p14:creationId xmlns:p14="http://schemas.microsoft.com/office/powerpoint/2010/main" val="146297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B7C7432B-7ABE-4BDE-ACC1-44BF0F0D7CDD}" type="slidenum">
              <a:rPr lang="en-GB"/>
              <a:pPr>
                <a:defRPr/>
              </a:pPr>
              <a:t>‹#›</a:t>
            </a:fld>
            <a:endParaRPr lang="en-GB" dirty="0"/>
          </a:p>
        </p:txBody>
      </p:sp>
    </p:spTree>
    <p:extLst>
      <p:ext uri="{BB962C8B-B14F-4D97-AF65-F5344CB8AC3E}">
        <p14:creationId xmlns:p14="http://schemas.microsoft.com/office/powerpoint/2010/main" val="299618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123257C3-D719-4DA4-92F0-D9F5D07FEBA3}" type="slidenum">
              <a:rPr lang="en-GB"/>
              <a:pPr>
                <a:defRPr/>
              </a:pPr>
              <a:t>‹#›</a:t>
            </a:fld>
            <a:endParaRPr lang="en-GB" dirty="0"/>
          </a:p>
        </p:txBody>
      </p:sp>
    </p:spTree>
    <p:extLst>
      <p:ext uri="{BB962C8B-B14F-4D97-AF65-F5344CB8AC3E}">
        <p14:creationId xmlns:p14="http://schemas.microsoft.com/office/powerpoint/2010/main" val="71523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dirty="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dirty="0">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dirty="0">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61FAC8A5-1DCC-439D-B9E4-0340F48E6F2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18776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C2AF5B49-934A-4A73-8F2F-AEB4B18A903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2160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339B41B-33C1-4826-B280-9E999A29805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8242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1521B0F-7D15-4AE9-A2A7-BC2DB17D774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1516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C35AA2D2-1CF3-40F6-A3F9-1556802090B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70063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84EBA80-10EE-46F0-A28C-DA37BD764D9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7147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179CA43-E6A3-4ABE-BCA0-8824F77BB5B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7460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8F3FE4D-036F-4E21-8D6D-3BE477C51DB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2306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2AF5B49-934A-4A73-8F2F-AEB4B18A903C}" type="slidenum">
              <a:rPr lang="en-GB"/>
              <a:pPr>
                <a:defRPr/>
              </a:pPr>
              <a:t>‹#›</a:t>
            </a:fld>
            <a:endParaRPr lang="en-GB" dirty="0"/>
          </a:p>
        </p:txBody>
      </p:sp>
    </p:spTree>
    <p:extLst>
      <p:ext uri="{BB962C8B-B14F-4D97-AF65-F5344CB8AC3E}">
        <p14:creationId xmlns:p14="http://schemas.microsoft.com/office/powerpoint/2010/main" val="170922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359D35E-6B5B-403F-92C3-06FCBE691E4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1453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7C7432B-7ABE-4BDE-ACC1-44BF0F0D7CD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284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23257C3-D719-4DA4-92F0-D9F5D07FEBA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900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3339B41B-33C1-4826-B280-9E999A29805E}" type="slidenum">
              <a:rPr lang="en-GB"/>
              <a:pPr>
                <a:defRPr/>
              </a:pPr>
              <a:t>‹#›</a:t>
            </a:fld>
            <a:endParaRPr lang="en-GB" dirty="0"/>
          </a:p>
        </p:txBody>
      </p:sp>
    </p:spTree>
    <p:extLst>
      <p:ext uri="{BB962C8B-B14F-4D97-AF65-F5344CB8AC3E}">
        <p14:creationId xmlns:p14="http://schemas.microsoft.com/office/powerpoint/2010/main" val="39899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61521B0F-7D15-4AE9-A2A7-BC2DB17D7741}" type="slidenum">
              <a:rPr lang="en-GB"/>
              <a:pPr>
                <a:defRPr/>
              </a:pPr>
              <a:t>‹#›</a:t>
            </a:fld>
            <a:endParaRPr lang="en-GB" dirty="0"/>
          </a:p>
        </p:txBody>
      </p:sp>
    </p:spTree>
    <p:extLst>
      <p:ext uri="{BB962C8B-B14F-4D97-AF65-F5344CB8AC3E}">
        <p14:creationId xmlns:p14="http://schemas.microsoft.com/office/powerpoint/2010/main" val="204774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35AA2D2-1CF3-40F6-A3F9-1556802090B7}" type="slidenum">
              <a:rPr lang="en-GB"/>
              <a:pPr>
                <a:defRPr/>
              </a:pPr>
              <a:t>‹#›</a:t>
            </a:fld>
            <a:endParaRPr lang="en-GB" dirty="0"/>
          </a:p>
        </p:txBody>
      </p:sp>
    </p:spTree>
    <p:extLst>
      <p:ext uri="{BB962C8B-B14F-4D97-AF65-F5344CB8AC3E}">
        <p14:creationId xmlns:p14="http://schemas.microsoft.com/office/powerpoint/2010/main" val="91072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dirty="0"/>
          </a:p>
        </p:txBody>
      </p:sp>
      <p:sp>
        <p:nvSpPr>
          <p:cNvPr id="5" name="Rectangle 6"/>
          <p:cNvSpPr>
            <a:spLocks noGrp="1" noChangeArrowheads="1"/>
          </p:cNvSpPr>
          <p:nvPr>
            <p:ph type="sldNum" sz="quarter" idx="12"/>
          </p:nvPr>
        </p:nvSpPr>
        <p:spPr/>
        <p:txBody>
          <a:bodyPr/>
          <a:lstStyle>
            <a:lvl1pPr>
              <a:defRPr/>
            </a:lvl1pPr>
          </a:lstStyle>
          <a:p>
            <a:pPr>
              <a:defRPr/>
            </a:pPr>
            <a:fld id="{884EBA80-10EE-46F0-A28C-DA37BD764D99}" type="slidenum">
              <a:rPr lang="en-GB"/>
              <a:pPr>
                <a:defRPr/>
              </a:pPr>
              <a:t>‹#›</a:t>
            </a:fld>
            <a:endParaRPr lang="en-GB" dirty="0"/>
          </a:p>
        </p:txBody>
      </p:sp>
    </p:spTree>
    <p:extLst>
      <p:ext uri="{BB962C8B-B14F-4D97-AF65-F5344CB8AC3E}">
        <p14:creationId xmlns:p14="http://schemas.microsoft.com/office/powerpoint/2010/main" val="118857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dirty="0"/>
          </a:p>
        </p:txBody>
      </p:sp>
      <p:sp>
        <p:nvSpPr>
          <p:cNvPr id="4" name="Rectangle 6"/>
          <p:cNvSpPr>
            <a:spLocks noGrp="1" noChangeArrowheads="1"/>
          </p:cNvSpPr>
          <p:nvPr>
            <p:ph type="sldNum" sz="quarter" idx="12"/>
          </p:nvPr>
        </p:nvSpPr>
        <p:spPr/>
        <p:txBody>
          <a:bodyPr/>
          <a:lstStyle>
            <a:lvl1pPr>
              <a:defRPr/>
            </a:lvl1pPr>
          </a:lstStyle>
          <a:p>
            <a:pPr>
              <a:defRPr/>
            </a:pPr>
            <a:fld id="{A179CA43-E6A3-4ABE-BCA0-8824F77BB5B5}" type="slidenum">
              <a:rPr lang="en-GB"/>
              <a:pPr>
                <a:defRPr/>
              </a:pPr>
              <a:t>‹#›</a:t>
            </a:fld>
            <a:endParaRPr lang="en-GB" dirty="0"/>
          </a:p>
        </p:txBody>
      </p:sp>
    </p:spTree>
    <p:extLst>
      <p:ext uri="{BB962C8B-B14F-4D97-AF65-F5344CB8AC3E}">
        <p14:creationId xmlns:p14="http://schemas.microsoft.com/office/powerpoint/2010/main" val="425107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98F3FE4D-036F-4E21-8D6D-3BE477C51DB9}" type="slidenum">
              <a:rPr lang="en-GB"/>
              <a:pPr>
                <a:defRPr/>
              </a:pPr>
              <a:t>‹#›</a:t>
            </a:fld>
            <a:endParaRPr lang="en-GB" dirty="0"/>
          </a:p>
        </p:txBody>
      </p:sp>
    </p:spTree>
    <p:extLst>
      <p:ext uri="{BB962C8B-B14F-4D97-AF65-F5344CB8AC3E}">
        <p14:creationId xmlns:p14="http://schemas.microsoft.com/office/powerpoint/2010/main" val="306622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E359D35E-6B5B-403F-92C3-06FCBE691E49}" type="slidenum">
              <a:rPr lang="en-GB"/>
              <a:pPr>
                <a:defRPr/>
              </a:pPr>
              <a:t>‹#›</a:t>
            </a:fld>
            <a:endParaRPr lang="en-GB" dirty="0"/>
          </a:p>
        </p:txBody>
      </p:sp>
    </p:spTree>
    <p:extLst>
      <p:ext uri="{BB962C8B-B14F-4D97-AF65-F5344CB8AC3E}">
        <p14:creationId xmlns:p14="http://schemas.microsoft.com/office/powerpoint/2010/main" val="234298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BB3B7445-2F97-428C-B1DA-2FDFCF23382E}"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BB3B7445-2F97-428C-B1DA-2FDFCF23382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3632474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lessandro.Marotta@ec.europa.eu" TargetMode="External"/><Relationship Id="rId2" Type="http://schemas.openxmlformats.org/officeDocument/2006/relationships/hyperlink" Target="mailto:rgardner@tr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55650" y="1773238"/>
            <a:ext cx="7632700" cy="4608090"/>
          </a:xfrm>
        </p:spPr>
        <p:txBody>
          <a:bodyPr/>
          <a:lstStyle/>
          <a:p>
            <a:pPr algn="ctr">
              <a:spcAft>
                <a:spcPts val="1200"/>
              </a:spcAft>
            </a:pPr>
            <a:r>
              <a:rPr lang="en-GB" sz="2000" dirty="0"/>
              <a:t>Transposition </a:t>
            </a:r>
            <a:r>
              <a:rPr lang="en-GB" sz="2000" dirty="0" smtClean="0"/>
              <a:t>of GTR15 (WLTP) </a:t>
            </a:r>
            <a:br>
              <a:rPr lang="en-GB" sz="2000" dirty="0" smtClean="0"/>
            </a:br>
            <a:r>
              <a:rPr lang="en-GB" sz="2000" dirty="0" smtClean="0"/>
              <a:t>into</a:t>
            </a:r>
            <a:br>
              <a:rPr lang="en-GB" sz="2000" dirty="0" smtClean="0"/>
            </a:br>
            <a:r>
              <a:rPr lang="en-GB" sz="2000" dirty="0" smtClean="0"/>
              <a:t>UN Regulations</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a:t>Update from WLTP Transposition Task </a:t>
            </a:r>
            <a:r>
              <a:rPr lang="en-GB" sz="2000" dirty="0" smtClean="0"/>
              <a:t>Force</a:t>
            </a:r>
            <a:br>
              <a:rPr lang="en-GB" sz="2000" dirty="0" smtClean="0"/>
            </a:br>
            <a:r>
              <a:rPr lang="en-GB" sz="2400" dirty="0" smtClean="0"/>
              <a:t/>
            </a:r>
            <a:br>
              <a:rPr lang="en-GB" sz="2400" dirty="0" smtClean="0"/>
            </a:br>
            <a:endParaRPr lang="en-US" sz="2400" dirty="0" smtClean="0">
              <a:solidFill>
                <a:srgbClr val="FF0000"/>
              </a:solidFill>
            </a:endParaRPr>
          </a:p>
        </p:txBody>
      </p:sp>
      <p:sp>
        <p:nvSpPr>
          <p:cNvPr id="3" name="Slide Number Placeholder 2"/>
          <p:cNvSpPr>
            <a:spLocks noGrp="1"/>
          </p:cNvSpPr>
          <p:nvPr>
            <p:ph type="sldNum" sz="quarter" idx="12"/>
          </p:nvPr>
        </p:nvSpPr>
        <p:spPr/>
        <p:txBody>
          <a:bodyPr/>
          <a:lstStyle/>
          <a:p>
            <a:pPr>
              <a:defRPr/>
            </a:pPr>
            <a:fld id="{61FAC8A5-1DCC-439D-B9E4-0340F48E6F2A}" type="slidenum">
              <a:rPr lang="en-GB" smtClean="0"/>
              <a:pPr>
                <a:defRPr/>
              </a:pPr>
              <a:t>1</a:t>
            </a:fld>
            <a:endParaRPr lang="en-GB" dirty="0"/>
          </a:p>
        </p:txBody>
      </p:sp>
      <p:sp>
        <p:nvSpPr>
          <p:cNvPr id="5" name="Textfeld 12"/>
          <p:cNvSpPr txBox="1">
            <a:spLocks noChangeArrowheads="1"/>
          </p:cNvSpPr>
          <p:nvPr/>
        </p:nvSpPr>
        <p:spPr bwMode="auto">
          <a:xfrm>
            <a:off x="6228184" y="116632"/>
            <a:ext cx="2714253"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Informal document </a:t>
            </a:r>
            <a:r>
              <a:rPr kumimoji="0" lang="en-US" sz="1200" dirty="0" smtClean="0">
                <a:solidFill>
                  <a:prstClr val="black"/>
                </a:solidFill>
                <a:latin typeface="Times New Roman" pitchFamily="18" charset="0"/>
                <a:cs typeface="Times New Roman" pitchFamily="18" charset="0"/>
              </a:rPr>
              <a:t>GRPE-75-18</a:t>
            </a:r>
            <a:endParaRPr kumimoji="0" lang="de-DE" sz="1200" b="0" dirty="0">
              <a:solidFill>
                <a:prstClr val="black"/>
              </a:solidFill>
              <a:latin typeface="Times New Roman" pitchFamily="18" charset="0"/>
              <a:cs typeface="Times New Roman" pitchFamily="18" charset="0"/>
            </a:endParaRPr>
          </a:p>
          <a:p>
            <a:pPr lvl="0" algn="r" fontAlgn="auto">
              <a:spcBef>
                <a:spcPts val="0"/>
              </a:spcBef>
              <a:spcAft>
                <a:spcPts val="0"/>
              </a:spcAft>
            </a:pPr>
            <a:r>
              <a:rPr kumimoji="0" lang="en-US" sz="1200" b="0" dirty="0" smtClean="0">
                <a:solidFill>
                  <a:prstClr val="black"/>
                </a:solidFill>
                <a:latin typeface="Times New Roman" pitchFamily="18" charset="0"/>
                <a:cs typeface="Times New Roman" pitchFamily="18" charset="0"/>
              </a:rPr>
              <a:t>75</a:t>
            </a:r>
            <a:r>
              <a:rPr kumimoji="0" lang="en-US" sz="1200" b="0" baseline="30000" dirty="0" smtClean="0">
                <a:solidFill>
                  <a:prstClr val="black"/>
                </a:solidFill>
                <a:latin typeface="Times New Roman" pitchFamily="18" charset="0"/>
                <a:cs typeface="Times New Roman" pitchFamily="18" charset="0"/>
              </a:rPr>
              <a:t>th</a:t>
            </a:r>
            <a:r>
              <a:rPr kumimoji="0" lang="en-US" sz="1200" b="0" dirty="0" smtClean="0">
                <a:solidFill>
                  <a:prstClr val="black"/>
                </a:solidFill>
                <a:latin typeface="Times New Roman" pitchFamily="18" charset="0"/>
                <a:cs typeface="Times New Roman" pitchFamily="18" charset="0"/>
              </a:rPr>
              <a:t> </a:t>
            </a:r>
            <a:r>
              <a:rPr kumimoji="0" lang="en-US" sz="1200" b="0" dirty="0">
                <a:solidFill>
                  <a:prstClr val="black"/>
                </a:solidFill>
                <a:latin typeface="Times New Roman" pitchFamily="18" charset="0"/>
                <a:cs typeface="Times New Roman" pitchFamily="18" charset="0"/>
              </a:rPr>
              <a:t>GRPE, </a:t>
            </a:r>
            <a:r>
              <a:rPr kumimoji="0" lang="en-US" sz="1200" b="0" dirty="0" smtClean="0">
                <a:solidFill>
                  <a:prstClr val="black"/>
                </a:solidFill>
                <a:latin typeface="Times New Roman" pitchFamily="18" charset="0"/>
                <a:cs typeface="Times New Roman" pitchFamily="18" charset="0"/>
              </a:rPr>
              <a:t>6-9 June </a:t>
            </a:r>
            <a:r>
              <a:rPr kumimoji="0" lang="en-US" sz="1200" b="0" dirty="0">
                <a:solidFill>
                  <a:prstClr val="black"/>
                </a:solidFill>
                <a:latin typeface="Times New Roman" pitchFamily="18" charset="0"/>
                <a:cs typeface="Times New Roman" pitchFamily="18" charset="0"/>
              </a:rPr>
              <a:t>2017</a:t>
            </a:r>
          </a:p>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Agenda item </a:t>
            </a:r>
            <a:r>
              <a:rPr kumimoji="0" lang="en-US" sz="1200" b="0" dirty="0" smtClean="0">
                <a:solidFill>
                  <a:prstClr val="black"/>
                </a:solidFill>
                <a:latin typeface="Times New Roman" pitchFamily="18" charset="0"/>
                <a:cs typeface="Times New Roman" pitchFamily="18" charset="0"/>
              </a:rPr>
              <a:t>3(b)</a:t>
            </a:r>
            <a:endParaRPr kumimoji="0" lang="de-DE" sz="1200" b="0"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3888432"/>
          </a:xfrm>
        </p:spPr>
        <p:txBody>
          <a:bodyPr/>
          <a:lstStyle/>
          <a:p>
            <a:pPr algn="ctr" eaLnBrk="1" hangingPunct="1">
              <a:spcAft>
                <a:spcPts val="2400"/>
              </a:spcAft>
              <a:buFontTx/>
              <a:buNone/>
            </a:pPr>
            <a:r>
              <a:rPr lang="sv-SE" sz="2000" u="sng" dirty="0" smtClean="0">
                <a:solidFill>
                  <a:srgbClr val="002060"/>
                </a:solidFill>
              </a:rPr>
              <a:t>Contact </a:t>
            </a:r>
            <a:r>
              <a:rPr lang="sv-SE" sz="2000" u="sng" dirty="0">
                <a:solidFill>
                  <a:srgbClr val="002060"/>
                </a:solidFill>
              </a:rPr>
              <a:t>information</a:t>
            </a:r>
          </a:p>
          <a:p>
            <a:pPr algn="ctr" eaLnBrk="1" hangingPunct="1">
              <a:buFontTx/>
              <a:buNone/>
            </a:pPr>
            <a:r>
              <a:rPr lang="sv-SE" sz="2000" dirty="0" smtClean="0">
                <a:solidFill>
                  <a:srgbClr val="002060"/>
                </a:solidFill>
              </a:rPr>
              <a:t>Rob Gardner, </a:t>
            </a:r>
            <a:r>
              <a:rPr lang="sv-SE" sz="2000" dirty="0">
                <a:solidFill>
                  <a:srgbClr val="002060"/>
                </a:solidFill>
              </a:rPr>
              <a:t>TRL </a:t>
            </a:r>
            <a:r>
              <a:rPr lang="sv-SE" sz="2000" dirty="0" smtClean="0">
                <a:solidFill>
                  <a:srgbClr val="002060"/>
                </a:solidFill>
              </a:rPr>
              <a:t>Ltd on </a:t>
            </a:r>
            <a:r>
              <a:rPr lang="sv-SE" sz="2000" dirty="0">
                <a:solidFill>
                  <a:srgbClr val="002060"/>
                </a:solidFill>
              </a:rPr>
              <a:t>behalf of the European </a:t>
            </a:r>
            <a:r>
              <a:rPr lang="sv-SE" sz="2000" dirty="0" smtClean="0">
                <a:solidFill>
                  <a:srgbClr val="002060"/>
                </a:solidFill>
              </a:rPr>
              <a:t>Commission (Task Force Leader)</a:t>
            </a:r>
            <a:endParaRPr lang="sv-SE" sz="2000" dirty="0">
              <a:solidFill>
                <a:srgbClr val="002060"/>
              </a:solidFill>
            </a:endParaRPr>
          </a:p>
          <a:p>
            <a:pPr algn="ctr" eaLnBrk="1" hangingPunct="1">
              <a:buFontTx/>
              <a:buNone/>
            </a:pPr>
            <a:r>
              <a:rPr lang="sv-SE" sz="2000" dirty="0">
                <a:hlinkClick r:id="rId2"/>
              </a:rPr>
              <a:t>rgardner@trl.co.uk</a:t>
            </a:r>
            <a:endParaRPr lang="sv-SE" sz="2000" dirty="0"/>
          </a:p>
          <a:p>
            <a:pPr algn="ctr" eaLnBrk="1" hangingPunct="1">
              <a:buFontTx/>
              <a:buNone/>
            </a:pPr>
            <a:endParaRPr lang="sv-SE" sz="2000" dirty="0" smtClean="0"/>
          </a:p>
          <a:p>
            <a:pPr algn="ctr" eaLnBrk="1" hangingPunct="1">
              <a:buFontTx/>
              <a:buNone/>
            </a:pPr>
            <a:r>
              <a:rPr lang="sv-SE" sz="2000" dirty="0" smtClean="0">
                <a:solidFill>
                  <a:srgbClr val="002060"/>
                </a:solidFill>
              </a:rPr>
              <a:t>Alessandro </a:t>
            </a:r>
            <a:r>
              <a:rPr lang="sv-SE" sz="2000" dirty="0">
                <a:solidFill>
                  <a:srgbClr val="002060"/>
                </a:solidFill>
              </a:rPr>
              <a:t>Marotta, European Commission</a:t>
            </a:r>
          </a:p>
          <a:p>
            <a:pPr algn="ctr" eaLnBrk="1" hangingPunct="1">
              <a:buFontTx/>
              <a:buNone/>
            </a:pPr>
            <a:r>
              <a:rPr lang="sv-SE" sz="2000" dirty="0">
                <a:hlinkClick r:id="rId3"/>
              </a:rPr>
              <a:t>Alessandro.Marotta@ec.europa.eu</a:t>
            </a:r>
            <a:endParaRPr lang="sv-SE" sz="2000" dirty="0"/>
          </a:p>
          <a:p>
            <a:pPr marL="0" indent="0">
              <a:buNone/>
            </a:pPr>
            <a:endParaRPr lang="en-GB" dirty="0"/>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10</a:t>
            </a:fld>
            <a:endParaRPr lang="en-GB" dirty="0"/>
          </a:p>
        </p:txBody>
      </p:sp>
    </p:spTree>
    <p:extLst>
      <p:ext uri="{BB962C8B-B14F-4D97-AF65-F5344CB8AC3E}">
        <p14:creationId xmlns:p14="http://schemas.microsoft.com/office/powerpoint/2010/main" val="27070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1268760"/>
            <a:ext cx="8229600" cy="504056"/>
          </a:xfrm>
        </p:spPr>
        <p:txBody>
          <a:bodyPr/>
          <a:lstStyle/>
          <a:p>
            <a:pPr algn="ctr"/>
            <a:r>
              <a:rPr lang="fr-BE" sz="2400" dirty="0" smtClean="0">
                <a:solidFill>
                  <a:srgbClr val="002060"/>
                </a:solidFill>
              </a:rPr>
              <a:t>Background </a:t>
            </a:r>
            <a:endParaRPr lang="en-US" sz="2400" dirty="0" smtClean="0">
              <a:solidFill>
                <a:srgbClr val="002060"/>
              </a:solidFill>
            </a:endParaRPr>
          </a:p>
        </p:txBody>
      </p:sp>
      <p:sp>
        <p:nvSpPr>
          <p:cNvPr id="14339" name="Content Placeholder 2"/>
          <p:cNvSpPr>
            <a:spLocks noGrp="1"/>
          </p:cNvSpPr>
          <p:nvPr>
            <p:ph idx="1"/>
          </p:nvPr>
        </p:nvSpPr>
        <p:spPr>
          <a:xfrm>
            <a:off x="467544" y="1772816"/>
            <a:ext cx="7848872" cy="4824536"/>
          </a:xfrm>
        </p:spPr>
        <p:txBody>
          <a:bodyPr/>
          <a:lstStyle/>
          <a:p>
            <a:pPr marL="0" indent="0" algn="just">
              <a:spcAft>
                <a:spcPts val="1200"/>
              </a:spcAft>
              <a:buNone/>
            </a:pPr>
            <a:r>
              <a:rPr lang="en-US" sz="1600" dirty="0" smtClean="0">
                <a:solidFill>
                  <a:srgbClr val="002060"/>
                </a:solidFill>
              </a:rPr>
              <a:t>Transpose GTR15 </a:t>
            </a:r>
            <a:r>
              <a:rPr lang="en-US" sz="1600" dirty="0">
                <a:solidFill>
                  <a:srgbClr val="002060"/>
                </a:solidFill>
              </a:rPr>
              <a:t>into UNR </a:t>
            </a:r>
            <a:r>
              <a:rPr lang="en-US" sz="1600" dirty="0" smtClean="0">
                <a:solidFill>
                  <a:srgbClr val="002060"/>
                </a:solidFill>
              </a:rPr>
              <a:t>using model proposed by UNECE secretariat:</a:t>
            </a:r>
          </a:p>
          <a:p>
            <a:pPr algn="just">
              <a:spcAft>
                <a:spcPts val="600"/>
              </a:spcAft>
              <a:buFont typeface="Wingdings" panose="05000000000000000000" pitchFamily="2" charset="2"/>
              <a:buChar char="§"/>
            </a:pPr>
            <a:r>
              <a:rPr lang="en-US" sz="1600" dirty="0">
                <a:solidFill>
                  <a:srgbClr val="002060"/>
                </a:solidFill>
              </a:rPr>
              <a:t>Harmonised Level 2 to be introduced by the 01 series of amendments to </a:t>
            </a:r>
            <a:r>
              <a:rPr lang="en-US" sz="1600" dirty="0" smtClean="0">
                <a:solidFill>
                  <a:srgbClr val="002060"/>
                </a:solidFill>
              </a:rPr>
              <a:t>a new </a:t>
            </a:r>
            <a:r>
              <a:rPr lang="en-US" sz="1600" dirty="0">
                <a:solidFill>
                  <a:srgbClr val="002060"/>
                </a:solidFill>
              </a:rPr>
              <a:t>‘UNR </a:t>
            </a:r>
            <a:r>
              <a:rPr lang="en-US" sz="1600" dirty="0" smtClean="0">
                <a:solidFill>
                  <a:srgbClr val="002060"/>
                </a:solidFill>
              </a:rPr>
              <a:t>WLTP’ regulation</a:t>
            </a:r>
            <a:endParaRPr lang="en-US" sz="1600" dirty="0">
              <a:solidFill>
                <a:srgbClr val="002060"/>
              </a:solidFill>
            </a:endParaRPr>
          </a:p>
          <a:p>
            <a:pPr lvl="1" algn="just">
              <a:spcAft>
                <a:spcPts val="600"/>
              </a:spcAft>
            </a:pPr>
            <a:r>
              <a:rPr lang="en-US" sz="1400" b="0" dirty="0">
                <a:solidFill>
                  <a:srgbClr val="002060"/>
                </a:solidFill>
              </a:rPr>
              <a:t>Contains most stringent limits from across all regions</a:t>
            </a:r>
          </a:p>
          <a:p>
            <a:pPr lvl="1" algn="just">
              <a:spcAft>
                <a:spcPts val="600"/>
              </a:spcAft>
            </a:pPr>
            <a:r>
              <a:rPr lang="en-US" sz="1400" b="0" dirty="0">
                <a:solidFill>
                  <a:srgbClr val="002060"/>
                </a:solidFill>
              </a:rPr>
              <a:t>Subject to full mutual recognition: TA shall be accepted by all CPs</a:t>
            </a:r>
          </a:p>
          <a:p>
            <a:pPr algn="just">
              <a:spcAft>
                <a:spcPts val="600"/>
              </a:spcAft>
              <a:buFont typeface="Wingdings" panose="05000000000000000000" pitchFamily="2" charset="2"/>
              <a:buChar char="§"/>
            </a:pPr>
            <a:r>
              <a:rPr lang="en-US" sz="1600" b="0" dirty="0" smtClean="0">
                <a:solidFill>
                  <a:srgbClr val="002060"/>
                </a:solidFill>
              </a:rPr>
              <a:t>Regional levels (Level 1a, 1b etc. ) in the original version (0 series of amendments) of new ‘UNR WLTP’</a:t>
            </a:r>
          </a:p>
          <a:p>
            <a:pPr lvl="1" algn="just">
              <a:spcAft>
                <a:spcPts val="600"/>
              </a:spcAft>
            </a:pPr>
            <a:r>
              <a:rPr lang="en-GB" sz="1400" b="0" dirty="0" smtClean="0">
                <a:solidFill>
                  <a:srgbClr val="002060"/>
                </a:solidFill>
              </a:rPr>
              <a:t>Contains regional level requirements</a:t>
            </a:r>
          </a:p>
          <a:p>
            <a:pPr lvl="1" algn="just">
              <a:spcAft>
                <a:spcPts val="600"/>
              </a:spcAft>
            </a:pPr>
            <a:r>
              <a:rPr lang="en-GB" sz="1400" b="0" dirty="0" smtClean="0">
                <a:solidFill>
                  <a:srgbClr val="002060"/>
                </a:solidFill>
              </a:rPr>
              <a:t>Optional </a:t>
            </a:r>
            <a:r>
              <a:rPr lang="en-GB" sz="1400" b="0" dirty="0">
                <a:solidFill>
                  <a:srgbClr val="002060"/>
                </a:solidFill>
              </a:rPr>
              <a:t>acceptance by other </a:t>
            </a:r>
            <a:r>
              <a:rPr lang="en-GB" sz="1400" b="0" dirty="0" smtClean="0">
                <a:solidFill>
                  <a:srgbClr val="002060"/>
                </a:solidFill>
              </a:rPr>
              <a:t>CPs</a:t>
            </a:r>
            <a:endParaRPr lang="en-US" sz="1600" b="0" dirty="0" smtClean="0">
              <a:solidFill>
                <a:srgbClr val="002060"/>
              </a:solidFill>
            </a:endParaRPr>
          </a:p>
          <a:p>
            <a:pPr algn="just">
              <a:spcAft>
                <a:spcPts val="600"/>
              </a:spcAft>
              <a:buFont typeface="Wingdings" panose="05000000000000000000" pitchFamily="2" charset="2"/>
              <a:buChar char="§"/>
            </a:pPr>
            <a:r>
              <a:rPr lang="en-US" sz="1600" dirty="0" smtClean="0">
                <a:solidFill>
                  <a:srgbClr val="002060"/>
                </a:solidFill>
              </a:rPr>
              <a:t>Transposition </a:t>
            </a:r>
            <a:r>
              <a:rPr lang="en-US" sz="1600" dirty="0">
                <a:solidFill>
                  <a:srgbClr val="002060"/>
                </a:solidFill>
              </a:rPr>
              <a:t>Task Force set </a:t>
            </a:r>
            <a:r>
              <a:rPr lang="en-US" sz="1600" dirty="0" smtClean="0">
                <a:solidFill>
                  <a:srgbClr val="002060"/>
                </a:solidFill>
              </a:rPr>
              <a:t>up</a:t>
            </a:r>
          </a:p>
          <a:p>
            <a:pPr lvl="1" algn="just">
              <a:spcAft>
                <a:spcPts val="600"/>
              </a:spcAft>
              <a:buFontTx/>
              <a:buChar char="•"/>
            </a:pPr>
            <a:r>
              <a:rPr lang="en-US" sz="1400" b="0" dirty="0">
                <a:solidFill>
                  <a:srgbClr val="002060"/>
                </a:solidFill>
              </a:rPr>
              <a:t>Europe, Japan, </a:t>
            </a:r>
            <a:r>
              <a:rPr lang="en-US" sz="1400" b="0" dirty="0" smtClean="0">
                <a:solidFill>
                  <a:srgbClr val="002060"/>
                </a:solidFill>
              </a:rPr>
              <a:t>OICA, IWVTA, IWG and UNECE secretariat representatives</a:t>
            </a:r>
            <a:endParaRPr lang="en-US" sz="1400" b="0" dirty="0">
              <a:solidFill>
                <a:srgbClr val="002060"/>
              </a:solidFill>
            </a:endParaRPr>
          </a:p>
          <a:p>
            <a:pPr algn="just">
              <a:spcAft>
                <a:spcPts val="600"/>
              </a:spcAft>
              <a:buFont typeface="Wingdings" panose="05000000000000000000" pitchFamily="2" charset="2"/>
              <a:buChar char="§"/>
            </a:pPr>
            <a:r>
              <a:rPr lang="en-US" sz="1600" dirty="0">
                <a:solidFill>
                  <a:srgbClr val="002060"/>
                </a:solidFill>
              </a:rPr>
              <a:t>New </a:t>
            </a:r>
            <a:r>
              <a:rPr lang="en-US" sz="1600" dirty="0" smtClean="0">
                <a:solidFill>
                  <a:srgbClr val="002060"/>
                </a:solidFill>
              </a:rPr>
              <a:t>UNR WLTP to only include elements developed and agreed by WLTP IWG (i.e. would not include the EU ATCT test)</a:t>
            </a:r>
          </a:p>
          <a:p>
            <a:pPr lvl="1" algn="just">
              <a:spcAft>
                <a:spcPts val="1800"/>
              </a:spcAft>
              <a:buFont typeface="Wingdings" panose="05000000000000000000" pitchFamily="2" charset="2"/>
              <a:buChar char="§"/>
            </a:pPr>
            <a:r>
              <a:rPr lang="en-US" sz="1400" b="0" dirty="0" smtClean="0">
                <a:solidFill>
                  <a:srgbClr val="002060"/>
                </a:solidFill>
              </a:rPr>
              <a:t>NB: can’t include ATCT (for example) in only the EU Level 1a, as that would mean that Level 2 is not the most stringent level</a:t>
            </a:r>
            <a:endParaRPr lang="en-US" sz="1400" b="0" dirty="0">
              <a:solidFill>
                <a:srgbClr val="002060"/>
              </a:solidFill>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2</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7504" y="1268760"/>
            <a:ext cx="9036496" cy="576064"/>
          </a:xfrm>
        </p:spPr>
        <p:txBody>
          <a:bodyPr/>
          <a:lstStyle/>
          <a:p>
            <a:pPr marL="180000" indent="-180000" algn="ctr"/>
            <a:r>
              <a:rPr lang="en-GB" sz="2400" dirty="0" smtClean="0">
                <a:solidFill>
                  <a:srgbClr val="002060"/>
                </a:solidFill>
              </a:rPr>
              <a:t>Transposition Route – January 2017 (superseded)</a:t>
            </a:r>
            <a:endParaRPr lang="en-US" sz="2400" dirty="0" smtClean="0">
              <a:solidFill>
                <a:srgbClr val="002060"/>
              </a:solidFill>
            </a:endParaRPr>
          </a:p>
        </p:txBody>
      </p:sp>
      <p:sp>
        <p:nvSpPr>
          <p:cNvPr id="14339" name="Content Placeholder 2"/>
          <p:cNvSpPr>
            <a:spLocks noGrp="1"/>
          </p:cNvSpPr>
          <p:nvPr>
            <p:ph idx="1"/>
          </p:nvPr>
        </p:nvSpPr>
        <p:spPr>
          <a:xfrm>
            <a:off x="251520" y="1916832"/>
            <a:ext cx="8064896" cy="4680520"/>
          </a:xfrm>
        </p:spPr>
        <p:txBody>
          <a:bodyPr/>
          <a:lstStyle/>
          <a:p>
            <a:pPr marL="0" indent="0" algn="just">
              <a:spcAft>
                <a:spcPts val="600"/>
              </a:spcAft>
              <a:buNone/>
            </a:pPr>
            <a:r>
              <a:rPr lang="en-GB" sz="1600" dirty="0" smtClean="0">
                <a:solidFill>
                  <a:srgbClr val="FF0000"/>
                </a:solidFill>
              </a:rPr>
              <a:t>For purposes of completeness this slide and the next provide details of the previously proposed route for transposition – which has now been superseded</a:t>
            </a:r>
          </a:p>
          <a:p>
            <a:pPr algn="just">
              <a:spcAft>
                <a:spcPts val="600"/>
              </a:spcAft>
              <a:buFont typeface="Wingdings" panose="05000000000000000000" pitchFamily="2" charset="2"/>
              <a:buChar char="§"/>
            </a:pPr>
            <a:r>
              <a:rPr lang="en-GB" sz="1600" dirty="0" smtClean="0">
                <a:solidFill>
                  <a:srgbClr val="002060"/>
                </a:solidFill>
              </a:rPr>
              <a:t>At 74</a:t>
            </a:r>
            <a:r>
              <a:rPr lang="en-GB" sz="1600" baseline="30000" dirty="0" smtClean="0">
                <a:solidFill>
                  <a:srgbClr val="002060"/>
                </a:solidFill>
              </a:rPr>
              <a:t>th</a:t>
            </a:r>
            <a:r>
              <a:rPr lang="en-GB" sz="1600" dirty="0" smtClean="0">
                <a:solidFill>
                  <a:srgbClr val="002060"/>
                </a:solidFill>
              </a:rPr>
              <a:t> GRPE the working assumption was for the WLTP transposition to be through a new UNR WLTP (with regional levels and a top level) and a new UNR 999.</a:t>
            </a:r>
          </a:p>
          <a:p>
            <a:pPr lvl="1" algn="just">
              <a:spcAft>
                <a:spcPts val="600"/>
              </a:spcAft>
            </a:pPr>
            <a:r>
              <a:rPr lang="en-GB" sz="1500" b="0" dirty="0" smtClean="0">
                <a:solidFill>
                  <a:srgbClr val="002060"/>
                </a:solidFill>
              </a:rPr>
              <a:t>UNR 999 would be used by Europe, but not Japan, and would cover all the EU requirements that are not included in GTR15 and the EVAP GTR (i.e. Type 2, 3, 5 &amp; 6 tests, OBD, ISC, ATCT, RDE etc.)</a:t>
            </a:r>
          </a:p>
          <a:p>
            <a:pPr algn="just">
              <a:spcAft>
                <a:spcPts val="600"/>
              </a:spcAft>
              <a:buFont typeface="Wingdings" panose="05000000000000000000" pitchFamily="2" charset="2"/>
              <a:buChar char="§"/>
            </a:pPr>
            <a:r>
              <a:rPr lang="en-GB" sz="1600" dirty="0" smtClean="0">
                <a:solidFill>
                  <a:srgbClr val="002060"/>
                </a:solidFill>
              </a:rPr>
              <a:t>Concerns relating to the UNR 999 element have been raised as follows:</a:t>
            </a:r>
          </a:p>
          <a:p>
            <a:pPr lvl="1" algn="just">
              <a:spcAft>
                <a:spcPts val="600"/>
              </a:spcAft>
            </a:pPr>
            <a:r>
              <a:rPr lang="en-GB" sz="1500" b="0" dirty="0">
                <a:solidFill>
                  <a:srgbClr val="002060"/>
                </a:solidFill>
              </a:rPr>
              <a:t>When UNR WLTP comes into force the EU would have to leave UNR 83 which would mean that </a:t>
            </a:r>
            <a:r>
              <a:rPr lang="en-GB" sz="1500" b="0" dirty="0" smtClean="0">
                <a:solidFill>
                  <a:srgbClr val="002060"/>
                </a:solidFill>
              </a:rPr>
              <a:t>manufacturers </a:t>
            </a:r>
            <a:r>
              <a:rPr lang="en-GB" sz="1500" b="0" dirty="0">
                <a:solidFill>
                  <a:srgbClr val="002060"/>
                </a:solidFill>
              </a:rPr>
              <a:t>would not be able to </a:t>
            </a:r>
            <a:r>
              <a:rPr lang="en-GB" sz="1500" b="0" dirty="0" smtClean="0">
                <a:solidFill>
                  <a:srgbClr val="002060"/>
                </a:solidFill>
              </a:rPr>
              <a:t>gain approvals for export </a:t>
            </a:r>
            <a:r>
              <a:rPr lang="en-GB" sz="1500" b="0" dirty="0">
                <a:solidFill>
                  <a:srgbClr val="002060"/>
                </a:solidFill>
              </a:rPr>
              <a:t>to non-EU countries that do not require </a:t>
            </a:r>
            <a:r>
              <a:rPr lang="en-GB" sz="1500" b="0" dirty="0" smtClean="0">
                <a:solidFill>
                  <a:srgbClr val="002060"/>
                </a:solidFill>
              </a:rPr>
              <a:t>WLTP</a:t>
            </a:r>
          </a:p>
          <a:p>
            <a:pPr lvl="1" algn="just">
              <a:spcAft>
                <a:spcPts val="600"/>
              </a:spcAft>
            </a:pPr>
            <a:r>
              <a:rPr lang="en-GB" sz="1500" b="0" dirty="0" smtClean="0">
                <a:solidFill>
                  <a:srgbClr val="002060"/>
                </a:solidFill>
              </a:rPr>
              <a:t>UNR 999 would eventually ‘die’, as its contents would eventually be covered by UNR WLTP – through Phase 2b work. Why develop a new short-lived regulation?</a:t>
            </a: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3</a:t>
            </a:fld>
            <a:endParaRPr lang="en-GB" dirty="0"/>
          </a:p>
        </p:txBody>
      </p:sp>
    </p:spTree>
    <p:extLst>
      <p:ext uri="{BB962C8B-B14F-4D97-AF65-F5344CB8AC3E}">
        <p14:creationId xmlns:p14="http://schemas.microsoft.com/office/powerpoint/2010/main" val="372351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53" y="1340768"/>
            <a:ext cx="8784976" cy="720080"/>
          </a:xfrm>
        </p:spPr>
        <p:txBody>
          <a:bodyPr/>
          <a:lstStyle/>
          <a:p>
            <a:pPr marL="0" indent="0"/>
            <a:r>
              <a:rPr lang="en-GB" sz="1800" u="sng" dirty="0" smtClean="0">
                <a:solidFill>
                  <a:srgbClr val="FFC000"/>
                </a:solidFill>
              </a:rPr>
              <a:t>Potential</a:t>
            </a:r>
            <a:r>
              <a:rPr lang="en-GB" sz="1800" dirty="0" smtClean="0"/>
              <a:t> solution to enable Europe &amp; non-EU </a:t>
            </a:r>
            <a:r>
              <a:rPr lang="en-GB" sz="1800" dirty="0"/>
              <a:t>contracting parties</a:t>
            </a:r>
            <a:r>
              <a:rPr lang="en-GB" sz="1800" dirty="0" smtClean="0"/>
              <a:t> to issue approvals against the 1958 Agreement</a:t>
            </a:r>
            <a:endParaRPr lang="en-GB" sz="1800" dirty="0"/>
          </a:p>
        </p:txBody>
      </p:sp>
      <p:grpSp>
        <p:nvGrpSpPr>
          <p:cNvPr id="23" name="Group 22"/>
          <p:cNvGrpSpPr/>
          <p:nvPr/>
        </p:nvGrpSpPr>
        <p:grpSpPr>
          <a:xfrm>
            <a:off x="454238" y="2085740"/>
            <a:ext cx="4333786" cy="2927436"/>
            <a:chOff x="228053" y="2415188"/>
            <a:chExt cx="2880320" cy="4038148"/>
          </a:xfrm>
        </p:grpSpPr>
        <p:sp>
          <p:nvSpPr>
            <p:cNvPr id="18" name="Rounded Rectangle 17"/>
            <p:cNvSpPr/>
            <p:nvPr/>
          </p:nvSpPr>
          <p:spPr>
            <a:xfrm>
              <a:off x="228053" y="2415188"/>
              <a:ext cx="2880320" cy="4038148"/>
            </a:xfrm>
            <a:prstGeom prst="roundRect">
              <a:avLst/>
            </a:prstGeom>
            <a:pattFill prst="pct5">
              <a:fgClr>
                <a:srgbClr val="133176"/>
              </a:fgClr>
              <a:bgClr>
                <a:schemeClr val="bg1"/>
              </a:bgClr>
            </a:patt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7" name="Rounded Rectangle 6"/>
            <p:cNvSpPr/>
            <p:nvPr/>
          </p:nvSpPr>
          <p:spPr>
            <a:xfrm>
              <a:off x="571903" y="2993815"/>
              <a:ext cx="1263219" cy="680690"/>
            </a:xfrm>
            <a:prstGeom prst="roundRect">
              <a:avLst/>
            </a:prstGeom>
            <a:solidFill>
              <a:schemeClr val="bg1"/>
            </a:solidFill>
            <a:ln>
              <a:solidFill>
                <a:srgbClr val="3E6FD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b="0" dirty="0" smtClean="0">
                  <a:solidFill>
                    <a:srgbClr val="3166CF"/>
                  </a:solidFill>
                </a:rPr>
                <a:t>Regulation WLTP</a:t>
              </a:r>
            </a:p>
            <a:p>
              <a:pPr algn="ctr" defTabSz="457200" fontAlgn="auto">
                <a:spcBef>
                  <a:spcPts val="0"/>
                </a:spcBef>
                <a:spcAft>
                  <a:spcPts val="0"/>
                </a:spcAft>
              </a:pPr>
              <a:r>
                <a:rPr lang="en-GB" sz="1400" b="0" dirty="0" smtClean="0">
                  <a:solidFill>
                    <a:srgbClr val="3166CF"/>
                  </a:solidFill>
                </a:rPr>
                <a:t>Level 2</a:t>
              </a:r>
              <a:endParaRPr lang="en-GB" sz="1400" b="0" dirty="0">
                <a:solidFill>
                  <a:srgbClr val="3166CF"/>
                </a:solidFill>
              </a:endParaRPr>
            </a:p>
          </p:txBody>
        </p:sp>
        <p:sp>
          <p:nvSpPr>
            <p:cNvPr id="8" name="Rounded Rectangle 7"/>
            <p:cNvSpPr/>
            <p:nvPr/>
          </p:nvSpPr>
          <p:spPr>
            <a:xfrm>
              <a:off x="558683" y="4825301"/>
              <a:ext cx="1263219" cy="680690"/>
            </a:xfrm>
            <a:prstGeom prst="roundRect">
              <a:avLst/>
            </a:prstGeom>
            <a:solidFill>
              <a:schemeClr val="bg1"/>
            </a:solidFill>
            <a:ln>
              <a:solidFill>
                <a:srgbClr val="3E6FD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b="0" dirty="0">
                  <a:solidFill>
                    <a:srgbClr val="FF0000"/>
                  </a:solidFill>
                </a:rPr>
                <a:t>Regulation WLTP</a:t>
              </a:r>
            </a:p>
            <a:p>
              <a:pPr algn="ctr" defTabSz="457200" fontAlgn="auto">
                <a:spcBef>
                  <a:spcPts val="0"/>
                </a:spcBef>
                <a:spcAft>
                  <a:spcPts val="0"/>
                </a:spcAft>
              </a:pPr>
              <a:r>
                <a:rPr lang="en-GB" sz="1400" b="0" dirty="0" smtClean="0">
                  <a:solidFill>
                    <a:srgbClr val="FF0000"/>
                  </a:solidFill>
                </a:rPr>
                <a:t>Regional Level 1b</a:t>
              </a:r>
              <a:endParaRPr lang="en-GB" sz="1400" b="0" dirty="0">
                <a:solidFill>
                  <a:srgbClr val="FF0000"/>
                </a:solidFill>
              </a:endParaRPr>
            </a:p>
          </p:txBody>
        </p:sp>
        <p:sp>
          <p:nvSpPr>
            <p:cNvPr id="15" name="TextBox 14"/>
            <p:cNvSpPr txBox="1"/>
            <p:nvPr/>
          </p:nvSpPr>
          <p:spPr>
            <a:xfrm>
              <a:off x="460722" y="2425747"/>
              <a:ext cx="2415695" cy="400110"/>
            </a:xfrm>
            <a:prstGeom prst="rect">
              <a:avLst/>
            </a:prstGeom>
            <a:noFill/>
          </p:spPr>
          <p:txBody>
            <a:bodyPr wrap="square" rtlCol="0">
              <a:spAutoFit/>
            </a:bodyPr>
            <a:lstStyle/>
            <a:p>
              <a:pPr algn="ctr"/>
              <a:r>
                <a:rPr lang="en-GB" sz="2000" dirty="0" smtClean="0">
                  <a:solidFill>
                    <a:srgbClr val="00B050"/>
                  </a:solidFill>
                </a:rPr>
                <a:t>New ‘Regulation WLTP’</a:t>
              </a:r>
              <a:endParaRPr lang="en-GB" sz="1600" dirty="0" smtClean="0">
                <a:solidFill>
                  <a:srgbClr val="00B050"/>
                </a:solidFill>
              </a:endParaRPr>
            </a:p>
          </p:txBody>
        </p:sp>
      </p:grpSp>
      <p:sp>
        <p:nvSpPr>
          <p:cNvPr id="14" name="Rounded Rectangle 13"/>
          <p:cNvSpPr/>
          <p:nvPr/>
        </p:nvSpPr>
        <p:spPr>
          <a:xfrm>
            <a:off x="951710" y="3114217"/>
            <a:ext cx="1900664" cy="583153"/>
          </a:xfrm>
          <a:prstGeom prst="roundRect">
            <a:avLst/>
          </a:prstGeom>
          <a:solidFill>
            <a:schemeClr val="bg1"/>
          </a:solidFill>
          <a:ln>
            <a:solidFill>
              <a:srgbClr val="3E6FD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b="0" dirty="0">
                <a:solidFill>
                  <a:srgbClr val="FF0000"/>
                </a:solidFill>
              </a:rPr>
              <a:t>Regulation WLTP</a:t>
            </a:r>
          </a:p>
          <a:p>
            <a:pPr algn="ctr" defTabSz="457200" fontAlgn="auto">
              <a:spcBef>
                <a:spcPts val="0"/>
              </a:spcBef>
              <a:spcAft>
                <a:spcPts val="0"/>
              </a:spcAft>
            </a:pPr>
            <a:r>
              <a:rPr lang="en-GB" sz="1400" b="0" dirty="0" smtClean="0">
                <a:solidFill>
                  <a:srgbClr val="FF0000"/>
                </a:solidFill>
              </a:rPr>
              <a:t>Regional Level 1a</a:t>
            </a:r>
            <a:endParaRPr lang="en-GB" sz="1400" b="0" dirty="0">
              <a:solidFill>
                <a:srgbClr val="FF0000"/>
              </a:solidFill>
            </a:endParaRPr>
          </a:p>
        </p:txBody>
      </p:sp>
      <p:sp>
        <p:nvSpPr>
          <p:cNvPr id="20" name="Rounded Rectangle 19"/>
          <p:cNvSpPr/>
          <p:nvPr/>
        </p:nvSpPr>
        <p:spPr>
          <a:xfrm>
            <a:off x="971601" y="4454970"/>
            <a:ext cx="1900664" cy="425276"/>
          </a:xfrm>
          <a:prstGeom prst="roundRect">
            <a:avLst/>
          </a:prstGeom>
          <a:solidFill>
            <a:schemeClr val="bg1"/>
          </a:solidFill>
          <a:ln>
            <a:solidFill>
              <a:srgbClr val="3E6FD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b="0" dirty="0" smtClean="0">
                <a:solidFill>
                  <a:srgbClr val="FF0000"/>
                </a:solidFill>
              </a:rPr>
              <a:t>Etc.</a:t>
            </a:r>
            <a:endParaRPr lang="en-GB" sz="1400" b="0" dirty="0">
              <a:solidFill>
                <a:srgbClr val="FF0000"/>
              </a:solidFill>
            </a:endParaRPr>
          </a:p>
        </p:txBody>
      </p:sp>
      <p:sp>
        <p:nvSpPr>
          <p:cNvPr id="21" name="Rounded Rectangle 20"/>
          <p:cNvSpPr/>
          <p:nvPr/>
        </p:nvSpPr>
        <p:spPr>
          <a:xfrm>
            <a:off x="3607712" y="2597587"/>
            <a:ext cx="504056" cy="2199566"/>
          </a:xfrm>
          <a:prstGeom prst="roundRect">
            <a:avLst/>
          </a:prstGeom>
          <a:solidFill>
            <a:schemeClr val="bg1"/>
          </a:solidFill>
          <a:ln>
            <a:solidFill>
              <a:srgbClr val="3E6FD2"/>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fontAlgn="auto">
              <a:spcBef>
                <a:spcPts val="0"/>
              </a:spcBef>
              <a:spcAft>
                <a:spcPts val="0"/>
              </a:spcAft>
            </a:pPr>
            <a:r>
              <a:rPr lang="en-GB" sz="1400" dirty="0" smtClean="0">
                <a:solidFill>
                  <a:srgbClr val="7030A0"/>
                </a:solidFill>
              </a:rPr>
              <a:t>Type 1 test only</a:t>
            </a:r>
            <a:endParaRPr lang="en-GB" sz="1400" dirty="0">
              <a:solidFill>
                <a:srgbClr val="7030A0"/>
              </a:solidFill>
            </a:endParaRPr>
          </a:p>
        </p:txBody>
      </p:sp>
      <p:sp>
        <p:nvSpPr>
          <p:cNvPr id="24" name="Rounded Rectangle 23"/>
          <p:cNvSpPr/>
          <p:nvPr/>
        </p:nvSpPr>
        <p:spPr>
          <a:xfrm>
            <a:off x="186540" y="5157192"/>
            <a:ext cx="4601483" cy="648072"/>
          </a:xfrm>
          <a:prstGeom prst="roundRect">
            <a:avLst/>
          </a:prstGeom>
          <a:solidFill>
            <a:srgbClr val="92D050">
              <a:alpha val="26000"/>
            </a:srgbClr>
          </a:solidFill>
          <a:ln>
            <a:solidFill>
              <a:srgbClr val="3E6FD2"/>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600"/>
              </a:spcBef>
              <a:spcAft>
                <a:spcPts val="600"/>
              </a:spcAft>
              <a:buFont typeface="Arial" panose="020B0604020202020204" pitchFamily="34" charset="0"/>
              <a:buChar char="•"/>
            </a:pPr>
            <a:r>
              <a:rPr lang="en-GB" sz="1200" dirty="0">
                <a:solidFill>
                  <a:srgbClr val="000000"/>
                </a:solidFill>
              </a:rPr>
              <a:t>EU would sign-up to both </a:t>
            </a:r>
            <a:r>
              <a:rPr lang="en-GB" sz="1200" dirty="0" smtClean="0">
                <a:solidFill>
                  <a:srgbClr val="000000"/>
                </a:solidFill>
              </a:rPr>
              <a:t>new regulations</a:t>
            </a:r>
          </a:p>
          <a:p>
            <a:pPr marL="171450" indent="-171450" defTabSz="457200" fontAlgn="auto">
              <a:spcBef>
                <a:spcPts val="0"/>
              </a:spcBef>
              <a:spcAft>
                <a:spcPts val="600"/>
              </a:spcAft>
              <a:buFont typeface="Arial" panose="020B0604020202020204" pitchFamily="34" charset="0"/>
              <a:buChar char="•"/>
            </a:pPr>
            <a:r>
              <a:rPr lang="en-GB" sz="1200" dirty="0" smtClean="0">
                <a:solidFill>
                  <a:srgbClr val="000000"/>
                </a:solidFill>
              </a:rPr>
              <a:t>Non-EU </a:t>
            </a:r>
            <a:r>
              <a:rPr lang="en-GB" sz="1200" dirty="0">
                <a:solidFill>
                  <a:srgbClr val="000000"/>
                </a:solidFill>
              </a:rPr>
              <a:t>contracting parties only need to sign-up to Reg. WLTP</a:t>
            </a:r>
          </a:p>
        </p:txBody>
      </p:sp>
      <p:sp>
        <p:nvSpPr>
          <p:cNvPr id="27" name="Rounded Rectangle 26"/>
          <p:cNvSpPr/>
          <p:nvPr/>
        </p:nvSpPr>
        <p:spPr>
          <a:xfrm>
            <a:off x="5076056" y="2091961"/>
            <a:ext cx="3816424" cy="3497279"/>
          </a:xfrm>
          <a:prstGeom prst="roundRect">
            <a:avLst/>
          </a:prstGeom>
          <a:solidFill>
            <a:schemeClr val="bg1"/>
          </a:solidFill>
          <a:ln>
            <a:solidFill>
              <a:srgbClr val="3E6FD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1200"/>
              </a:spcAft>
            </a:pPr>
            <a:r>
              <a:rPr lang="en-US" sz="1600" dirty="0" smtClean="0">
                <a:solidFill>
                  <a:srgbClr val="00B050"/>
                </a:solidFill>
              </a:rPr>
              <a:t>New ‘Regulation 999’</a:t>
            </a:r>
          </a:p>
          <a:p>
            <a:pPr algn="ctr" defTabSz="457200" fontAlgn="auto">
              <a:spcBef>
                <a:spcPts val="0"/>
              </a:spcBef>
              <a:spcAft>
                <a:spcPts val="1200"/>
              </a:spcAft>
            </a:pPr>
            <a:r>
              <a:rPr lang="en-US" sz="1400" b="0" dirty="0" smtClean="0">
                <a:solidFill>
                  <a:srgbClr val="7030A0"/>
                </a:solidFill>
              </a:rPr>
              <a:t>‘Empty’ regulation with x-refs to equivalent parts of R.83</a:t>
            </a:r>
            <a:r>
              <a:rPr lang="en-US" sz="1400" dirty="0" smtClean="0">
                <a:solidFill>
                  <a:srgbClr val="FF0000"/>
                </a:solidFill>
              </a:rPr>
              <a:t>*</a:t>
            </a:r>
          </a:p>
          <a:p>
            <a:pPr algn="ctr" defTabSz="457200" fontAlgn="auto">
              <a:spcBef>
                <a:spcPts val="0"/>
              </a:spcBef>
              <a:spcAft>
                <a:spcPts val="600"/>
              </a:spcAft>
            </a:pPr>
            <a:r>
              <a:rPr lang="en-US" sz="1200" dirty="0" smtClean="0">
                <a:solidFill>
                  <a:srgbClr val="000000"/>
                </a:solidFill>
              </a:rPr>
              <a:t>Type II </a:t>
            </a:r>
            <a:r>
              <a:rPr lang="en-US" sz="1200" dirty="0">
                <a:solidFill>
                  <a:srgbClr val="000000"/>
                </a:solidFill>
              </a:rPr>
              <a:t>test 	(Carbon monoxide emission test at idling speed</a:t>
            </a:r>
            <a:r>
              <a:rPr lang="en-US" sz="1200" dirty="0" smtClean="0">
                <a:solidFill>
                  <a:srgbClr val="000000"/>
                </a:solidFill>
              </a:rPr>
              <a:t>)</a:t>
            </a:r>
          </a:p>
          <a:p>
            <a:pPr algn="ctr" defTabSz="457200" fontAlgn="auto">
              <a:spcBef>
                <a:spcPts val="0"/>
              </a:spcBef>
              <a:spcAft>
                <a:spcPts val="600"/>
              </a:spcAft>
            </a:pPr>
            <a:r>
              <a:rPr lang="en-US" sz="1200" dirty="0" smtClean="0">
                <a:solidFill>
                  <a:srgbClr val="000000"/>
                </a:solidFill>
              </a:rPr>
              <a:t>Type III </a:t>
            </a:r>
            <a:r>
              <a:rPr lang="en-US" sz="1200" dirty="0">
                <a:solidFill>
                  <a:srgbClr val="000000"/>
                </a:solidFill>
              </a:rPr>
              <a:t>test </a:t>
            </a:r>
            <a:r>
              <a:rPr lang="en-US" sz="1200" dirty="0" smtClean="0">
                <a:solidFill>
                  <a:srgbClr val="000000"/>
                </a:solidFill>
              </a:rPr>
              <a:t>(</a:t>
            </a:r>
            <a:r>
              <a:rPr lang="en-US" sz="1200" dirty="0">
                <a:solidFill>
                  <a:srgbClr val="000000"/>
                </a:solidFill>
              </a:rPr>
              <a:t>Verifying emissions of crankcase gases</a:t>
            </a:r>
            <a:r>
              <a:rPr lang="en-US" sz="1200" dirty="0" smtClean="0">
                <a:solidFill>
                  <a:srgbClr val="000000"/>
                </a:solidFill>
              </a:rPr>
              <a:t>)</a:t>
            </a:r>
          </a:p>
          <a:p>
            <a:pPr algn="ctr" defTabSz="457200" fontAlgn="auto">
              <a:spcBef>
                <a:spcPts val="0"/>
              </a:spcBef>
              <a:spcAft>
                <a:spcPts val="600"/>
              </a:spcAft>
            </a:pPr>
            <a:r>
              <a:rPr lang="en-US" sz="1200" dirty="0" smtClean="0">
                <a:solidFill>
                  <a:srgbClr val="000000"/>
                </a:solidFill>
              </a:rPr>
              <a:t>Type IV </a:t>
            </a:r>
            <a:r>
              <a:rPr lang="en-US" sz="1200" dirty="0">
                <a:solidFill>
                  <a:srgbClr val="000000"/>
                </a:solidFill>
              </a:rPr>
              <a:t>test 	</a:t>
            </a:r>
            <a:r>
              <a:rPr lang="en-US" sz="1200" dirty="0" smtClean="0">
                <a:solidFill>
                  <a:srgbClr val="000000"/>
                </a:solidFill>
              </a:rPr>
              <a:t>(Evaporative emissions)</a:t>
            </a:r>
          </a:p>
          <a:p>
            <a:pPr algn="ctr" defTabSz="457200" fontAlgn="auto">
              <a:spcBef>
                <a:spcPts val="0"/>
              </a:spcBef>
              <a:spcAft>
                <a:spcPts val="600"/>
              </a:spcAft>
            </a:pPr>
            <a:r>
              <a:rPr lang="en-US" sz="1200" dirty="0" smtClean="0">
                <a:solidFill>
                  <a:srgbClr val="000000"/>
                </a:solidFill>
              </a:rPr>
              <a:t>Type V </a:t>
            </a:r>
            <a:r>
              <a:rPr lang="en-US" sz="1200" dirty="0">
                <a:solidFill>
                  <a:srgbClr val="000000"/>
                </a:solidFill>
              </a:rPr>
              <a:t>test </a:t>
            </a:r>
            <a:r>
              <a:rPr lang="en-US" sz="1200" dirty="0" smtClean="0">
                <a:solidFill>
                  <a:srgbClr val="000000"/>
                </a:solidFill>
              </a:rPr>
              <a:t>(Durability </a:t>
            </a:r>
            <a:r>
              <a:rPr lang="en-US" sz="1200" dirty="0">
                <a:solidFill>
                  <a:srgbClr val="000000"/>
                </a:solidFill>
              </a:rPr>
              <a:t>of pollution control devices</a:t>
            </a:r>
            <a:r>
              <a:rPr lang="en-US" sz="1200" dirty="0" smtClean="0">
                <a:solidFill>
                  <a:srgbClr val="000000"/>
                </a:solidFill>
              </a:rPr>
              <a:t>)</a:t>
            </a:r>
          </a:p>
          <a:p>
            <a:pPr algn="ctr" defTabSz="457200" fontAlgn="auto">
              <a:spcBef>
                <a:spcPts val="0"/>
              </a:spcBef>
              <a:spcAft>
                <a:spcPts val="600"/>
              </a:spcAft>
            </a:pPr>
            <a:r>
              <a:rPr lang="en-US" sz="1200" dirty="0" smtClean="0">
                <a:solidFill>
                  <a:srgbClr val="000000"/>
                </a:solidFill>
              </a:rPr>
              <a:t>Type VI </a:t>
            </a:r>
            <a:r>
              <a:rPr lang="en-US" sz="1200" dirty="0">
                <a:solidFill>
                  <a:srgbClr val="000000"/>
                </a:solidFill>
              </a:rPr>
              <a:t>test 	</a:t>
            </a:r>
            <a:r>
              <a:rPr lang="en-US" sz="1200" dirty="0" smtClean="0">
                <a:solidFill>
                  <a:srgbClr val="000000"/>
                </a:solidFill>
              </a:rPr>
              <a:t>(Cold </a:t>
            </a:r>
            <a:r>
              <a:rPr lang="en-US" sz="1200" dirty="0">
                <a:solidFill>
                  <a:srgbClr val="000000"/>
                </a:solidFill>
              </a:rPr>
              <a:t>start at </a:t>
            </a:r>
            <a:r>
              <a:rPr lang="en-US" sz="1200" dirty="0" smtClean="0">
                <a:solidFill>
                  <a:srgbClr val="000000"/>
                </a:solidFill>
              </a:rPr>
              <a:t>low </a:t>
            </a:r>
            <a:r>
              <a:rPr lang="en-US" sz="1200" dirty="0">
                <a:solidFill>
                  <a:srgbClr val="000000"/>
                </a:solidFill>
              </a:rPr>
              <a:t>ambient </a:t>
            </a:r>
            <a:r>
              <a:rPr lang="en-US" sz="1200" dirty="0" smtClean="0">
                <a:solidFill>
                  <a:srgbClr val="000000"/>
                </a:solidFill>
              </a:rPr>
              <a:t>temperature)</a:t>
            </a:r>
          </a:p>
          <a:p>
            <a:pPr algn="ctr" defTabSz="457200" fontAlgn="auto">
              <a:spcBef>
                <a:spcPts val="0"/>
              </a:spcBef>
              <a:spcAft>
                <a:spcPts val="0"/>
              </a:spcAft>
            </a:pPr>
            <a:r>
              <a:rPr lang="en-US" sz="1200" dirty="0" smtClean="0">
                <a:solidFill>
                  <a:srgbClr val="000000"/>
                </a:solidFill>
              </a:rPr>
              <a:t>Annex XI - OBD</a:t>
            </a:r>
            <a:endParaRPr lang="en-US" sz="1200" dirty="0">
              <a:solidFill>
                <a:srgbClr val="000000"/>
              </a:solidFill>
            </a:endParaRPr>
          </a:p>
        </p:txBody>
      </p:sp>
      <p:sp>
        <p:nvSpPr>
          <p:cNvPr id="16" name="TextBox 15"/>
          <p:cNvSpPr txBox="1"/>
          <p:nvPr/>
        </p:nvSpPr>
        <p:spPr>
          <a:xfrm>
            <a:off x="5361957" y="5733256"/>
            <a:ext cx="3528392" cy="1015663"/>
          </a:xfrm>
          <a:prstGeom prst="rect">
            <a:avLst/>
          </a:prstGeom>
          <a:noFill/>
        </p:spPr>
        <p:txBody>
          <a:bodyPr wrap="square" rtlCol="0">
            <a:spAutoFit/>
          </a:bodyPr>
          <a:lstStyle/>
          <a:p>
            <a:r>
              <a:rPr lang="en-GB" sz="1200" dirty="0" smtClean="0">
                <a:solidFill>
                  <a:srgbClr val="FF0000"/>
                </a:solidFill>
              </a:rPr>
              <a:t>*</a:t>
            </a:r>
            <a:r>
              <a:rPr lang="en-GB" sz="1200" b="0" dirty="0" smtClean="0">
                <a:solidFill>
                  <a:srgbClr val="FF0000"/>
                </a:solidFill>
              </a:rPr>
              <a:t> Where other tests refer to the Type I test (NEDC) it will be necessary to say (where appropriate) that this should be seen to be the WLTP Type 1 test  (over a certain transition period in some cases)</a:t>
            </a:r>
          </a:p>
        </p:txBody>
      </p:sp>
      <p:sp>
        <p:nvSpPr>
          <p:cNvPr id="17" name="Rounded Rectangle 16"/>
          <p:cNvSpPr/>
          <p:nvPr/>
        </p:nvSpPr>
        <p:spPr>
          <a:xfrm>
            <a:off x="146334" y="5928855"/>
            <a:ext cx="4785706" cy="624463"/>
          </a:xfrm>
          <a:prstGeom prst="roundRect">
            <a:avLst/>
          </a:prstGeom>
          <a:solidFill>
            <a:schemeClr val="accent5">
              <a:lumMod val="90000"/>
              <a:alpha val="26000"/>
            </a:schemeClr>
          </a:solidFill>
          <a:ln>
            <a:solidFill>
              <a:srgbClr val="3E6FD2"/>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600"/>
              </a:spcBef>
              <a:spcAft>
                <a:spcPts val="600"/>
              </a:spcAft>
              <a:buFont typeface="Arial" panose="020B0604020202020204" pitchFamily="34" charset="0"/>
              <a:buChar char="•"/>
            </a:pPr>
            <a:r>
              <a:rPr lang="en-GB" sz="1200" dirty="0" smtClean="0">
                <a:solidFill>
                  <a:srgbClr val="000000"/>
                </a:solidFill>
              </a:rPr>
              <a:t>When the GTR15 adds new tests (e.g. Evaporative emissions) ‘Reg. 999’ will ‘shrink’ as ‘Reg. WLTP’ ‘grows’</a:t>
            </a:r>
          </a:p>
        </p:txBody>
      </p:sp>
      <p:sp>
        <p:nvSpPr>
          <p:cNvPr id="19" name="Rectangle 18"/>
          <p:cNvSpPr/>
          <p:nvPr/>
        </p:nvSpPr>
        <p:spPr>
          <a:xfrm rot="12707511" flipV="1">
            <a:off x="-530056" y="3777663"/>
            <a:ext cx="10187789" cy="339731"/>
          </a:xfrm>
          <a:prstGeom prst="rect">
            <a:avLst/>
          </a:prstGeom>
          <a:solidFill>
            <a:srgbClr val="FF0000">
              <a:alpha val="20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25" name="Rectangle 24"/>
          <p:cNvSpPr/>
          <p:nvPr/>
        </p:nvSpPr>
        <p:spPr>
          <a:xfrm rot="8862389" flipV="1">
            <a:off x="-122827" y="3814237"/>
            <a:ext cx="9912294" cy="339731"/>
          </a:xfrm>
          <a:prstGeom prst="rect">
            <a:avLst/>
          </a:prstGeom>
          <a:solidFill>
            <a:srgbClr val="FF0000">
              <a:alpha val="20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solidFill>
                  <a:srgbClr val="FF0000"/>
                </a:solidFill>
              </a:rPr>
              <a:t>Superseded</a:t>
            </a:r>
            <a:endParaRPr lang="en-GB" sz="1800" dirty="0">
              <a:solidFill>
                <a:srgbClr val="FF0000"/>
              </a:solidFill>
            </a:endParaRPr>
          </a:p>
        </p:txBody>
      </p:sp>
    </p:spTree>
    <p:extLst>
      <p:ext uri="{BB962C8B-B14F-4D97-AF65-F5344CB8AC3E}">
        <p14:creationId xmlns:p14="http://schemas.microsoft.com/office/powerpoint/2010/main" val="68767539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640960" cy="576064"/>
          </a:xfrm>
        </p:spPr>
        <p:txBody>
          <a:bodyPr/>
          <a:lstStyle/>
          <a:p>
            <a:pPr algn="ctr"/>
            <a:r>
              <a:rPr lang="en-GB" sz="2400" dirty="0" smtClean="0">
                <a:solidFill>
                  <a:srgbClr val="002060"/>
                </a:solidFill>
              </a:rPr>
              <a:t>Alternative Transposition Route – May/Jun 2017</a:t>
            </a:r>
            <a:endParaRPr lang="en-US" sz="2400" dirty="0" smtClean="0">
              <a:solidFill>
                <a:srgbClr val="002060"/>
              </a:solidFill>
            </a:endParaRPr>
          </a:p>
        </p:txBody>
      </p:sp>
      <p:sp>
        <p:nvSpPr>
          <p:cNvPr id="14339" name="Content Placeholder 2"/>
          <p:cNvSpPr>
            <a:spLocks noGrp="1"/>
          </p:cNvSpPr>
          <p:nvPr>
            <p:ph idx="1"/>
          </p:nvPr>
        </p:nvSpPr>
        <p:spPr>
          <a:xfrm>
            <a:off x="251520" y="1988840"/>
            <a:ext cx="8064896" cy="4536504"/>
          </a:xfrm>
        </p:spPr>
        <p:txBody>
          <a:bodyPr/>
          <a:lstStyle/>
          <a:p>
            <a:pPr algn="just">
              <a:spcAft>
                <a:spcPts val="600"/>
              </a:spcAft>
              <a:buFont typeface="Wingdings" panose="05000000000000000000" pitchFamily="2" charset="2"/>
              <a:buChar char="§"/>
            </a:pPr>
            <a:r>
              <a:rPr lang="en-US" sz="1800" dirty="0" smtClean="0">
                <a:solidFill>
                  <a:srgbClr val="002060"/>
                </a:solidFill>
              </a:rPr>
              <a:t>Instead of UNR 999 introduce a new 08 series to </a:t>
            </a:r>
            <a:r>
              <a:rPr lang="en-GB" sz="1800" dirty="0" smtClean="0">
                <a:solidFill>
                  <a:srgbClr val="002060"/>
                </a:solidFill>
              </a:rPr>
              <a:t>UNR No</a:t>
            </a:r>
            <a:r>
              <a:rPr lang="en-GB" sz="1800" dirty="0">
                <a:solidFill>
                  <a:srgbClr val="002060"/>
                </a:solidFill>
              </a:rPr>
              <a:t>. </a:t>
            </a:r>
            <a:r>
              <a:rPr lang="en-GB" sz="1800" dirty="0" smtClean="0">
                <a:solidFill>
                  <a:srgbClr val="002060"/>
                </a:solidFill>
              </a:rPr>
              <a:t>83</a:t>
            </a:r>
            <a:endParaRPr lang="en-US" sz="1200" dirty="0">
              <a:solidFill>
                <a:srgbClr val="002060"/>
              </a:solidFill>
            </a:endParaRPr>
          </a:p>
          <a:p>
            <a:pPr lvl="1" algn="just">
              <a:spcAft>
                <a:spcPts val="600"/>
              </a:spcAft>
            </a:pPr>
            <a:r>
              <a:rPr lang="en-US" sz="1600" b="0" dirty="0" smtClean="0">
                <a:solidFill>
                  <a:srgbClr val="002060"/>
                </a:solidFill>
              </a:rPr>
              <a:t>To be a ‘copy and paste’ of EU-WLTP (with Type 2, 3, 5 &amp; 6 tests, ISC, OBD, ATCT, RDE etc.)</a:t>
            </a:r>
          </a:p>
          <a:p>
            <a:pPr lvl="1" algn="just">
              <a:spcAft>
                <a:spcPts val="600"/>
              </a:spcAft>
            </a:pPr>
            <a:r>
              <a:rPr lang="en-US" sz="1600" b="0" dirty="0" smtClean="0">
                <a:solidFill>
                  <a:srgbClr val="002060"/>
                </a:solidFill>
              </a:rPr>
              <a:t>In order to gain an approval to UNR83 08, an approval to </a:t>
            </a:r>
            <a:r>
              <a:rPr lang="en-US" sz="1600" b="0" dirty="0">
                <a:solidFill>
                  <a:srgbClr val="002060"/>
                </a:solidFill>
              </a:rPr>
              <a:t>UNR WLTP </a:t>
            </a:r>
            <a:r>
              <a:rPr lang="en-US" sz="1600" b="0" dirty="0" smtClean="0">
                <a:solidFill>
                  <a:srgbClr val="002060"/>
                </a:solidFill>
              </a:rPr>
              <a:t>shall also be obtained to cover Type </a:t>
            </a:r>
            <a:r>
              <a:rPr lang="en-US" sz="1600" b="0" dirty="0">
                <a:solidFill>
                  <a:srgbClr val="002060"/>
                </a:solidFill>
              </a:rPr>
              <a:t>1 and Type 4 </a:t>
            </a:r>
            <a:r>
              <a:rPr lang="en-US" sz="1600" b="0" dirty="0" smtClean="0">
                <a:solidFill>
                  <a:srgbClr val="002060"/>
                </a:solidFill>
              </a:rPr>
              <a:t>test requirements</a:t>
            </a:r>
          </a:p>
          <a:p>
            <a:pPr lvl="1" algn="just">
              <a:spcAft>
                <a:spcPts val="600"/>
              </a:spcAft>
            </a:pPr>
            <a:r>
              <a:rPr lang="en-US" sz="1600" b="0" dirty="0" smtClean="0">
                <a:solidFill>
                  <a:srgbClr val="002060"/>
                </a:solidFill>
              </a:rPr>
              <a:t>Introduce </a:t>
            </a:r>
            <a:r>
              <a:rPr lang="en-US" sz="1600" b="0" dirty="0">
                <a:solidFill>
                  <a:srgbClr val="002060"/>
                </a:solidFill>
              </a:rPr>
              <a:t>at same time as UNR WLTP</a:t>
            </a:r>
          </a:p>
          <a:p>
            <a:pPr lvl="1" algn="just">
              <a:spcAft>
                <a:spcPts val="600"/>
              </a:spcAft>
            </a:pPr>
            <a:r>
              <a:rPr lang="en-US" sz="1600" b="0" dirty="0" smtClean="0">
                <a:solidFill>
                  <a:srgbClr val="002060"/>
                </a:solidFill>
              </a:rPr>
              <a:t>As and when </a:t>
            </a:r>
            <a:r>
              <a:rPr lang="en-US" sz="1600" b="0" dirty="0">
                <a:solidFill>
                  <a:srgbClr val="002060"/>
                </a:solidFill>
              </a:rPr>
              <a:t>GTR15 and UNR WLTP add new tests (e.g. Durability) ‘UNR 83 08 series’ will ‘shrink’ in </a:t>
            </a:r>
            <a:r>
              <a:rPr lang="en-US" sz="1600" b="0" dirty="0" smtClean="0">
                <a:solidFill>
                  <a:srgbClr val="002060"/>
                </a:solidFill>
              </a:rPr>
              <a:t>volume. NEDC </a:t>
            </a:r>
            <a:r>
              <a:rPr lang="en-US" sz="1600" b="0" dirty="0">
                <a:solidFill>
                  <a:srgbClr val="002060"/>
                </a:solidFill>
              </a:rPr>
              <a:t>based </a:t>
            </a:r>
            <a:r>
              <a:rPr lang="en-US" sz="1600" b="0" dirty="0" smtClean="0">
                <a:solidFill>
                  <a:srgbClr val="002060"/>
                </a:solidFill>
              </a:rPr>
              <a:t>test </a:t>
            </a:r>
            <a:r>
              <a:rPr lang="en-US" sz="1600" b="0" dirty="0">
                <a:solidFill>
                  <a:srgbClr val="002060"/>
                </a:solidFill>
              </a:rPr>
              <a:t>will be </a:t>
            </a:r>
            <a:r>
              <a:rPr lang="en-US" sz="1600" b="0" dirty="0" smtClean="0">
                <a:solidFill>
                  <a:srgbClr val="002060"/>
                </a:solidFill>
              </a:rPr>
              <a:t>deleted in </a:t>
            </a:r>
            <a:r>
              <a:rPr lang="en-US" sz="1600" b="0" dirty="0">
                <a:solidFill>
                  <a:srgbClr val="002060"/>
                </a:solidFill>
              </a:rPr>
              <a:t>U</a:t>
            </a:r>
            <a:r>
              <a:rPr lang="en-US" sz="1600" b="0" dirty="0" smtClean="0">
                <a:solidFill>
                  <a:srgbClr val="002060"/>
                </a:solidFill>
              </a:rPr>
              <a:t>NR 83 (08 series) and a new 09 series created.</a:t>
            </a:r>
          </a:p>
          <a:p>
            <a:pPr lvl="1" algn="just">
              <a:spcAft>
                <a:spcPts val="600"/>
              </a:spcAft>
            </a:pPr>
            <a:r>
              <a:rPr lang="en-US" sz="1600" b="0" dirty="0" smtClean="0">
                <a:solidFill>
                  <a:srgbClr val="002060"/>
                </a:solidFill>
              </a:rPr>
              <a:t>Same principle when other NEDC tests are replaced by </a:t>
            </a:r>
            <a:r>
              <a:rPr lang="en-US" sz="1600" b="0" dirty="0">
                <a:solidFill>
                  <a:srgbClr val="002060"/>
                </a:solidFill>
              </a:rPr>
              <a:t>the more stringent WLTP </a:t>
            </a:r>
            <a:r>
              <a:rPr lang="en-US" sz="1600" b="0" dirty="0" smtClean="0">
                <a:solidFill>
                  <a:srgbClr val="002060"/>
                </a:solidFill>
              </a:rPr>
              <a:t>equivalents in UNR WLTP. </a:t>
            </a:r>
            <a:r>
              <a:rPr lang="en-US" sz="1600" b="0" dirty="0">
                <a:solidFill>
                  <a:srgbClr val="002060"/>
                </a:solidFill>
              </a:rPr>
              <a:t>The </a:t>
            </a:r>
            <a:r>
              <a:rPr lang="en-US" sz="1600" b="0" dirty="0" smtClean="0">
                <a:solidFill>
                  <a:srgbClr val="002060"/>
                </a:solidFill>
              </a:rPr>
              <a:t>new series of amendments </a:t>
            </a:r>
            <a:r>
              <a:rPr lang="en-US" sz="1600" b="0" dirty="0">
                <a:solidFill>
                  <a:srgbClr val="002060"/>
                </a:solidFill>
              </a:rPr>
              <a:t>will therefore remain as the most </a:t>
            </a:r>
            <a:r>
              <a:rPr lang="en-US" sz="1600" b="0" dirty="0" smtClean="0">
                <a:solidFill>
                  <a:srgbClr val="002060"/>
                </a:solidFill>
              </a:rPr>
              <a:t>stringent.</a:t>
            </a:r>
            <a:endParaRPr lang="en-GB" sz="1600" b="0" dirty="0">
              <a:solidFill>
                <a:srgbClr val="002060"/>
              </a:solidFill>
            </a:endParaRPr>
          </a:p>
          <a:p>
            <a:pPr lvl="1" algn="just">
              <a:spcAft>
                <a:spcPts val="600"/>
              </a:spcAft>
              <a:buFontTx/>
              <a:buChar char="•"/>
            </a:pPr>
            <a:r>
              <a:rPr lang="en-GB" sz="1600" b="0" dirty="0">
                <a:solidFill>
                  <a:srgbClr val="002060"/>
                </a:solidFill>
              </a:rPr>
              <a:t>Would enable EU to remain as a Contracting Party to UNR No. 83</a:t>
            </a:r>
          </a:p>
          <a:p>
            <a:pPr lvl="1" algn="just">
              <a:spcAft>
                <a:spcPts val="600"/>
              </a:spcAft>
              <a:buFontTx/>
              <a:buChar char="•"/>
            </a:pPr>
            <a:r>
              <a:rPr lang="en-GB" sz="1600" b="0" dirty="0">
                <a:solidFill>
                  <a:srgbClr val="002060"/>
                </a:solidFill>
              </a:rPr>
              <a:t>EU would be a CP to UNR No. 83 and UNR </a:t>
            </a:r>
            <a:r>
              <a:rPr lang="en-GB" sz="1600" b="0" dirty="0" smtClean="0">
                <a:solidFill>
                  <a:srgbClr val="002060"/>
                </a:solidFill>
              </a:rPr>
              <a:t>WLTP. Japan </a:t>
            </a:r>
            <a:r>
              <a:rPr lang="en-GB" sz="1600" b="0" dirty="0">
                <a:solidFill>
                  <a:srgbClr val="002060"/>
                </a:solidFill>
              </a:rPr>
              <a:t>would be a CP to UNR WLTP</a:t>
            </a:r>
          </a:p>
          <a:p>
            <a:pPr algn="just">
              <a:spcAft>
                <a:spcPts val="600"/>
              </a:spcAft>
              <a:buFontTx/>
              <a:buChar char="•"/>
            </a:pPr>
            <a:endParaRPr lang="en-US" sz="1600" b="0" dirty="0"/>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5</a:t>
            </a:fld>
            <a:endParaRPr lang="en-GB" dirty="0"/>
          </a:p>
        </p:txBody>
      </p:sp>
    </p:spTree>
    <p:extLst>
      <p:ext uri="{BB962C8B-B14F-4D97-AF65-F5344CB8AC3E}">
        <p14:creationId xmlns:p14="http://schemas.microsoft.com/office/powerpoint/2010/main" val="2468388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53" y="1340768"/>
            <a:ext cx="8784976" cy="432048"/>
          </a:xfrm>
        </p:spPr>
        <p:txBody>
          <a:bodyPr/>
          <a:lstStyle/>
          <a:p>
            <a:pPr marL="0" indent="0" algn="ctr"/>
            <a:r>
              <a:rPr lang="en-GB" sz="2400" dirty="0" smtClean="0"/>
              <a:t>Schematic of ‘new’ transposition route</a:t>
            </a:r>
            <a:endParaRPr lang="en-GB" sz="1800" dirty="0"/>
          </a:p>
        </p:txBody>
      </p:sp>
      <p:sp>
        <p:nvSpPr>
          <p:cNvPr id="16" name="TextBox 15"/>
          <p:cNvSpPr txBox="1"/>
          <p:nvPr/>
        </p:nvSpPr>
        <p:spPr>
          <a:xfrm>
            <a:off x="4499993" y="5111639"/>
            <a:ext cx="3528392" cy="1015663"/>
          </a:xfrm>
          <a:prstGeom prst="rect">
            <a:avLst/>
          </a:prstGeom>
          <a:noFill/>
        </p:spPr>
        <p:txBody>
          <a:bodyPr wrap="square" rtlCol="0">
            <a:spAutoFit/>
          </a:bodyPr>
          <a:lstStyle/>
          <a:p>
            <a:r>
              <a:rPr lang="en-GB" sz="1200" dirty="0" smtClean="0">
                <a:solidFill>
                  <a:srgbClr val="FF0000"/>
                </a:solidFill>
              </a:rPr>
              <a:t>*</a:t>
            </a:r>
            <a:r>
              <a:rPr lang="en-GB" sz="1200" b="0" dirty="0" smtClean="0">
                <a:solidFill>
                  <a:srgbClr val="FF0000"/>
                </a:solidFill>
              </a:rPr>
              <a:t> Where other tests refer to the Type I test (NEDC) it will be necessary to say (where appropriate) that this should be seen to be the WLTP Type 1 test  (over a certain transition period in some cases)</a:t>
            </a:r>
          </a:p>
        </p:txBody>
      </p:sp>
      <p:sp>
        <p:nvSpPr>
          <p:cNvPr id="3" name="Slide Number Placeholder 2"/>
          <p:cNvSpPr>
            <a:spLocks noGrp="1"/>
          </p:cNvSpPr>
          <p:nvPr>
            <p:ph type="sldNum" sz="quarter" idx="12"/>
          </p:nvPr>
        </p:nvSpPr>
        <p:spPr/>
        <p:txBody>
          <a:bodyPr/>
          <a:lstStyle/>
          <a:p>
            <a:pPr>
              <a:defRPr/>
            </a:pPr>
            <a:fld id="{C2AF5B49-934A-4A73-8F2F-AEB4B18A903C}" type="slidenum">
              <a:rPr lang="en-GB" smtClean="0"/>
              <a:pPr>
                <a:defRPr/>
              </a:pPr>
              <a:t>6</a:t>
            </a:fld>
            <a:endParaRPr lang="en-GB" dirty="0"/>
          </a:p>
        </p:txBody>
      </p:sp>
      <p:sp>
        <p:nvSpPr>
          <p:cNvPr id="10" name="Rounded Rectangle 9"/>
          <p:cNvSpPr/>
          <p:nvPr/>
        </p:nvSpPr>
        <p:spPr>
          <a:xfrm>
            <a:off x="4603706" y="1994570"/>
            <a:ext cx="3511041" cy="2808312"/>
          </a:xfrm>
          <a:prstGeom prst="roundRect">
            <a:avLst/>
          </a:prstGeom>
          <a:pattFill prst="pct5">
            <a:fgClr>
              <a:srgbClr val="133176"/>
            </a:fgClr>
            <a:bgClr>
              <a:schemeClr val="bg1"/>
            </a:bgClr>
          </a:pattFill>
          <a:ln>
            <a:solidFill>
              <a:srgbClr val="133176"/>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600"/>
              </a:spcBef>
              <a:spcAft>
                <a:spcPts val="600"/>
              </a:spcAft>
            </a:pPr>
            <a:endParaRPr lang="en-US" sz="1400" b="0" dirty="0" smtClean="0">
              <a:solidFill>
                <a:schemeClr val="tx1"/>
              </a:solidFill>
            </a:endParaRPr>
          </a:p>
          <a:p>
            <a:pPr algn="ctr" defTabSz="457200" fontAlgn="auto">
              <a:spcBef>
                <a:spcPts val="0"/>
              </a:spcBef>
              <a:spcAft>
                <a:spcPts val="0"/>
              </a:spcAft>
            </a:pPr>
            <a:endParaRPr lang="en-GB" sz="1400" b="0" dirty="0"/>
          </a:p>
        </p:txBody>
      </p:sp>
      <p:sp>
        <p:nvSpPr>
          <p:cNvPr id="4" name="TextBox 3"/>
          <p:cNvSpPr txBox="1"/>
          <p:nvPr/>
        </p:nvSpPr>
        <p:spPr>
          <a:xfrm>
            <a:off x="4808190" y="1994570"/>
            <a:ext cx="3024336" cy="400110"/>
          </a:xfrm>
          <a:prstGeom prst="rect">
            <a:avLst/>
          </a:prstGeom>
          <a:noFill/>
          <a:ln>
            <a:noFill/>
          </a:ln>
        </p:spPr>
        <p:txBody>
          <a:bodyPr wrap="square" rtlCol="0">
            <a:spAutoFit/>
          </a:bodyPr>
          <a:lstStyle/>
          <a:p>
            <a:pPr algn="ctr"/>
            <a:r>
              <a:rPr lang="en-GB" sz="2000" dirty="0" smtClean="0">
                <a:solidFill>
                  <a:srgbClr val="0F5494"/>
                </a:solidFill>
              </a:rPr>
              <a:t>UNR WLTP</a:t>
            </a:r>
          </a:p>
        </p:txBody>
      </p:sp>
      <p:sp>
        <p:nvSpPr>
          <p:cNvPr id="8" name="TextBox 7"/>
          <p:cNvSpPr txBox="1"/>
          <p:nvPr/>
        </p:nvSpPr>
        <p:spPr>
          <a:xfrm>
            <a:off x="4860032" y="3398726"/>
            <a:ext cx="1358044" cy="1164765"/>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Level 1a (Europe) – including </a:t>
            </a:r>
            <a:r>
              <a:rPr lang="en-GB" sz="1400" b="0" dirty="0" smtClean="0">
                <a:solidFill>
                  <a:srgbClr val="FFC000"/>
                </a:solidFill>
              </a:rPr>
              <a:t>Type 1 and Type 4 tests</a:t>
            </a:r>
          </a:p>
        </p:txBody>
      </p:sp>
      <p:sp>
        <p:nvSpPr>
          <p:cNvPr id="12" name="Rounded Rectangle 11"/>
          <p:cNvSpPr/>
          <p:nvPr/>
        </p:nvSpPr>
        <p:spPr>
          <a:xfrm>
            <a:off x="576426" y="1946116"/>
            <a:ext cx="3511041" cy="4867260"/>
          </a:xfrm>
          <a:prstGeom prst="roundRect">
            <a:avLst/>
          </a:prstGeom>
          <a:pattFill prst="pct5">
            <a:fgClr>
              <a:srgbClr val="133176"/>
            </a:fgClr>
            <a:bgClr>
              <a:schemeClr val="bg1"/>
            </a:bgClr>
          </a:pattFill>
          <a:ln>
            <a:solidFill>
              <a:srgbClr val="133176"/>
            </a:solidFill>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600"/>
              </a:spcBef>
              <a:spcAft>
                <a:spcPts val="600"/>
              </a:spcAft>
            </a:pPr>
            <a:endParaRPr lang="en-US" sz="1400" b="0" dirty="0" smtClean="0">
              <a:solidFill>
                <a:schemeClr val="tx1"/>
              </a:solidFill>
            </a:endParaRPr>
          </a:p>
          <a:p>
            <a:pPr algn="ctr" defTabSz="457200" fontAlgn="auto">
              <a:spcBef>
                <a:spcPts val="0"/>
              </a:spcBef>
              <a:spcAft>
                <a:spcPts val="0"/>
              </a:spcAft>
            </a:pPr>
            <a:endParaRPr lang="en-GB" sz="1400" b="0" dirty="0"/>
          </a:p>
        </p:txBody>
      </p:sp>
      <p:sp>
        <p:nvSpPr>
          <p:cNvPr id="13" name="TextBox 12"/>
          <p:cNvSpPr txBox="1"/>
          <p:nvPr/>
        </p:nvSpPr>
        <p:spPr>
          <a:xfrm>
            <a:off x="868443" y="2016319"/>
            <a:ext cx="3024336" cy="400110"/>
          </a:xfrm>
          <a:prstGeom prst="rect">
            <a:avLst/>
          </a:prstGeom>
          <a:noFill/>
          <a:ln>
            <a:noFill/>
          </a:ln>
        </p:spPr>
        <p:txBody>
          <a:bodyPr wrap="square" rtlCol="0">
            <a:spAutoFit/>
          </a:bodyPr>
          <a:lstStyle/>
          <a:p>
            <a:pPr algn="ctr"/>
            <a:r>
              <a:rPr lang="en-GB" sz="2000" dirty="0" smtClean="0">
                <a:solidFill>
                  <a:srgbClr val="0F5494"/>
                </a:solidFill>
              </a:rPr>
              <a:t>UNR 83 08 series</a:t>
            </a:r>
          </a:p>
        </p:txBody>
      </p:sp>
      <p:sp>
        <p:nvSpPr>
          <p:cNvPr id="14" name="TextBox 13"/>
          <p:cNvSpPr txBox="1"/>
          <p:nvPr/>
        </p:nvSpPr>
        <p:spPr>
          <a:xfrm>
            <a:off x="1007151" y="6155257"/>
            <a:ext cx="2736303" cy="523220"/>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FFC000"/>
                </a:solidFill>
              </a:rPr>
              <a:t>Shall gain approval to Level 1a or Level 2 of UNR WLTP</a:t>
            </a:r>
          </a:p>
        </p:txBody>
      </p:sp>
      <p:sp>
        <p:nvSpPr>
          <p:cNvPr id="15" name="TextBox 14"/>
          <p:cNvSpPr txBox="1"/>
          <p:nvPr/>
        </p:nvSpPr>
        <p:spPr>
          <a:xfrm>
            <a:off x="868443" y="2416429"/>
            <a:ext cx="3024336" cy="307777"/>
          </a:xfrm>
          <a:prstGeom prst="rect">
            <a:avLst/>
          </a:prstGeom>
          <a:solidFill>
            <a:schemeClr val="bg1"/>
          </a:solidFill>
          <a:ln>
            <a:solidFill>
              <a:srgbClr val="133176"/>
            </a:solidFill>
          </a:ln>
        </p:spPr>
        <p:txBody>
          <a:bodyPr wrap="square" rtlCol="0">
            <a:spAutoFit/>
          </a:bodyPr>
          <a:lstStyle/>
          <a:p>
            <a:pPr algn="ctr"/>
            <a:r>
              <a:rPr lang="en-GB" sz="1400" b="0" strike="dblStrike" dirty="0" smtClean="0">
                <a:solidFill>
                  <a:srgbClr val="FFC000"/>
                </a:solidFill>
              </a:rPr>
              <a:t>Type I test</a:t>
            </a:r>
          </a:p>
        </p:txBody>
      </p:sp>
      <p:sp>
        <p:nvSpPr>
          <p:cNvPr id="17" name="TextBox 16"/>
          <p:cNvSpPr txBox="1"/>
          <p:nvPr/>
        </p:nvSpPr>
        <p:spPr>
          <a:xfrm>
            <a:off x="868443" y="3398726"/>
            <a:ext cx="3024336" cy="523220"/>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Type III </a:t>
            </a:r>
            <a:r>
              <a:rPr lang="en-GB" sz="1400" b="0" dirty="0">
                <a:solidFill>
                  <a:srgbClr val="0F5494"/>
                </a:solidFill>
              </a:rPr>
              <a:t>test – modified</a:t>
            </a:r>
            <a:r>
              <a:rPr lang="en-GB" sz="1400" b="0" dirty="0" smtClean="0">
                <a:solidFill>
                  <a:srgbClr val="0F5494"/>
                </a:solidFill>
              </a:rPr>
              <a:t> </a:t>
            </a:r>
            <a:r>
              <a:rPr lang="en-GB" sz="1400" b="0" dirty="0">
                <a:solidFill>
                  <a:srgbClr val="0F5494"/>
                </a:solidFill>
              </a:rPr>
              <a:t>for ‘WLTP world</a:t>
            </a:r>
            <a:r>
              <a:rPr lang="en-GB" sz="1400" b="0" dirty="0" smtClean="0">
                <a:solidFill>
                  <a:srgbClr val="0F5494"/>
                </a:solidFill>
              </a:rPr>
              <a:t>’</a:t>
            </a:r>
            <a:r>
              <a:rPr lang="en-GB" sz="1400" b="0" dirty="0">
                <a:solidFill>
                  <a:srgbClr val="FF0000"/>
                </a:solidFill>
              </a:rPr>
              <a:t> *</a:t>
            </a:r>
            <a:endParaRPr lang="en-GB" sz="1400" b="0" dirty="0">
              <a:solidFill>
                <a:srgbClr val="0F5494"/>
              </a:solidFill>
            </a:endParaRPr>
          </a:p>
        </p:txBody>
      </p:sp>
      <p:sp>
        <p:nvSpPr>
          <p:cNvPr id="19" name="TextBox 18"/>
          <p:cNvSpPr txBox="1"/>
          <p:nvPr/>
        </p:nvSpPr>
        <p:spPr>
          <a:xfrm>
            <a:off x="897812" y="4365104"/>
            <a:ext cx="3024335" cy="523220"/>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Type V </a:t>
            </a:r>
            <a:r>
              <a:rPr lang="en-GB" sz="1400" b="0" dirty="0">
                <a:solidFill>
                  <a:srgbClr val="0F5494"/>
                </a:solidFill>
              </a:rPr>
              <a:t>test – modified</a:t>
            </a:r>
            <a:r>
              <a:rPr lang="en-GB" sz="1400" b="0" dirty="0" smtClean="0">
                <a:solidFill>
                  <a:srgbClr val="0F5494"/>
                </a:solidFill>
              </a:rPr>
              <a:t> </a:t>
            </a:r>
            <a:r>
              <a:rPr lang="en-GB" sz="1400" b="0" dirty="0">
                <a:solidFill>
                  <a:srgbClr val="0F5494"/>
                </a:solidFill>
              </a:rPr>
              <a:t>for ‘WLTP world</a:t>
            </a:r>
            <a:r>
              <a:rPr lang="en-GB" sz="1400" b="0" dirty="0" smtClean="0">
                <a:solidFill>
                  <a:srgbClr val="0F5494"/>
                </a:solidFill>
              </a:rPr>
              <a:t>’</a:t>
            </a:r>
            <a:r>
              <a:rPr lang="en-GB" sz="1400" b="0" dirty="0">
                <a:solidFill>
                  <a:srgbClr val="FF0000"/>
                </a:solidFill>
              </a:rPr>
              <a:t> *</a:t>
            </a:r>
            <a:endParaRPr lang="en-GB" sz="1400" b="0" dirty="0" smtClean="0">
              <a:solidFill>
                <a:srgbClr val="0F5494"/>
              </a:solidFill>
            </a:endParaRPr>
          </a:p>
        </p:txBody>
      </p:sp>
      <p:sp>
        <p:nvSpPr>
          <p:cNvPr id="20" name="TextBox 19"/>
          <p:cNvSpPr txBox="1"/>
          <p:nvPr/>
        </p:nvSpPr>
        <p:spPr>
          <a:xfrm>
            <a:off x="914713" y="4911586"/>
            <a:ext cx="3024336" cy="523220"/>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Type VI </a:t>
            </a:r>
            <a:r>
              <a:rPr lang="en-GB" sz="1400" b="0" dirty="0">
                <a:solidFill>
                  <a:srgbClr val="0F5494"/>
                </a:solidFill>
              </a:rPr>
              <a:t>test – modified</a:t>
            </a:r>
            <a:r>
              <a:rPr lang="en-GB" sz="1400" b="0" dirty="0" smtClean="0">
                <a:solidFill>
                  <a:srgbClr val="0F5494"/>
                </a:solidFill>
              </a:rPr>
              <a:t> </a:t>
            </a:r>
            <a:r>
              <a:rPr lang="en-GB" sz="1400" b="0" dirty="0">
                <a:solidFill>
                  <a:srgbClr val="0F5494"/>
                </a:solidFill>
              </a:rPr>
              <a:t>for ‘WLTP world</a:t>
            </a:r>
            <a:r>
              <a:rPr lang="en-GB" sz="1400" b="0" dirty="0" smtClean="0">
                <a:solidFill>
                  <a:srgbClr val="0F5494"/>
                </a:solidFill>
              </a:rPr>
              <a:t>’</a:t>
            </a:r>
            <a:r>
              <a:rPr lang="en-GB" sz="1400" b="0" dirty="0">
                <a:solidFill>
                  <a:srgbClr val="FF0000"/>
                </a:solidFill>
              </a:rPr>
              <a:t> *</a:t>
            </a:r>
            <a:endParaRPr lang="en-GB" sz="1400" b="0" dirty="0">
              <a:solidFill>
                <a:srgbClr val="0F5494"/>
              </a:solidFill>
            </a:endParaRPr>
          </a:p>
        </p:txBody>
      </p:sp>
      <p:sp>
        <p:nvSpPr>
          <p:cNvPr id="22" name="TextBox 21"/>
          <p:cNvSpPr txBox="1"/>
          <p:nvPr/>
        </p:nvSpPr>
        <p:spPr>
          <a:xfrm>
            <a:off x="897812" y="5527138"/>
            <a:ext cx="3024336" cy="307777"/>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OBD</a:t>
            </a:r>
            <a:r>
              <a:rPr lang="en-GB" sz="1400" b="0" dirty="0" smtClean="0">
                <a:solidFill>
                  <a:srgbClr val="FF0000"/>
                </a:solidFill>
              </a:rPr>
              <a:t>*</a:t>
            </a:r>
            <a:r>
              <a:rPr lang="en-GB" sz="1400" b="0" dirty="0" smtClean="0">
                <a:solidFill>
                  <a:srgbClr val="0F5494"/>
                </a:solidFill>
              </a:rPr>
              <a:t>, ISC, ATCT, RDE </a:t>
            </a:r>
            <a:endParaRPr lang="en-GB" sz="1400" b="0" dirty="0">
              <a:solidFill>
                <a:srgbClr val="0F5494"/>
              </a:solidFill>
            </a:endParaRPr>
          </a:p>
        </p:txBody>
      </p:sp>
      <p:sp>
        <p:nvSpPr>
          <p:cNvPr id="23" name="TextBox 22"/>
          <p:cNvSpPr txBox="1"/>
          <p:nvPr/>
        </p:nvSpPr>
        <p:spPr>
          <a:xfrm>
            <a:off x="4808190" y="2469734"/>
            <a:ext cx="3076178" cy="738664"/>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Level 2 most stringent – including </a:t>
            </a:r>
            <a:r>
              <a:rPr lang="en-GB" sz="1400" b="0" dirty="0" smtClean="0">
                <a:solidFill>
                  <a:srgbClr val="FFC000"/>
                </a:solidFill>
              </a:rPr>
              <a:t>Type 1 and Type 4 tests</a:t>
            </a:r>
          </a:p>
        </p:txBody>
      </p:sp>
      <p:sp>
        <p:nvSpPr>
          <p:cNvPr id="24" name="TextBox 23"/>
          <p:cNvSpPr txBox="1"/>
          <p:nvPr/>
        </p:nvSpPr>
        <p:spPr>
          <a:xfrm>
            <a:off x="6474482" y="3384354"/>
            <a:ext cx="1358044" cy="1169551"/>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Level 1b (Japan) – including </a:t>
            </a:r>
            <a:r>
              <a:rPr lang="en-GB" sz="1400" b="0" dirty="0" smtClean="0">
                <a:solidFill>
                  <a:srgbClr val="FFC000"/>
                </a:solidFill>
              </a:rPr>
              <a:t>Type 1 and Type 4 tests</a:t>
            </a:r>
          </a:p>
        </p:txBody>
      </p:sp>
      <p:sp>
        <p:nvSpPr>
          <p:cNvPr id="5" name="TextBox 4"/>
          <p:cNvSpPr txBox="1"/>
          <p:nvPr/>
        </p:nvSpPr>
        <p:spPr>
          <a:xfrm>
            <a:off x="2173575" y="5838639"/>
            <a:ext cx="256883" cy="276999"/>
          </a:xfrm>
          <a:prstGeom prst="rect">
            <a:avLst/>
          </a:prstGeom>
          <a:noFill/>
        </p:spPr>
        <p:txBody>
          <a:bodyPr wrap="square" lIns="36000" tIns="0" rIns="36000" bIns="0" rtlCol="0">
            <a:spAutoFit/>
          </a:bodyPr>
          <a:lstStyle/>
          <a:p>
            <a:r>
              <a:rPr lang="en-GB" sz="1800" dirty="0" smtClean="0">
                <a:solidFill>
                  <a:srgbClr val="FFC000"/>
                </a:solidFill>
              </a:rPr>
              <a:t>+</a:t>
            </a:r>
          </a:p>
        </p:txBody>
      </p:sp>
      <p:sp>
        <p:nvSpPr>
          <p:cNvPr id="25" name="TextBox 24"/>
          <p:cNvSpPr txBox="1"/>
          <p:nvPr/>
        </p:nvSpPr>
        <p:spPr>
          <a:xfrm>
            <a:off x="863135" y="2818972"/>
            <a:ext cx="3024336" cy="523220"/>
          </a:xfrm>
          <a:prstGeom prst="rect">
            <a:avLst/>
          </a:prstGeom>
          <a:solidFill>
            <a:schemeClr val="bg1"/>
          </a:solidFill>
          <a:ln>
            <a:solidFill>
              <a:srgbClr val="133176"/>
            </a:solidFill>
          </a:ln>
        </p:spPr>
        <p:txBody>
          <a:bodyPr wrap="square" rtlCol="0">
            <a:spAutoFit/>
          </a:bodyPr>
          <a:lstStyle/>
          <a:p>
            <a:pPr algn="ctr"/>
            <a:r>
              <a:rPr lang="en-GB" sz="1400" b="0" dirty="0" smtClean="0">
                <a:solidFill>
                  <a:srgbClr val="0F5494"/>
                </a:solidFill>
              </a:rPr>
              <a:t>Type II test – modified for ‘WLTP world’</a:t>
            </a:r>
            <a:r>
              <a:rPr lang="en-GB" sz="1400" b="0" dirty="0" smtClean="0">
                <a:solidFill>
                  <a:srgbClr val="FF0000"/>
                </a:solidFill>
              </a:rPr>
              <a:t>*</a:t>
            </a:r>
          </a:p>
        </p:txBody>
      </p:sp>
      <p:sp>
        <p:nvSpPr>
          <p:cNvPr id="26" name="TextBox 25"/>
          <p:cNvSpPr txBox="1"/>
          <p:nvPr/>
        </p:nvSpPr>
        <p:spPr>
          <a:xfrm>
            <a:off x="863135" y="3981108"/>
            <a:ext cx="3024336" cy="307777"/>
          </a:xfrm>
          <a:prstGeom prst="rect">
            <a:avLst/>
          </a:prstGeom>
          <a:solidFill>
            <a:schemeClr val="bg1"/>
          </a:solidFill>
          <a:ln>
            <a:solidFill>
              <a:srgbClr val="133176"/>
            </a:solidFill>
          </a:ln>
        </p:spPr>
        <p:txBody>
          <a:bodyPr wrap="square" rtlCol="0">
            <a:spAutoFit/>
          </a:bodyPr>
          <a:lstStyle/>
          <a:p>
            <a:pPr algn="ctr"/>
            <a:r>
              <a:rPr lang="en-GB" sz="1400" b="0" strike="dblStrike" dirty="0" smtClean="0">
                <a:solidFill>
                  <a:srgbClr val="FFC000"/>
                </a:solidFill>
              </a:rPr>
              <a:t>Type IV test</a:t>
            </a:r>
          </a:p>
        </p:txBody>
      </p:sp>
    </p:spTree>
    <p:extLst>
      <p:ext uri="{BB962C8B-B14F-4D97-AF65-F5344CB8AC3E}">
        <p14:creationId xmlns:p14="http://schemas.microsoft.com/office/powerpoint/2010/main" val="153974567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268760"/>
            <a:ext cx="8712968" cy="576064"/>
          </a:xfrm>
        </p:spPr>
        <p:txBody>
          <a:bodyPr/>
          <a:lstStyle/>
          <a:p>
            <a:pPr algn="ctr"/>
            <a:r>
              <a:rPr lang="en-GB" sz="2400" dirty="0">
                <a:solidFill>
                  <a:srgbClr val="002060"/>
                </a:solidFill>
              </a:rPr>
              <a:t>Alternative Transposition Route – May/Jun 2017</a:t>
            </a:r>
            <a:endParaRPr lang="en-US" sz="2400" dirty="0" smtClean="0"/>
          </a:p>
        </p:txBody>
      </p:sp>
      <p:sp>
        <p:nvSpPr>
          <p:cNvPr id="14339" name="Content Placeholder 2"/>
          <p:cNvSpPr>
            <a:spLocks noGrp="1"/>
          </p:cNvSpPr>
          <p:nvPr>
            <p:ph idx="1"/>
          </p:nvPr>
        </p:nvSpPr>
        <p:spPr>
          <a:xfrm>
            <a:off x="611560" y="1916832"/>
            <a:ext cx="7848872" cy="4464496"/>
          </a:xfrm>
        </p:spPr>
        <p:txBody>
          <a:bodyPr/>
          <a:lstStyle/>
          <a:p>
            <a:pPr algn="just">
              <a:spcAft>
                <a:spcPts val="600"/>
              </a:spcAft>
              <a:buFont typeface="Wingdings" panose="05000000000000000000" pitchFamily="2" charset="2"/>
              <a:buChar char="§"/>
            </a:pPr>
            <a:r>
              <a:rPr lang="en-US" sz="1800" dirty="0" smtClean="0">
                <a:solidFill>
                  <a:srgbClr val="002060"/>
                </a:solidFill>
              </a:rPr>
              <a:t>Principle to introduce a new 08 series of UNR 83 agreed by Task Force (30</a:t>
            </a:r>
            <a:r>
              <a:rPr lang="en-US" sz="1800" baseline="30000" dirty="0" smtClean="0">
                <a:solidFill>
                  <a:srgbClr val="002060"/>
                </a:solidFill>
              </a:rPr>
              <a:t>th</a:t>
            </a:r>
            <a:r>
              <a:rPr lang="en-US" sz="1800" dirty="0" smtClean="0">
                <a:solidFill>
                  <a:srgbClr val="002060"/>
                </a:solidFill>
              </a:rPr>
              <a:t> May 2017) + endorsed by UNECE secretariat </a:t>
            </a:r>
          </a:p>
          <a:p>
            <a:pPr algn="just">
              <a:spcAft>
                <a:spcPts val="600"/>
              </a:spcAft>
              <a:buFont typeface="Wingdings" panose="05000000000000000000" pitchFamily="2" charset="2"/>
              <a:buChar char="§"/>
            </a:pPr>
            <a:r>
              <a:rPr lang="en-US" sz="1800" dirty="0" smtClean="0">
                <a:solidFill>
                  <a:srgbClr val="002060"/>
                </a:solidFill>
              </a:rPr>
              <a:t>Further discussions needed on IWVTA (Universal v. Limited)</a:t>
            </a:r>
          </a:p>
          <a:p>
            <a:pPr algn="just">
              <a:spcAft>
                <a:spcPts val="600"/>
              </a:spcAft>
              <a:buFont typeface="Wingdings" panose="05000000000000000000" pitchFamily="2" charset="2"/>
              <a:buChar char="§"/>
            </a:pPr>
            <a:r>
              <a:rPr lang="en-US" sz="1800" dirty="0" smtClean="0">
                <a:solidFill>
                  <a:srgbClr val="002060"/>
                </a:solidFill>
              </a:rPr>
              <a:t>Separate or combined regulations to follow separate or combined </a:t>
            </a:r>
            <a:r>
              <a:rPr lang="en-US" sz="1800" dirty="0" err="1" smtClean="0">
                <a:solidFill>
                  <a:srgbClr val="002060"/>
                </a:solidFill>
              </a:rPr>
              <a:t>GTRs</a:t>
            </a:r>
            <a:r>
              <a:rPr lang="en-US" sz="1800" dirty="0" smtClean="0">
                <a:solidFill>
                  <a:srgbClr val="002060"/>
                </a:solidFill>
              </a:rPr>
              <a:t> – </a:t>
            </a:r>
            <a:r>
              <a:rPr lang="en-US" sz="1800" dirty="0" smtClean="0">
                <a:solidFill>
                  <a:srgbClr val="FF0000"/>
                </a:solidFill>
              </a:rPr>
              <a:t>for discussion at </a:t>
            </a:r>
            <a:r>
              <a:rPr lang="en-US" sz="1800" dirty="0" err="1" smtClean="0">
                <a:solidFill>
                  <a:srgbClr val="FF0000"/>
                </a:solidFill>
              </a:rPr>
              <a:t>GRPE</a:t>
            </a:r>
            <a:endParaRPr lang="en-US" sz="1800" dirty="0" smtClean="0">
              <a:solidFill>
                <a:srgbClr val="FF0000"/>
              </a:solidFill>
            </a:endParaRPr>
          </a:p>
          <a:p>
            <a:pPr lvl="1" algn="just">
              <a:spcAft>
                <a:spcPts val="600"/>
              </a:spcAft>
              <a:buFont typeface="Wingdings" panose="05000000000000000000" pitchFamily="2" charset="2"/>
              <a:buChar char="§"/>
            </a:pPr>
            <a:r>
              <a:rPr lang="en-US" sz="1600" b="0" dirty="0">
                <a:solidFill>
                  <a:srgbClr val="002060"/>
                </a:solidFill>
              </a:rPr>
              <a:t>New proposal combines GTR15 and </a:t>
            </a:r>
            <a:r>
              <a:rPr lang="en-US" sz="1600" b="0" dirty="0" smtClean="0">
                <a:solidFill>
                  <a:srgbClr val="002060"/>
                </a:solidFill>
              </a:rPr>
              <a:t>EVAP </a:t>
            </a:r>
            <a:r>
              <a:rPr lang="en-US" sz="1600" b="0" dirty="0">
                <a:solidFill>
                  <a:srgbClr val="002060"/>
                </a:solidFill>
              </a:rPr>
              <a:t>GTR into a single </a:t>
            </a:r>
            <a:r>
              <a:rPr lang="en-US" sz="1600" b="0" dirty="0" smtClean="0">
                <a:solidFill>
                  <a:srgbClr val="002060"/>
                </a:solidFill>
              </a:rPr>
              <a:t>UNR</a:t>
            </a:r>
            <a:endParaRPr lang="en-US" sz="1600" b="0" dirty="0">
              <a:solidFill>
                <a:srgbClr val="002060"/>
              </a:solidFill>
            </a:endParaRPr>
          </a:p>
          <a:p>
            <a:pPr lvl="1" algn="just">
              <a:spcAft>
                <a:spcPts val="600"/>
              </a:spcAft>
              <a:buFont typeface="Wingdings" panose="05000000000000000000" pitchFamily="2" charset="2"/>
              <a:buChar char="§"/>
            </a:pPr>
            <a:r>
              <a:rPr lang="en-US" sz="1600" b="0" dirty="0">
                <a:solidFill>
                  <a:srgbClr val="002060"/>
                </a:solidFill>
              </a:rPr>
              <a:t>At what point would UNR WLTP </a:t>
            </a:r>
            <a:r>
              <a:rPr lang="en-US" sz="1600" b="0" dirty="0" smtClean="0">
                <a:solidFill>
                  <a:srgbClr val="002060"/>
                </a:solidFill>
              </a:rPr>
              <a:t>become physically too </a:t>
            </a:r>
            <a:r>
              <a:rPr lang="en-US" sz="1600" b="0" dirty="0">
                <a:solidFill>
                  <a:srgbClr val="002060"/>
                </a:solidFill>
              </a:rPr>
              <a:t>large to work with</a:t>
            </a:r>
            <a:r>
              <a:rPr lang="en-US" sz="1600" b="0" dirty="0" smtClean="0">
                <a:solidFill>
                  <a:srgbClr val="002060"/>
                </a:solidFill>
              </a:rPr>
              <a:t>?</a:t>
            </a:r>
          </a:p>
          <a:p>
            <a:pPr lvl="1" algn="just">
              <a:spcAft>
                <a:spcPts val="600"/>
              </a:spcAft>
              <a:buFont typeface="Wingdings" panose="05000000000000000000" pitchFamily="2" charset="2"/>
              <a:buChar char="§"/>
            </a:pPr>
            <a:r>
              <a:rPr lang="en-US" sz="1600" b="0" dirty="0" smtClean="0">
                <a:solidFill>
                  <a:srgbClr val="002060"/>
                </a:solidFill>
              </a:rPr>
              <a:t>Do we have separate Regulations for the tests that are not harmonised across all regions (e.g. low temperature test)? </a:t>
            </a:r>
            <a:endParaRPr lang="en-US" sz="1600" b="0" dirty="0">
              <a:solidFill>
                <a:srgbClr val="002060"/>
              </a:solidFill>
            </a:endParaRPr>
          </a:p>
          <a:p>
            <a:pPr marL="342900" lvl="2" indent="-342900" algn="just">
              <a:spcAft>
                <a:spcPts val="600"/>
              </a:spcAft>
              <a:buClr>
                <a:srgbClr val="0F5494"/>
              </a:buClr>
              <a:buFont typeface="Wingdings" panose="05000000000000000000" pitchFamily="2" charset="2"/>
              <a:buChar char="§"/>
            </a:pPr>
            <a:r>
              <a:rPr lang="en-US" sz="1800" dirty="0">
                <a:solidFill>
                  <a:srgbClr val="002060"/>
                </a:solidFill>
                <a:ea typeface="+mn-ea"/>
                <a:cs typeface="+mn-cs"/>
              </a:rPr>
              <a:t>Discussions held at IWG#19 </a:t>
            </a:r>
            <a:r>
              <a:rPr lang="en-US" sz="1800" dirty="0" smtClean="0">
                <a:solidFill>
                  <a:srgbClr val="002060"/>
                </a:solidFill>
                <a:ea typeface="+mn-ea"/>
                <a:cs typeface="+mn-cs"/>
              </a:rPr>
              <a:t>regarding </a:t>
            </a:r>
            <a:r>
              <a:rPr lang="en-GB" sz="1800" dirty="0" smtClean="0">
                <a:solidFill>
                  <a:srgbClr val="002060"/>
                </a:solidFill>
                <a:ea typeface="+mn-ea"/>
                <a:cs typeface="+mn-cs"/>
              </a:rPr>
              <a:t>In Service Conformity</a:t>
            </a:r>
          </a:p>
          <a:p>
            <a:pPr marL="800100" lvl="3" indent="-342900" algn="just">
              <a:spcAft>
                <a:spcPts val="600"/>
              </a:spcAft>
              <a:buClr>
                <a:srgbClr val="0F5494"/>
              </a:buClr>
              <a:buFont typeface="Arial" panose="020B0604020202020204" pitchFamily="34" charset="0"/>
              <a:buChar char="•"/>
            </a:pPr>
            <a:r>
              <a:rPr lang="en-GB" sz="1600" dirty="0" smtClean="0">
                <a:solidFill>
                  <a:srgbClr val="002060"/>
                </a:solidFill>
                <a:latin typeface="+mn-lt"/>
              </a:rPr>
              <a:t>Scope of 1958 agreement</a:t>
            </a:r>
          </a:p>
          <a:p>
            <a:pPr marL="800100" lvl="3" indent="-342900" algn="just">
              <a:spcAft>
                <a:spcPts val="600"/>
              </a:spcAft>
              <a:buClr>
                <a:srgbClr val="0F5494"/>
              </a:buClr>
              <a:buFont typeface="Arial" panose="020B0604020202020204" pitchFamily="34" charset="0"/>
              <a:buChar char="•"/>
            </a:pPr>
            <a:r>
              <a:rPr lang="en-GB" sz="1600" dirty="0" smtClean="0">
                <a:solidFill>
                  <a:srgbClr val="002060"/>
                </a:solidFill>
                <a:latin typeface="+mn-lt"/>
              </a:rPr>
              <a:t>How to include in new Regulations? Link to IWVTA discussions.</a:t>
            </a: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7</a:t>
            </a:fld>
            <a:endParaRPr lang="en-GB" dirty="0"/>
          </a:p>
        </p:txBody>
      </p:sp>
    </p:spTree>
    <p:extLst>
      <p:ext uri="{BB962C8B-B14F-4D97-AF65-F5344CB8AC3E}">
        <p14:creationId xmlns:p14="http://schemas.microsoft.com/office/powerpoint/2010/main" val="1224430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712968" cy="576064"/>
          </a:xfrm>
        </p:spPr>
        <p:txBody>
          <a:bodyPr/>
          <a:lstStyle/>
          <a:p>
            <a:pPr algn="ctr"/>
            <a:r>
              <a:rPr lang="en-GB" sz="2400" dirty="0" smtClean="0">
                <a:solidFill>
                  <a:srgbClr val="002060"/>
                </a:solidFill>
              </a:rPr>
              <a:t>Summary / Next steps</a:t>
            </a:r>
            <a:endParaRPr lang="en-US" sz="2400" dirty="0" smtClean="0"/>
          </a:p>
        </p:txBody>
      </p:sp>
      <p:sp>
        <p:nvSpPr>
          <p:cNvPr id="14339" name="Content Placeholder 2"/>
          <p:cNvSpPr>
            <a:spLocks noGrp="1"/>
          </p:cNvSpPr>
          <p:nvPr>
            <p:ph idx="1"/>
          </p:nvPr>
        </p:nvSpPr>
        <p:spPr>
          <a:xfrm>
            <a:off x="395536" y="1988840"/>
            <a:ext cx="8064896" cy="4536504"/>
          </a:xfrm>
        </p:spPr>
        <p:txBody>
          <a:bodyPr/>
          <a:lstStyle/>
          <a:p>
            <a:pPr marL="342900" lvl="2" indent="-342900" algn="just">
              <a:spcAft>
                <a:spcPts val="600"/>
              </a:spcAft>
              <a:buClr>
                <a:srgbClr val="0F5494"/>
              </a:buClr>
              <a:buFont typeface="Wingdings" panose="05000000000000000000" pitchFamily="2" charset="2"/>
              <a:buChar char="§"/>
            </a:pPr>
            <a:r>
              <a:rPr lang="en-GB" sz="1800" dirty="0">
                <a:solidFill>
                  <a:srgbClr val="002060"/>
                </a:solidFill>
                <a:ea typeface="+mn-ea"/>
                <a:cs typeface="+mn-cs"/>
              </a:rPr>
              <a:t>Seek approval from 75th GRPE for the proposed route</a:t>
            </a:r>
          </a:p>
          <a:p>
            <a:pPr marL="342900" lvl="2" indent="-342900" algn="just">
              <a:spcAft>
                <a:spcPts val="600"/>
              </a:spcAft>
              <a:buClr>
                <a:srgbClr val="0F5494"/>
              </a:buClr>
              <a:buFont typeface="Wingdings" panose="05000000000000000000" pitchFamily="2" charset="2"/>
              <a:buChar char="§"/>
            </a:pPr>
            <a:r>
              <a:rPr lang="en-GB" sz="1800" dirty="0" smtClean="0">
                <a:solidFill>
                  <a:srgbClr val="002060"/>
                </a:solidFill>
                <a:ea typeface="+mn-ea"/>
                <a:cs typeface="+mn-cs"/>
              </a:rPr>
              <a:t>Discuss and confirm how the route would work under IWVTA</a:t>
            </a:r>
            <a:endParaRPr lang="en-GB" sz="1800" dirty="0">
              <a:solidFill>
                <a:srgbClr val="002060"/>
              </a:solidFill>
              <a:ea typeface="+mn-ea"/>
              <a:cs typeface="+mn-cs"/>
            </a:endParaRPr>
          </a:p>
          <a:p>
            <a:pPr marL="800100" lvl="3" indent="-342900" algn="just">
              <a:spcAft>
                <a:spcPts val="600"/>
              </a:spcAft>
              <a:buClr>
                <a:srgbClr val="0F5494"/>
              </a:buClr>
              <a:buFont typeface="Wingdings" panose="05000000000000000000" pitchFamily="2" charset="2"/>
              <a:buChar char="§"/>
            </a:pPr>
            <a:r>
              <a:rPr lang="en-GB" sz="1600" dirty="0">
                <a:solidFill>
                  <a:srgbClr val="002060"/>
                </a:solidFill>
                <a:latin typeface="+mn-lt"/>
                <a:ea typeface="+mn-ea"/>
                <a:cs typeface="+mn-cs"/>
              </a:rPr>
              <a:t>Task Force representative to attend the next IWVTA session in </a:t>
            </a:r>
            <a:r>
              <a:rPr lang="en-GB" sz="1600" dirty="0" smtClean="0">
                <a:solidFill>
                  <a:srgbClr val="002060"/>
                </a:solidFill>
                <a:latin typeface="+mn-lt"/>
                <a:ea typeface="+mn-ea"/>
                <a:cs typeface="+mn-cs"/>
              </a:rPr>
              <a:t>Madrid (16</a:t>
            </a:r>
            <a:r>
              <a:rPr lang="en-GB" sz="1600" baseline="30000" dirty="0" smtClean="0">
                <a:solidFill>
                  <a:srgbClr val="002060"/>
                </a:solidFill>
                <a:latin typeface="+mn-lt"/>
                <a:ea typeface="+mn-ea"/>
                <a:cs typeface="+mn-cs"/>
              </a:rPr>
              <a:t>th</a:t>
            </a:r>
            <a:r>
              <a:rPr lang="en-GB" sz="1600" dirty="0" smtClean="0">
                <a:solidFill>
                  <a:srgbClr val="002060"/>
                </a:solidFill>
                <a:latin typeface="+mn-lt"/>
                <a:ea typeface="+mn-ea"/>
                <a:cs typeface="+mn-cs"/>
              </a:rPr>
              <a:t> June 2017)</a:t>
            </a:r>
            <a:endParaRPr lang="en-GB" sz="1600" dirty="0">
              <a:solidFill>
                <a:srgbClr val="002060"/>
              </a:solidFill>
              <a:latin typeface="+mn-lt"/>
              <a:ea typeface="+mn-ea"/>
              <a:cs typeface="+mn-cs"/>
            </a:endParaRPr>
          </a:p>
          <a:p>
            <a:pPr marL="800100" lvl="3" indent="-342900" algn="just">
              <a:spcAft>
                <a:spcPts val="600"/>
              </a:spcAft>
              <a:buClr>
                <a:srgbClr val="0F5494"/>
              </a:buClr>
              <a:buFont typeface="Wingdings" panose="05000000000000000000" pitchFamily="2" charset="2"/>
              <a:buChar char="§"/>
            </a:pPr>
            <a:r>
              <a:rPr lang="en-GB" sz="1600" dirty="0">
                <a:solidFill>
                  <a:srgbClr val="002060"/>
                </a:solidFill>
                <a:latin typeface="+mn-lt"/>
                <a:ea typeface="+mn-ea"/>
                <a:cs typeface="+mn-cs"/>
              </a:rPr>
              <a:t>IWVTA Ambassador to GRPE – replacement needed </a:t>
            </a:r>
            <a:r>
              <a:rPr lang="en-GB" sz="1600" dirty="0" smtClean="0">
                <a:solidFill>
                  <a:srgbClr val="002060"/>
                </a:solidFill>
                <a:latin typeface="+mn-lt"/>
                <a:ea typeface="+mn-ea"/>
                <a:cs typeface="+mn-cs"/>
              </a:rPr>
              <a:t>for participation in the </a:t>
            </a:r>
            <a:r>
              <a:rPr lang="en-GB" sz="1600" dirty="0">
                <a:solidFill>
                  <a:srgbClr val="002060"/>
                </a:solidFill>
                <a:latin typeface="+mn-lt"/>
                <a:ea typeface="+mn-ea"/>
                <a:cs typeface="+mn-cs"/>
              </a:rPr>
              <a:t>Task Force</a:t>
            </a:r>
          </a:p>
          <a:p>
            <a:pPr marL="342900" lvl="2" indent="-342900" algn="just">
              <a:spcAft>
                <a:spcPts val="600"/>
              </a:spcAft>
              <a:buClr>
                <a:srgbClr val="0F5494"/>
              </a:buClr>
              <a:buFont typeface="Wingdings" panose="05000000000000000000" pitchFamily="2" charset="2"/>
              <a:buChar char="§"/>
            </a:pPr>
            <a:r>
              <a:rPr lang="en-GB" sz="1800" dirty="0">
                <a:solidFill>
                  <a:srgbClr val="002060"/>
                </a:solidFill>
                <a:ea typeface="+mn-ea"/>
                <a:cs typeface="+mn-cs"/>
              </a:rPr>
              <a:t>Prepare and finalise structures for UNR WLTP (Level 1 </a:t>
            </a:r>
            <a:r>
              <a:rPr lang="en-GB" sz="1800" dirty="0" smtClean="0">
                <a:solidFill>
                  <a:srgbClr val="002060"/>
                </a:solidFill>
                <a:ea typeface="+mn-ea"/>
                <a:cs typeface="+mn-cs"/>
              </a:rPr>
              <a:t>&amp; </a:t>
            </a:r>
            <a:r>
              <a:rPr lang="en-GB" sz="1800" dirty="0">
                <a:solidFill>
                  <a:srgbClr val="002060"/>
                </a:solidFill>
                <a:ea typeface="+mn-ea"/>
                <a:cs typeface="+mn-cs"/>
              </a:rPr>
              <a:t>Level 2) and UNR 83 08 </a:t>
            </a:r>
            <a:r>
              <a:rPr lang="en-GB" sz="1800" dirty="0" smtClean="0">
                <a:solidFill>
                  <a:srgbClr val="002060"/>
                </a:solidFill>
                <a:ea typeface="+mn-ea"/>
                <a:cs typeface="+mn-cs"/>
              </a:rPr>
              <a:t>series</a:t>
            </a:r>
          </a:p>
          <a:p>
            <a:pPr marL="342900" lvl="2" indent="-342900" algn="just">
              <a:spcAft>
                <a:spcPts val="600"/>
              </a:spcAft>
              <a:buClr>
                <a:srgbClr val="0F5494"/>
              </a:buClr>
              <a:buFont typeface="Wingdings" panose="05000000000000000000" pitchFamily="2" charset="2"/>
              <a:buChar char="§"/>
            </a:pPr>
            <a:r>
              <a:rPr lang="en-GB" sz="1800" dirty="0" smtClean="0">
                <a:solidFill>
                  <a:srgbClr val="002060"/>
                </a:solidFill>
                <a:ea typeface="+mn-ea"/>
                <a:cs typeface="+mn-cs"/>
              </a:rPr>
              <a:t>Agree </a:t>
            </a:r>
            <a:r>
              <a:rPr lang="en-GB" sz="1800" dirty="0">
                <a:solidFill>
                  <a:srgbClr val="002060"/>
                </a:solidFill>
                <a:ea typeface="+mn-ea"/>
                <a:cs typeface="+mn-cs"/>
              </a:rPr>
              <a:t>details for </a:t>
            </a:r>
            <a:r>
              <a:rPr lang="en-GB" sz="1800" dirty="0">
                <a:solidFill>
                  <a:srgbClr val="002060"/>
                </a:solidFill>
              </a:rPr>
              <a:t>stringency </a:t>
            </a:r>
            <a:r>
              <a:rPr lang="en-GB" sz="1800" dirty="0" smtClean="0">
                <a:solidFill>
                  <a:srgbClr val="002060"/>
                </a:solidFill>
                <a:ea typeface="+mn-ea"/>
                <a:cs typeface="+mn-cs"/>
              </a:rPr>
              <a:t>levels (</a:t>
            </a:r>
            <a:r>
              <a:rPr lang="en-GB" sz="1800" dirty="0">
                <a:solidFill>
                  <a:srgbClr val="002060"/>
                </a:solidFill>
                <a:ea typeface="+mn-ea"/>
                <a:cs typeface="+mn-cs"/>
              </a:rPr>
              <a:t>e.g. </a:t>
            </a:r>
            <a:r>
              <a:rPr lang="en-GB" sz="1800" dirty="0" smtClean="0">
                <a:solidFill>
                  <a:srgbClr val="002060"/>
                </a:solidFill>
                <a:ea typeface="+mn-ea"/>
                <a:cs typeface="+mn-cs"/>
              </a:rPr>
              <a:t>limits, ref. fuels, etc.)</a:t>
            </a:r>
            <a:endParaRPr lang="en-GB" sz="1800" dirty="0">
              <a:solidFill>
                <a:srgbClr val="002060"/>
              </a:solidFill>
              <a:ea typeface="+mn-ea"/>
              <a:cs typeface="+mn-cs"/>
            </a:endParaRPr>
          </a:p>
          <a:p>
            <a:pPr marL="342900" lvl="2" indent="-342900" algn="just">
              <a:spcAft>
                <a:spcPts val="600"/>
              </a:spcAft>
              <a:buClr>
                <a:srgbClr val="0F5494"/>
              </a:buClr>
              <a:buFont typeface="Wingdings" panose="05000000000000000000" pitchFamily="2" charset="2"/>
              <a:buChar char="§"/>
            </a:pPr>
            <a:r>
              <a:rPr lang="en-GB" sz="1800" dirty="0">
                <a:solidFill>
                  <a:srgbClr val="002060"/>
                </a:solidFill>
                <a:ea typeface="+mn-ea"/>
                <a:cs typeface="+mn-cs"/>
              </a:rPr>
              <a:t>Develop </a:t>
            </a:r>
            <a:r>
              <a:rPr lang="en-GB" sz="1800" dirty="0" smtClean="0">
                <a:solidFill>
                  <a:srgbClr val="002060"/>
                </a:solidFill>
                <a:ea typeface="+mn-ea"/>
                <a:cs typeface="+mn-cs"/>
              </a:rPr>
              <a:t>detailed regulatory texts</a:t>
            </a: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8</a:t>
            </a:fld>
            <a:endParaRPr lang="en-GB" dirty="0"/>
          </a:p>
        </p:txBody>
      </p:sp>
    </p:spTree>
    <p:extLst>
      <p:ext uri="{BB962C8B-B14F-4D97-AF65-F5344CB8AC3E}">
        <p14:creationId xmlns:p14="http://schemas.microsoft.com/office/powerpoint/2010/main" val="2063634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712968" cy="576064"/>
          </a:xfrm>
        </p:spPr>
        <p:txBody>
          <a:bodyPr/>
          <a:lstStyle/>
          <a:p>
            <a:pPr algn="ctr"/>
            <a:r>
              <a:rPr lang="en-GB" sz="2400" dirty="0" smtClean="0">
                <a:solidFill>
                  <a:srgbClr val="002060"/>
                </a:solidFill>
              </a:rPr>
              <a:t>Summary / Next steps</a:t>
            </a:r>
            <a:endParaRPr lang="en-US" sz="2400" dirty="0" smtClean="0"/>
          </a:p>
        </p:txBody>
      </p:sp>
      <p:sp>
        <p:nvSpPr>
          <p:cNvPr id="14339" name="Content Placeholder 2"/>
          <p:cNvSpPr>
            <a:spLocks noGrp="1"/>
          </p:cNvSpPr>
          <p:nvPr>
            <p:ph idx="1"/>
          </p:nvPr>
        </p:nvSpPr>
        <p:spPr>
          <a:xfrm>
            <a:off x="395536" y="1988840"/>
            <a:ext cx="8064896" cy="4536504"/>
          </a:xfrm>
        </p:spPr>
        <p:txBody>
          <a:bodyPr/>
          <a:lstStyle/>
          <a:p>
            <a:pPr marL="342900" lvl="2" indent="-342900" algn="just">
              <a:spcAft>
                <a:spcPts val="600"/>
              </a:spcAft>
              <a:buClr>
                <a:srgbClr val="0F5494"/>
              </a:buClr>
              <a:buFont typeface="Wingdings" panose="05000000000000000000" pitchFamily="2" charset="2"/>
              <a:buChar char="§"/>
            </a:pPr>
            <a:r>
              <a:rPr lang="en-GB" sz="1800" dirty="0" smtClean="0">
                <a:solidFill>
                  <a:srgbClr val="002060"/>
                </a:solidFill>
                <a:ea typeface="+mn-ea"/>
                <a:cs typeface="+mn-cs"/>
              </a:rPr>
              <a:t>Further meetings of Task Force needed to work on the details</a:t>
            </a:r>
          </a:p>
          <a:p>
            <a:pPr marL="342900" lvl="2" indent="-342900" algn="just">
              <a:spcAft>
                <a:spcPts val="600"/>
              </a:spcAft>
              <a:buClr>
                <a:srgbClr val="0F5494"/>
              </a:buClr>
              <a:buFont typeface="Wingdings" panose="05000000000000000000" pitchFamily="2" charset="2"/>
              <a:buChar char="§"/>
            </a:pPr>
            <a:r>
              <a:rPr lang="en-GB" sz="1800" dirty="0" smtClean="0">
                <a:solidFill>
                  <a:srgbClr val="002060"/>
                </a:solidFill>
                <a:ea typeface="+mn-ea"/>
                <a:cs typeface="+mn-cs"/>
              </a:rPr>
              <a:t>Current IWG route map has submission of Working Documents for January 2019 GRPE (i.e. delivery to UNECE in October 2018)</a:t>
            </a:r>
          </a:p>
          <a:p>
            <a:pPr marL="342900" lvl="2" indent="-342900" algn="just">
              <a:spcAft>
                <a:spcPts val="600"/>
              </a:spcAft>
              <a:buClr>
                <a:srgbClr val="0F5494"/>
              </a:buClr>
              <a:buFont typeface="Wingdings" panose="05000000000000000000" pitchFamily="2" charset="2"/>
              <a:buChar char="§"/>
            </a:pPr>
            <a:r>
              <a:rPr lang="en-GB" sz="1800" dirty="0" smtClean="0">
                <a:solidFill>
                  <a:srgbClr val="002060"/>
                </a:solidFill>
                <a:ea typeface="+mn-ea"/>
                <a:cs typeface="+mn-cs"/>
              </a:rPr>
              <a:t>UNECE secretariat reminder </a:t>
            </a:r>
            <a:r>
              <a:rPr lang="en-GB" sz="1800" dirty="0" smtClean="0">
                <a:solidFill>
                  <a:srgbClr val="002060"/>
                </a:solidFill>
                <a:ea typeface="+mn-ea"/>
                <a:cs typeface="+mn-cs"/>
                <a:sym typeface="Wingdings"/>
              </a:rPr>
              <a:t> </a:t>
            </a:r>
            <a:r>
              <a:rPr lang="en-GB" sz="1800" dirty="0" smtClean="0">
                <a:solidFill>
                  <a:srgbClr val="002060"/>
                </a:solidFill>
                <a:ea typeface="+mn-ea"/>
                <a:cs typeface="+mn-cs"/>
              </a:rPr>
              <a:t>WP.29 will adopt a new series of amendments to Regulation 0 (IWVTA) at each November session. This means that UNR WLTP documents for inclusion would need to be adopted at June GRPEs, otherwise a full year could be lost.</a:t>
            </a:r>
            <a:endParaRPr lang="en-GB" sz="1800" dirty="0">
              <a:solidFill>
                <a:srgbClr val="002060"/>
              </a:solidFill>
              <a:ea typeface="+mn-ea"/>
              <a:cs typeface="+mn-cs"/>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9</a:t>
            </a:fld>
            <a:endParaRPr lang="en-GB" dirty="0"/>
          </a:p>
        </p:txBody>
      </p:sp>
    </p:spTree>
    <p:extLst>
      <p:ext uri="{BB962C8B-B14F-4D97-AF65-F5344CB8AC3E}">
        <p14:creationId xmlns:p14="http://schemas.microsoft.com/office/powerpoint/2010/main" val="1250325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12104</TotalTime>
  <Words>1239</Words>
  <Application>Microsoft Office PowerPoint</Application>
  <PresentationFormat>On-screen Show (4:3)</PresentationFormat>
  <Paragraphs>115</Paragraphs>
  <Slides>10</Slides>
  <Notes>7</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1_Default Design</vt:lpstr>
      <vt:lpstr>Transposition of GTR15 (WLTP)  into UN Regulations    Update from WLTP Transposition Task Force  </vt:lpstr>
      <vt:lpstr>Background </vt:lpstr>
      <vt:lpstr>Transposition Route – January 2017 (superseded)</vt:lpstr>
      <vt:lpstr>Potential solution to enable Europe &amp; non-EU contracting parties to issue approvals against the 1958 Agreement</vt:lpstr>
      <vt:lpstr>Alternative Transposition Route – May/Jun 2017</vt:lpstr>
      <vt:lpstr>Schematic of ‘new’ transposition route</vt:lpstr>
      <vt:lpstr>Alternative Transposition Route – May/Jun 2017</vt:lpstr>
      <vt:lpstr>Summary / Next steps</vt:lpstr>
      <vt:lpstr>Summary / Next steps</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 Gardner</dc:creator>
  <cp:lastModifiedBy>United Nations</cp:lastModifiedBy>
  <cp:revision>633</cp:revision>
  <cp:lastPrinted>2013-05-23T07:55:34Z</cp:lastPrinted>
  <dcterms:created xsi:type="dcterms:W3CDTF">2015-06-10T19:00:54Z</dcterms:created>
  <dcterms:modified xsi:type="dcterms:W3CDTF">2017-06-07T15:03:55Z</dcterms:modified>
</cp:coreProperties>
</file>