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68" r:id="rId7"/>
    <p:sldId id="258" r:id="rId8"/>
    <p:sldId id="271" r:id="rId9"/>
    <p:sldId id="280" r:id="rId10"/>
    <p:sldId id="277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C23-8FE1-4350-A56D-1D9804108A0E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F1EE-C006-4EB6-A233-69414B3FB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41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C23-8FE1-4350-A56D-1D9804108A0E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F1EE-C006-4EB6-A233-69414B3FB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94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C23-8FE1-4350-A56D-1D9804108A0E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F1EE-C006-4EB6-A233-69414B3FB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87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GB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C23-8FE1-4350-A56D-1D9804108A0E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F1EE-C006-4EB6-A233-69414B3FB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45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C23-8FE1-4350-A56D-1D9804108A0E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F1EE-C006-4EB6-A233-69414B3FB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74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C23-8FE1-4350-A56D-1D9804108A0E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F1EE-C006-4EB6-A233-69414B3FB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13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C23-8FE1-4350-A56D-1D9804108A0E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F1EE-C006-4EB6-A233-69414B3FB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42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C23-8FE1-4350-A56D-1D9804108A0E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F1EE-C006-4EB6-A233-69414B3FB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16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C23-8FE1-4350-A56D-1D9804108A0E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F1EE-C006-4EB6-A233-69414B3FB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69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C23-8FE1-4350-A56D-1D9804108A0E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F1EE-C006-4EB6-A233-69414B3FB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18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56C23-8FE1-4350-A56D-1D9804108A0E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F1EE-C006-4EB6-A233-69414B3FB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40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56C23-8FE1-4350-A56D-1D9804108A0E}" type="datetimeFigureOut">
              <a:rPr lang="en-GB" smtClean="0"/>
              <a:t>25/01/2018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3F1EE-C006-4EB6-A233-69414B3FB6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96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ownload/attachments/51972821/ASEP-05-17%20(OICA)%202017-11-06%20IWG%20DATABASE%20TYRE%20ROLLING%20SOUND_PUBLIC.xlsx?api=v2" TargetMode="External"/><Relationship Id="rId2" Type="http://schemas.openxmlformats.org/officeDocument/2006/relationships/hyperlink" Target="https://wiki.unece.org/download/attachments/51972821/ASEP-05-13%20(OICA)%202017-11-09%20IWG%20DATA%20ENTRY%20SHEET%20-%20WITH%20EXAMPLE.xlsx?api=v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unece.org/download/attachments/54429528/ASEP-06-03%20(OICA)%20DATABASE%20ALL%20VEHICLES%20-%20PUBLIC.xlsx?api=v2" TargetMode="External"/><Relationship Id="rId5" Type="http://schemas.openxmlformats.org/officeDocument/2006/relationships/hyperlink" Target="https://wiki.unece.org/download/attachments/54429528/ASEP-06-02%20(OICA)%20OICA%20presentation%20-%20ASEP%20Development%20-%20Physical%20Expectation%20Model%20-%20OFFICIAL.pdf?api=v2" TargetMode="External"/><Relationship Id="rId4" Type="http://schemas.openxmlformats.org/officeDocument/2006/relationships/hyperlink" Target="https://wiki.unece.org/download/attachments/51972821/ASEP-05-16%20(OICA)%202017-11-06%20IWG%20DATABASE%20STATIONARY_PUBLIC.xlsx?api=v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IWG for ASEP</a:t>
            </a:r>
            <a:br>
              <a:rPr lang="fr-FR" dirty="0" smtClean="0"/>
            </a:br>
            <a:r>
              <a:rPr lang="fr-FR" dirty="0" smtClean="0"/>
              <a:t>Report to GRB </a:t>
            </a:r>
            <a:r>
              <a:rPr lang="fr-FR" dirty="0"/>
              <a:t>67th</a:t>
            </a:r>
            <a:br>
              <a:rPr lang="fr-FR" dirty="0"/>
            </a:br>
            <a:r>
              <a:rPr lang="fr-FR" sz="3100" dirty="0" err="1"/>
              <a:t>from</a:t>
            </a:r>
            <a:r>
              <a:rPr lang="fr-FR" sz="3100" dirty="0"/>
              <a:t> </a:t>
            </a:r>
            <a:r>
              <a:rPr lang="fr-FR" sz="3100" dirty="0" smtClean="0"/>
              <a:t>the 5th and 6th IWG </a:t>
            </a:r>
            <a:r>
              <a:rPr lang="fr-FR" sz="3100" dirty="0"/>
              <a:t>for ASEP </a:t>
            </a:r>
            <a:r>
              <a:rPr lang="fr-FR" sz="3100" dirty="0" smtClean="0"/>
              <a:t>sessions</a:t>
            </a:r>
            <a:r>
              <a:rPr lang="fr-FR" sz="31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FR" sz="3100" dirty="0">
                <a:solidFill>
                  <a:schemeClr val="bg1">
                    <a:lumMod val="50000"/>
                  </a:schemeClr>
                </a:solidFill>
              </a:rPr>
            </a:b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13152" y="0"/>
            <a:ext cx="4030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/>
              <a:t>Informal document </a:t>
            </a:r>
            <a:r>
              <a:rPr lang="en-GB" b="1" dirty="0" smtClean="0"/>
              <a:t>GRB-67-15-Rev.1 </a:t>
            </a:r>
            <a:endParaRPr lang="en-GB" dirty="0"/>
          </a:p>
          <a:p>
            <a:r>
              <a:rPr lang="en-GB" dirty="0"/>
              <a:t>(67th GRB, </a:t>
            </a:r>
            <a:r>
              <a:rPr lang="en-GB" dirty="0" smtClean="0"/>
              <a:t>24-26 </a:t>
            </a:r>
            <a:r>
              <a:rPr lang="en-GB" dirty="0"/>
              <a:t>January 2018, </a:t>
            </a:r>
          </a:p>
          <a:p>
            <a:r>
              <a:rPr lang="en-GB" dirty="0"/>
              <a:t>agenda item </a:t>
            </a:r>
            <a:r>
              <a:rPr lang="en-GB" dirty="0" smtClean="0"/>
              <a:t>4 (b))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0" y="19735"/>
            <a:ext cx="397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Transmitted </a:t>
            </a:r>
            <a:r>
              <a:rPr lang="en-GB" dirty="0"/>
              <a:t>by the experts of </a:t>
            </a:r>
            <a:r>
              <a:rPr lang="en-GB" dirty="0" smtClean="0"/>
              <a:t>IWG ASEP</a:t>
            </a:r>
            <a:endParaRPr lang="en-GB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C2E22D78-7016-4372-903A-6A37C3F9E1A9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6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9163" y="19995"/>
            <a:ext cx="8229600" cy="1143000"/>
          </a:xfrm>
        </p:spPr>
        <p:txBody>
          <a:bodyPr/>
          <a:lstStyle/>
          <a:p>
            <a:r>
              <a:rPr lang="fr-FR" dirty="0"/>
              <a:t>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done</a:t>
            </a:r>
            <a:r>
              <a:rPr lang="fr-FR" dirty="0"/>
              <a:t> </a:t>
            </a:r>
            <a:r>
              <a:rPr lang="fr-FR" dirty="0" smtClean="0"/>
              <a:t>for the 7th </a:t>
            </a:r>
            <a:r>
              <a:rPr lang="fr-FR" dirty="0"/>
              <a:t>meeting 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8862" y="1132779"/>
            <a:ext cx="8229600" cy="522357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sz="2800" dirty="0" smtClean="0"/>
              <a:t>The </a:t>
            </a:r>
            <a:r>
              <a:rPr lang="fr-FR" sz="2800" dirty="0"/>
              <a:t>group </a:t>
            </a:r>
            <a:r>
              <a:rPr lang="fr-FR" sz="2800" dirty="0" err="1" smtClean="0"/>
              <a:t>strongly</a:t>
            </a:r>
            <a:r>
              <a:rPr lang="fr-FR" sz="2800" dirty="0" smtClean="0"/>
              <a:t> </a:t>
            </a:r>
            <a:r>
              <a:rPr lang="fr-FR" sz="2800" dirty="0" err="1" smtClean="0"/>
              <a:t>requests</a:t>
            </a:r>
            <a:r>
              <a:rPr lang="fr-FR" sz="2800" dirty="0" smtClean="0"/>
              <a:t> </a:t>
            </a:r>
            <a:r>
              <a:rPr lang="fr-FR" sz="2800" dirty="0"/>
              <a:t>GRB </a:t>
            </a:r>
            <a:r>
              <a:rPr lang="fr-FR" sz="2800" dirty="0" err="1"/>
              <a:t>members</a:t>
            </a:r>
            <a:r>
              <a:rPr lang="fr-FR" sz="2800" dirty="0"/>
              <a:t> to </a:t>
            </a:r>
            <a:r>
              <a:rPr lang="fr-FR" sz="2800" dirty="0" err="1" smtClean="0"/>
              <a:t>participate</a:t>
            </a:r>
            <a:r>
              <a:rPr lang="fr-FR" sz="2800" dirty="0" smtClean="0"/>
              <a:t> and to </a:t>
            </a:r>
            <a:r>
              <a:rPr lang="fr-FR" sz="2800" dirty="0" err="1" smtClean="0"/>
              <a:t>deliver</a:t>
            </a:r>
            <a:r>
              <a:rPr lang="fr-FR" sz="2800" dirty="0" smtClean="0"/>
              <a:t> data in respect to </a:t>
            </a:r>
            <a:r>
              <a:rPr lang="fr-FR" sz="3000" dirty="0" smtClean="0"/>
              <a:t>the model and/or the </a:t>
            </a:r>
            <a:r>
              <a:rPr lang="fr-FR" sz="3000" dirty="0" err="1" smtClean="0"/>
              <a:t>sound</a:t>
            </a:r>
            <a:r>
              <a:rPr lang="fr-FR" sz="3000" dirty="0" smtClean="0"/>
              <a:t> </a:t>
            </a:r>
            <a:r>
              <a:rPr lang="fr-FR" sz="3000" dirty="0" err="1" smtClean="0"/>
              <a:t>emissions</a:t>
            </a:r>
            <a:r>
              <a:rPr lang="fr-FR" sz="3000" dirty="0" smtClean="0"/>
              <a:t>:</a:t>
            </a:r>
            <a:r>
              <a:rPr lang="fr-FR" sz="2400" dirty="0" smtClean="0"/>
              <a:t> </a:t>
            </a:r>
          </a:p>
          <a:p>
            <a:pPr lvl="1" algn="just"/>
            <a:r>
              <a:rPr lang="fr-FR" sz="2600" dirty="0" smtClean="0"/>
              <a:t>Delivery van, micro-van, budget car, BEV</a:t>
            </a:r>
            <a:r>
              <a:rPr lang="fr-FR" sz="2600" dirty="0"/>
              <a:t>, </a:t>
            </a:r>
            <a:r>
              <a:rPr lang="fr-FR" sz="2600" dirty="0" smtClean="0"/>
              <a:t>HEV, </a:t>
            </a:r>
            <a:r>
              <a:rPr lang="fr-FR" sz="2600" dirty="0" err="1" smtClean="0"/>
              <a:t>any</a:t>
            </a:r>
            <a:r>
              <a:rPr lang="fr-FR" sz="2600" dirty="0" smtClean="0"/>
              <a:t> </a:t>
            </a:r>
            <a:r>
              <a:rPr lang="fr-FR" sz="2600" dirty="0"/>
              <a:t>new </a:t>
            </a:r>
            <a:r>
              <a:rPr lang="fr-FR" sz="2600" dirty="0" smtClean="0"/>
              <a:t>technologies,</a:t>
            </a:r>
            <a:r>
              <a:rPr lang="fr-FR" sz="2600" dirty="0"/>
              <a:t> sport cars, </a:t>
            </a:r>
            <a:r>
              <a:rPr lang="fr-FR" sz="2600" dirty="0" err="1"/>
              <a:t>manipulated</a:t>
            </a:r>
            <a:r>
              <a:rPr lang="fr-FR" sz="2600" dirty="0"/>
              <a:t> </a:t>
            </a:r>
            <a:r>
              <a:rPr lang="fr-FR" sz="2600" dirty="0" err="1" smtClean="0"/>
              <a:t>vehicles</a:t>
            </a:r>
            <a:r>
              <a:rPr lang="fr-FR" sz="2600" dirty="0" smtClean="0"/>
              <a:t>, …</a:t>
            </a:r>
          </a:p>
          <a:p>
            <a:pPr algn="just"/>
            <a:r>
              <a:rPr lang="en-GB" sz="3200" dirty="0" smtClean="0"/>
              <a:t>The group requests to IWG members to work on: </a:t>
            </a:r>
          </a:p>
          <a:p>
            <a:pPr lvl="1"/>
            <a:r>
              <a:rPr lang="en-GB" sz="2400" dirty="0" smtClean="0"/>
              <a:t>Model parameters such as x</a:t>
            </a:r>
            <a:r>
              <a:rPr lang="en-GB" sz="2400" dirty="0"/>
              <a:t>% evaluation, </a:t>
            </a:r>
            <a:r>
              <a:rPr lang="fr-FR" sz="2400" dirty="0" err="1"/>
              <a:t>slopes</a:t>
            </a:r>
            <a:r>
              <a:rPr lang="fr-FR" sz="2400" dirty="0"/>
              <a:t>, …</a:t>
            </a:r>
            <a:endParaRPr lang="en-GB" sz="2400" dirty="0"/>
          </a:p>
          <a:p>
            <a:pPr lvl="1"/>
            <a:r>
              <a:rPr lang="en-GB" sz="2400" dirty="0" smtClean="0"/>
              <a:t>Partial throttle : Vehicle </a:t>
            </a:r>
            <a:r>
              <a:rPr lang="en-GB" sz="2400" dirty="0"/>
              <a:t>sound model </a:t>
            </a:r>
            <a:r>
              <a:rPr lang="en-GB" sz="2400" dirty="0" smtClean="0"/>
              <a:t>and test method : How to specify ?, which input for the model (%load, acceleration, pedal course, …).</a:t>
            </a:r>
          </a:p>
          <a:p>
            <a:pPr lvl="1"/>
            <a:r>
              <a:rPr lang="fr-FR" sz="2400" dirty="0" err="1" smtClean="0"/>
              <a:t>Low</a:t>
            </a:r>
            <a:r>
              <a:rPr lang="fr-FR" sz="2400" dirty="0" smtClean="0"/>
              <a:t> and high speed alternative </a:t>
            </a:r>
            <a:r>
              <a:rPr lang="fr-FR" sz="2400" dirty="0" err="1" smtClean="0"/>
              <a:t>approaches</a:t>
            </a:r>
            <a:r>
              <a:rPr lang="fr-FR" sz="2400" dirty="0" smtClean="0"/>
              <a:t> if tests are </a:t>
            </a:r>
            <a:r>
              <a:rPr lang="fr-FR" sz="2400" dirty="0" err="1" smtClean="0"/>
              <a:t>difficult</a:t>
            </a:r>
            <a:r>
              <a:rPr lang="fr-FR" sz="2400" dirty="0" smtClean="0"/>
              <a:t> due to </a:t>
            </a:r>
            <a:r>
              <a:rPr lang="fr-FR" sz="2400" dirty="0" err="1" smtClean="0"/>
              <a:t>facilities</a:t>
            </a:r>
            <a:r>
              <a:rPr lang="fr-FR" sz="2400" dirty="0" smtClean="0"/>
              <a:t>, </a:t>
            </a:r>
            <a:r>
              <a:rPr lang="fr-FR" sz="2400" dirty="0" err="1" smtClean="0"/>
              <a:t>methods</a:t>
            </a:r>
            <a:r>
              <a:rPr lang="fr-FR" sz="2400" dirty="0" smtClean="0"/>
              <a:t>, …</a:t>
            </a:r>
          </a:p>
          <a:p>
            <a:pPr lvl="1"/>
            <a:r>
              <a:rPr lang="fr-FR" sz="2400" dirty="0" smtClean="0"/>
              <a:t>§.6.2.3 (last sentence) of the main body of the UN Regulation 51-03</a:t>
            </a:r>
            <a:endParaRPr lang="en-GB" sz="2400" dirty="0" smtClean="0"/>
          </a:p>
          <a:p>
            <a:pPr marL="457200" lvl="1" indent="0">
              <a:buNone/>
            </a:pPr>
            <a:endParaRPr lang="en-GB" sz="2400" dirty="0"/>
          </a:p>
          <a:p>
            <a:pPr lvl="2"/>
            <a:endParaRPr lang="en-GB" sz="1800" dirty="0"/>
          </a:p>
          <a:p>
            <a:endParaRPr lang="en-GB" sz="280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C2E22D78-7016-4372-903A-6A37C3F9E1A9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4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done</a:t>
            </a:r>
            <a:r>
              <a:rPr lang="fr-FR" dirty="0"/>
              <a:t> </a:t>
            </a:r>
            <a:r>
              <a:rPr lang="fr-FR" dirty="0" smtClean="0"/>
              <a:t>at the 7th </a:t>
            </a:r>
            <a:r>
              <a:rPr lang="fr-FR" dirty="0"/>
              <a:t>meeting 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/>
              <a:t>The group </a:t>
            </a:r>
            <a:r>
              <a:rPr lang="fr-FR" sz="2800" dirty="0" smtClean="0"/>
              <a:t>proposes to </a:t>
            </a:r>
            <a:r>
              <a:rPr lang="fr-FR" sz="2800" dirty="0" err="1" smtClean="0"/>
              <a:t>work</a:t>
            </a:r>
            <a:r>
              <a:rPr lang="fr-FR" sz="2800" dirty="0" smtClean="0"/>
              <a:t> on : </a:t>
            </a:r>
            <a:endParaRPr lang="en-GB" sz="2800" dirty="0" smtClean="0"/>
          </a:p>
          <a:p>
            <a:pPr lvl="1"/>
            <a:r>
              <a:rPr lang="en-GB" sz="2400" dirty="0" smtClean="0"/>
              <a:t>Test program and data collection</a:t>
            </a:r>
          </a:p>
          <a:p>
            <a:pPr lvl="1"/>
            <a:r>
              <a:rPr lang="en-GB" sz="2400" dirty="0" smtClean="0"/>
              <a:t>Prediction </a:t>
            </a:r>
            <a:r>
              <a:rPr lang="en-GB" sz="2400" dirty="0"/>
              <a:t>model for </a:t>
            </a:r>
            <a:r>
              <a:rPr lang="en-GB" sz="2400" dirty="0" smtClean="0"/>
              <a:t>DYN, </a:t>
            </a:r>
            <a:endParaRPr lang="en-GB" sz="2400" dirty="0"/>
          </a:p>
          <a:p>
            <a:pPr lvl="1"/>
            <a:r>
              <a:rPr lang="en-GB" sz="2400" dirty="0"/>
              <a:t>Application to </a:t>
            </a:r>
            <a:r>
              <a:rPr lang="en-GB" sz="2400" dirty="0" smtClean="0"/>
              <a:t>all technologies,</a:t>
            </a:r>
          </a:p>
          <a:p>
            <a:pPr lvl="1"/>
            <a:r>
              <a:rPr lang="en-GB" sz="2400" dirty="0" smtClean="0"/>
              <a:t>Formulas </a:t>
            </a:r>
            <a:r>
              <a:rPr lang="en-GB" sz="2400" dirty="0"/>
              <a:t>and table of </a:t>
            </a:r>
            <a:r>
              <a:rPr lang="en-GB" sz="2400" dirty="0" smtClean="0"/>
              <a:t>symbols, first draft of new annex 7</a:t>
            </a:r>
          </a:p>
          <a:p>
            <a:pPr lvl="1"/>
            <a:r>
              <a:rPr lang="en-GB" sz="2400" dirty="0" smtClean="0"/>
              <a:t>§.6.2.3. (last sentence) of the main body of the UN Regulation 51-03</a:t>
            </a:r>
          </a:p>
          <a:p>
            <a:pPr lvl="1"/>
            <a:r>
              <a:rPr lang="en-GB" sz="2400" dirty="0" smtClean="0">
                <a:solidFill>
                  <a:srgbClr val="FF0000"/>
                </a:solidFill>
              </a:rPr>
              <a:t>Partial load (especially GRB/2018/2 Part 3 of the Table 1)</a:t>
            </a:r>
            <a:endParaRPr lang="en-GB" sz="2400" dirty="0">
              <a:solidFill>
                <a:srgbClr val="FF0000"/>
              </a:solidFill>
            </a:endParaRPr>
          </a:p>
          <a:p>
            <a:pPr lvl="1"/>
            <a:endParaRPr lang="en-GB" sz="24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4935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Meetings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1rst Meeting : 2016,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</a:rPr>
              <a:t>November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</a:rPr>
              <a:t>Tianjiin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2d Meeting : 2017, February – Geneva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3rd Meeting : 2017, May – Brussels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4th Meeting : 2017, July – Washington</a:t>
            </a:r>
          </a:p>
          <a:p>
            <a:r>
              <a:rPr lang="fr-FR" dirty="0" smtClean="0"/>
              <a:t>5th </a:t>
            </a:r>
            <a:r>
              <a:rPr lang="fr-FR" dirty="0"/>
              <a:t>Meeting : </a:t>
            </a:r>
            <a:r>
              <a:rPr lang="en-US" dirty="0"/>
              <a:t>Japan, 2017, November, 7</a:t>
            </a:r>
            <a:r>
              <a:rPr lang="en-US" baseline="30000" dirty="0"/>
              <a:t>th</a:t>
            </a:r>
            <a:r>
              <a:rPr lang="en-US" dirty="0"/>
              <a:t> am to 9</a:t>
            </a:r>
            <a:r>
              <a:rPr lang="en-US" baseline="30000" dirty="0"/>
              <a:t>th </a:t>
            </a:r>
            <a:r>
              <a:rPr lang="en-US" dirty="0"/>
              <a:t>pm</a:t>
            </a:r>
          </a:p>
          <a:p>
            <a:r>
              <a:rPr lang="fr-FR" dirty="0"/>
              <a:t>6th Meeting : </a:t>
            </a:r>
            <a:r>
              <a:rPr lang="en-US" dirty="0"/>
              <a:t>Geneva (in junction with GRB), 2018, January, 22</a:t>
            </a:r>
            <a:r>
              <a:rPr lang="en-US" baseline="30000" dirty="0"/>
              <a:t>th</a:t>
            </a:r>
            <a:r>
              <a:rPr lang="en-US" dirty="0"/>
              <a:t> pm to 24</a:t>
            </a:r>
            <a:r>
              <a:rPr lang="en-US" baseline="30000" dirty="0"/>
              <a:t>th</a:t>
            </a:r>
            <a:r>
              <a:rPr lang="en-US" dirty="0"/>
              <a:t> am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7th Meeting : 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2018, March 20th am – 22nd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am, China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, Changchun</a:t>
            </a:r>
          </a:p>
          <a:p>
            <a:pPr lvl="0"/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8th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Meeting 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Europe (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Brussels EC to be confirmed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),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2018, July, 10th am -12th am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9th 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Meeting :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Geneva (in junction with GRB), 2018, September, 10</a:t>
            </a:r>
            <a:r>
              <a:rPr lang="en-US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pm to 12</a:t>
            </a:r>
            <a:r>
              <a:rPr lang="en-US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am</a:t>
            </a:r>
          </a:p>
          <a:p>
            <a:pPr lvl="0"/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10th Meeting :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Japan, 2018, November, 06th am – 08th am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C2E22D78-7016-4372-903A-6A37C3F9E1A9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81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Participants to 5th </a:t>
            </a:r>
            <a:r>
              <a:rPr lang="fr-FR" dirty="0" smtClean="0"/>
              <a:t>and 6th Sessions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Contracting</a:t>
            </a:r>
            <a:r>
              <a:rPr lang="fr-FR" dirty="0" smtClean="0"/>
              <a:t> parties : France, China, </a:t>
            </a:r>
            <a:r>
              <a:rPr lang="fr-FR" dirty="0" err="1" smtClean="0"/>
              <a:t>Japan</a:t>
            </a:r>
            <a:r>
              <a:rPr lang="fr-FR" dirty="0" smtClean="0"/>
              <a:t>, Germany, EC, </a:t>
            </a:r>
            <a:r>
              <a:rPr lang="fr-FR" dirty="0" err="1" smtClean="0"/>
              <a:t>Russian</a:t>
            </a:r>
            <a:r>
              <a:rPr lang="fr-FR" dirty="0" smtClean="0"/>
              <a:t> </a:t>
            </a:r>
            <a:r>
              <a:rPr lang="fr-FR" dirty="0" err="1"/>
              <a:t>Federation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NGOs</a:t>
            </a:r>
            <a:r>
              <a:rPr lang="fr-FR" dirty="0" smtClean="0"/>
              <a:t> : OICA, IMMA, CLEPA, ISO</a:t>
            </a:r>
            <a:endParaRPr lang="en-GB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C2E22D78-7016-4372-903A-6A37C3F9E1A9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061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Related</a:t>
            </a:r>
            <a:r>
              <a:rPr lang="fr-FR" dirty="0" smtClean="0"/>
              <a:t> documents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b="1" dirty="0" smtClean="0">
                <a:solidFill>
                  <a:schemeClr val="bg1">
                    <a:lumMod val="50000"/>
                  </a:schemeClr>
                </a:solidFill>
              </a:rPr>
              <a:t>GRB 64</a:t>
            </a:r>
            <a:r>
              <a:rPr lang="en-GB" sz="1800" b="1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GB" sz="1800" b="1" dirty="0" smtClean="0">
                <a:solidFill>
                  <a:schemeClr val="bg1">
                    <a:lumMod val="50000"/>
                  </a:schemeClr>
                </a:solidFill>
              </a:rPr>
              <a:t> : </a:t>
            </a:r>
          </a:p>
          <a:p>
            <a:pPr lvl="1"/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GRB-64-23-(Rev.1) 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- (Chair) </a:t>
            </a: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(Revised) 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draft Terms of Reference of IWG ASEP </a:t>
            </a:r>
            <a:r>
              <a:rPr lang="en-GB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GB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GRB-64-16 - (France) Information on ASEP</a:t>
            </a: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GRB-64-04 - (ISO) Proposals to clarify the provisions of Regulation No. 51, Revision 3, Annex 7</a:t>
            </a:r>
          </a:p>
          <a:p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</a:rPr>
              <a:t>GRB 65th :</a:t>
            </a:r>
          </a:p>
          <a:p>
            <a:pPr lvl="1"/>
            <a:r>
              <a:rPr lang="en-GB" sz="1400" b="1" dirty="0">
                <a:solidFill>
                  <a:schemeClr val="bg1">
                    <a:lumMod val="50000"/>
                  </a:schemeClr>
                </a:solidFill>
              </a:rPr>
              <a:t>ECE/TRANS/WP.29/GRB/2017/2 - 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(IWG on ASEP) Proposal for Supplement 2 to the 03 series of amendments to Regulation No. 51</a:t>
            </a: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GRB-65-26 (IWG ASEP) - Modifications </a:t>
            </a:r>
            <a:r>
              <a:rPr lang="fr-FR" sz="1400" dirty="0" err="1">
                <a:solidFill>
                  <a:schemeClr val="bg1">
                    <a:lumMod val="50000"/>
                  </a:schemeClr>
                </a:solidFill>
              </a:rPr>
              <a:t>proposed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 to ECE/TRANS/WP.29/GRB/2017/2 </a:t>
            </a:r>
          </a:p>
          <a:p>
            <a:pPr lvl="1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GRB-65-25 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(IWG ASEP) - </a:t>
            </a:r>
            <a:r>
              <a:rPr lang="fr-FR" sz="1400" dirty="0" err="1">
                <a:solidFill>
                  <a:schemeClr val="bg1">
                    <a:lumMod val="50000"/>
                  </a:schemeClr>
                </a:solidFill>
              </a:rPr>
              <a:t>Presentation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 of ECE/TRANS/WP.29/GRB/2017/2  </a:t>
            </a:r>
          </a:p>
          <a:p>
            <a:pPr lvl="1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GRB-65-24 </a:t>
            </a:r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(IWG ASEP) - Progress report </a:t>
            </a:r>
            <a:endParaRPr lang="fr-FR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sz="1800" b="1" dirty="0">
                <a:solidFill>
                  <a:schemeClr val="bg1">
                    <a:lumMod val="50000"/>
                  </a:schemeClr>
                </a:solidFill>
              </a:rPr>
              <a:t>GRB 66th : </a:t>
            </a:r>
          </a:p>
          <a:p>
            <a:pPr lvl="1"/>
            <a:r>
              <a:rPr lang="en-GB" sz="1400" b="1" dirty="0">
                <a:solidFill>
                  <a:schemeClr val="bg1">
                    <a:lumMod val="50000"/>
                  </a:schemeClr>
                </a:solidFill>
              </a:rPr>
              <a:t>ECE/TRANS/WP.29/GRB/2017/5 - 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(IWG on ASEP) Proposal for Supplement 3 to the 03 series of amendments to Regulation No. </a:t>
            </a: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51</a:t>
            </a:r>
          </a:p>
          <a:p>
            <a:pPr lvl="1"/>
            <a:r>
              <a:rPr lang="en-GB" sz="1400" b="1" dirty="0">
                <a:solidFill>
                  <a:schemeClr val="bg1">
                    <a:lumMod val="50000"/>
                  </a:schemeClr>
                </a:solidFill>
              </a:rPr>
              <a:t>GRB-66-14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 (IWG ASEP) Status report</a:t>
            </a:r>
            <a:endParaRPr lang="fr-FR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sz="1800" b="1" dirty="0" smtClean="0"/>
              <a:t>GRB 67th : </a:t>
            </a:r>
          </a:p>
          <a:p>
            <a:pPr lvl="1"/>
            <a:r>
              <a:rPr lang="fr-FR" sz="1400" b="1" dirty="0" smtClean="0"/>
              <a:t>GRB-67-</a:t>
            </a:r>
            <a:r>
              <a:rPr lang="fr-FR" sz="1400" b="1" dirty="0" smtClean="0">
                <a:solidFill>
                  <a:srgbClr val="FF0000"/>
                </a:solidFill>
              </a:rPr>
              <a:t>14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Transitional</a:t>
            </a:r>
            <a:r>
              <a:rPr lang="fr-FR" sz="1400" b="1" dirty="0" smtClean="0"/>
              <a:t> provisions for R51-03.3</a:t>
            </a:r>
            <a:endParaRPr lang="en-GB" sz="1400" b="1" dirty="0" smtClean="0"/>
          </a:p>
          <a:p>
            <a:pPr lvl="1"/>
            <a:r>
              <a:rPr lang="en-GB" sz="1400" b="1" dirty="0" smtClean="0"/>
              <a:t>GRB-67-</a:t>
            </a:r>
            <a:r>
              <a:rPr lang="en-GB" sz="1400" b="1" dirty="0" smtClean="0">
                <a:solidFill>
                  <a:srgbClr val="FF0000"/>
                </a:solidFill>
              </a:rPr>
              <a:t>15</a:t>
            </a:r>
            <a:r>
              <a:rPr lang="en-GB" sz="1400" dirty="0">
                <a:solidFill>
                  <a:srgbClr val="FF0000"/>
                </a:solidFill>
              </a:rPr>
              <a:t> </a:t>
            </a:r>
            <a:r>
              <a:rPr lang="en-GB" sz="1400" b="1" dirty="0" smtClean="0">
                <a:solidFill>
                  <a:srgbClr val="FF0000"/>
                </a:solidFill>
              </a:rPr>
              <a:t>Rev.1 </a:t>
            </a:r>
            <a:r>
              <a:rPr lang="en-GB" sz="1400" b="1" dirty="0" smtClean="0"/>
              <a:t>(IWG </a:t>
            </a:r>
            <a:r>
              <a:rPr lang="en-GB" sz="1400" b="1" dirty="0"/>
              <a:t>ASEP) Status </a:t>
            </a:r>
            <a:r>
              <a:rPr lang="en-GB" sz="1400" b="1" dirty="0" smtClean="0"/>
              <a:t>report</a:t>
            </a:r>
          </a:p>
          <a:p>
            <a:pPr marL="0" indent="0">
              <a:buNone/>
            </a:pPr>
            <a:endParaRPr lang="fr-FR" sz="1400" dirty="0" smtClean="0"/>
          </a:p>
          <a:p>
            <a:pPr marL="457200" lvl="1" indent="0">
              <a:buNone/>
            </a:pPr>
            <a:r>
              <a:rPr lang="fr-FR" sz="1400" i="1" dirty="0" smtClean="0"/>
              <a:t>And all documents in UNECE IWG ASEP </a:t>
            </a:r>
            <a:r>
              <a:rPr lang="fr-FR" sz="1400" i="1" dirty="0" err="1" smtClean="0"/>
              <a:t>website</a:t>
            </a:r>
            <a:endParaRPr lang="en-GB" sz="1400" i="1" dirty="0" smtClean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C2E22D78-7016-4372-903A-6A37C3F9E1A9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85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2784" y="327527"/>
            <a:ext cx="8706579" cy="1143000"/>
          </a:xfrm>
        </p:spPr>
        <p:txBody>
          <a:bodyPr>
            <a:normAutofit fontScale="90000"/>
          </a:bodyPr>
          <a:lstStyle/>
          <a:p>
            <a:pPr marL="0" indent="0"/>
            <a:r>
              <a:rPr lang="fr-FR" dirty="0"/>
              <a:t>Report of discussions and conclusions</a:t>
            </a:r>
            <a:br>
              <a:rPr lang="fr-FR" dirty="0"/>
            </a:br>
            <a:r>
              <a:rPr lang="en-US" sz="2700" b="1" dirty="0" smtClean="0">
                <a:solidFill>
                  <a:schemeClr val="bg1">
                    <a:lumMod val="50000"/>
                  </a:schemeClr>
                </a:solidFill>
              </a:rPr>
              <a:t>Consideration </a:t>
            </a:r>
            <a:r>
              <a:rPr lang="en-US" sz="2700" b="1" dirty="0">
                <a:solidFill>
                  <a:schemeClr val="bg1">
                    <a:lumMod val="50000"/>
                  </a:schemeClr>
                </a:solidFill>
              </a:rPr>
              <a:t>of some technical elements for current procedures </a:t>
            </a:r>
            <a:endParaRPr lang="en-GB" sz="4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1273" y="1482349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Following comments from GRB members on  </a:t>
            </a:r>
            <a:r>
              <a:rPr lang="en-US" sz="2400" b="1" dirty="0"/>
              <a:t>ECE/TRANS/WP.29/GRB/2017/5, </a:t>
            </a:r>
            <a:r>
              <a:rPr lang="en-US" sz="2400" dirty="0"/>
              <a:t>the IWG for ASEP concluded that : </a:t>
            </a:r>
          </a:p>
          <a:p>
            <a:pPr lvl="1" algn="just"/>
            <a:r>
              <a:rPr lang="en-US" sz="2000" dirty="0"/>
              <a:t>geometry, surface and obstacles outside ISO 10844 has a </a:t>
            </a:r>
            <a:r>
              <a:rPr lang="en-US" sz="2000" dirty="0" smtClean="0"/>
              <a:t>negligible impact </a:t>
            </a:r>
            <a:r>
              <a:rPr lang="en-US" sz="2000" dirty="0"/>
              <a:t>for backfire assessment,</a:t>
            </a:r>
          </a:p>
          <a:p>
            <a:pPr lvl="1" algn="just"/>
            <a:r>
              <a:rPr lang="en-US" sz="2000" dirty="0"/>
              <a:t>transitional provisions are needed for </a:t>
            </a:r>
            <a:r>
              <a:rPr lang="en-US" sz="2000" dirty="0" smtClean="0"/>
              <a:t>Sound Enhancement, </a:t>
            </a:r>
            <a:r>
              <a:rPr lang="en-US" sz="2000" dirty="0"/>
              <a:t>“Backfire” (SPL from AA to BB+20m) and “anchor point” (L wot i+1 instead of L wot </a:t>
            </a:r>
            <a:r>
              <a:rPr lang="en-US" sz="2000" dirty="0" err="1"/>
              <a:t>i</a:t>
            </a:r>
            <a:r>
              <a:rPr lang="en-US" sz="2400" dirty="0"/>
              <a:t>). </a:t>
            </a:r>
            <a:r>
              <a:rPr lang="en-US" sz="2000" dirty="0"/>
              <a:t>IWG proposes </a:t>
            </a:r>
            <a:r>
              <a:rPr lang="en-US" sz="2000" dirty="0" smtClean="0"/>
              <a:t>GRB-67-</a:t>
            </a:r>
            <a:r>
              <a:rPr lang="en-US" sz="2000" dirty="0" smtClean="0">
                <a:solidFill>
                  <a:srgbClr val="FF0000"/>
                </a:solidFill>
              </a:rPr>
              <a:t>14</a:t>
            </a:r>
            <a:r>
              <a:rPr lang="en-US" sz="2000" dirty="0" smtClean="0"/>
              <a:t>.</a:t>
            </a:r>
            <a:endParaRPr lang="en-US" sz="2000" dirty="0"/>
          </a:p>
          <a:p>
            <a:pPr algn="just"/>
            <a:r>
              <a:rPr lang="en-US" sz="2400" dirty="0" smtClean="0"/>
              <a:t>IWG for ASEP proposes to precise following paragraph to avoid interpretation</a:t>
            </a:r>
          </a:p>
          <a:p>
            <a:pPr lvl="1" algn="just"/>
            <a:endParaRPr lang="en-US" sz="240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C2E22D78-7016-4372-903A-6A37C3F9E1A9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45446" y="5267978"/>
            <a:ext cx="8165427" cy="132343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1600" dirty="0"/>
              <a:t>6.2.3. Additional sound emission provisions</a:t>
            </a:r>
          </a:p>
          <a:p>
            <a:r>
              <a:rPr lang="fr-FR" sz="1600" dirty="0"/>
              <a:t>[…]</a:t>
            </a:r>
            <a:endParaRPr lang="en-GB" sz="1600" dirty="0"/>
          </a:p>
          <a:p>
            <a:pPr algn="just"/>
            <a:r>
              <a:rPr lang="en-GB" sz="1600" dirty="0"/>
              <a:t>The sound emission of the vehicle under typical on-road driving conditions, which are different from those under which the type-approval test set out in Annex 3 and Annex 7 was carried out, shall not deviate from the test result in a significant manner.</a:t>
            </a:r>
          </a:p>
        </p:txBody>
      </p:sp>
    </p:spTree>
    <p:extLst>
      <p:ext uri="{BB962C8B-B14F-4D97-AF65-F5344CB8AC3E}">
        <p14:creationId xmlns:p14="http://schemas.microsoft.com/office/powerpoint/2010/main" val="250113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Report of discussions and conclusions</a:t>
            </a:r>
            <a:br>
              <a:rPr lang="fr-FR" dirty="0"/>
            </a:br>
            <a:r>
              <a:rPr lang="en-GB" sz="2700" b="1" dirty="0">
                <a:solidFill>
                  <a:schemeClr val="bg1">
                    <a:lumMod val="50000"/>
                  </a:schemeClr>
                </a:solidFill>
              </a:rPr>
              <a:t>General consideration of ASEP revision and </a:t>
            </a:r>
            <a:r>
              <a:rPr lang="en-GB" sz="2700" b="1" dirty="0" smtClean="0">
                <a:solidFill>
                  <a:schemeClr val="bg1">
                    <a:lumMod val="50000"/>
                  </a:schemeClr>
                </a:solidFill>
              </a:rPr>
              <a:t>application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Some concerns where expressed : </a:t>
            </a:r>
          </a:p>
          <a:p>
            <a:pPr lvl="1"/>
            <a:r>
              <a:rPr lang="en-US" dirty="0"/>
              <a:t>What kind of problems, products we want to check and solve with ASEP?</a:t>
            </a:r>
            <a:endParaRPr lang="en-GB" dirty="0"/>
          </a:p>
          <a:p>
            <a:pPr lvl="1"/>
            <a:r>
              <a:rPr lang="en-US" dirty="0"/>
              <a:t>What kind of vehicles, what speeds we should focus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Strict test for vehicles subjects to doubts and simple test for ”normal” </a:t>
            </a:r>
            <a:r>
              <a:rPr lang="en-US" dirty="0" smtClean="0"/>
              <a:t>vehicles</a:t>
            </a:r>
          </a:p>
          <a:p>
            <a:pPr lvl="1"/>
            <a:r>
              <a:rPr lang="en-US" dirty="0" smtClean="0"/>
              <a:t>Need to prohibition or prevention of </a:t>
            </a:r>
            <a:r>
              <a:rPr lang="en-US" dirty="0"/>
              <a:t>illegal </a:t>
            </a:r>
            <a:r>
              <a:rPr lang="en-US" dirty="0" smtClean="0"/>
              <a:t>modification/defeat device</a:t>
            </a:r>
          </a:p>
          <a:p>
            <a:pPr lvl="0"/>
            <a:r>
              <a:rPr lang="en-US" dirty="0" smtClean="0"/>
              <a:t>Some questions are still in discussions</a:t>
            </a:r>
            <a:endParaRPr lang="en-US" dirty="0"/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Difficulties to define normal or </a:t>
            </a:r>
            <a:r>
              <a:rPr lang="en-US" dirty="0" smtClean="0"/>
              <a:t>subject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/>
              <a:t>to doubts </a:t>
            </a:r>
            <a:r>
              <a:rPr lang="en-US" dirty="0" smtClean="0"/>
              <a:t>vehicles. </a:t>
            </a:r>
            <a:endParaRPr lang="en-GB" dirty="0"/>
          </a:p>
          <a:p>
            <a:pPr lvl="1"/>
            <a:r>
              <a:rPr lang="en-US" dirty="0" smtClean="0"/>
              <a:t>Identification of </a:t>
            </a:r>
            <a:r>
              <a:rPr lang="en-US" dirty="0"/>
              <a:t>possibilities of illegal manipulations even if impossible to be exhaustive – to be able to find solutions to avoid these </a:t>
            </a:r>
            <a:r>
              <a:rPr lang="en-US" dirty="0" smtClean="0"/>
              <a:t>situations</a:t>
            </a:r>
            <a:endParaRPr lang="en-GB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C2E22D78-7016-4372-903A-6A37C3F9E1A9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634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Report of discussions and conclusions</a:t>
            </a:r>
            <a:br>
              <a:rPr lang="fr-FR" dirty="0"/>
            </a:br>
            <a:r>
              <a:rPr lang="en-GB" sz="2700" b="1" dirty="0" smtClean="0">
                <a:solidFill>
                  <a:schemeClr val="bg1">
                    <a:lumMod val="50000"/>
                  </a:schemeClr>
                </a:solidFill>
              </a:rPr>
              <a:t>General </a:t>
            </a:r>
            <a:r>
              <a:rPr lang="en-GB" sz="2700" b="1" dirty="0">
                <a:solidFill>
                  <a:schemeClr val="bg1">
                    <a:lumMod val="50000"/>
                  </a:schemeClr>
                </a:solidFill>
              </a:rPr>
              <a:t>consideration of ASEP revision and application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Following proposal from ISO about indoor alternative method for UN51.03, IWG for ASEP requests  ISO support to develop alternative indoor method(s) for ASEP.</a:t>
            </a:r>
          </a:p>
          <a:p>
            <a:pPr algn="just"/>
            <a:r>
              <a:rPr lang="en-US" sz="2800" dirty="0" smtClean="0"/>
              <a:t>IWG ASEP requests to L-categories people : </a:t>
            </a:r>
          </a:p>
          <a:p>
            <a:pPr lvl="1" algn="just"/>
            <a:r>
              <a:rPr lang="en-US" sz="2400" dirty="0" smtClean="0"/>
              <a:t>to consider model,</a:t>
            </a:r>
          </a:p>
          <a:p>
            <a:pPr lvl="1" algn="just"/>
            <a:r>
              <a:rPr lang="en-US" sz="2400" dirty="0" smtClean="0"/>
              <a:t>to provide information on technologies</a:t>
            </a:r>
            <a:r>
              <a:rPr lang="en-US" sz="2400" dirty="0"/>
              <a:t> </a:t>
            </a:r>
            <a:r>
              <a:rPr lang="en-US" sz="2400" dirty="0" smtClean="0"/>
              <a:t>and manipulations,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o provide data to help the group to understand application of the model on the largest range of vehicles  </a:t>
            </a:r>
          </a:p>
          <a:p>
            <a:pPr algn="just"/>
            <a:endParaRPr lang="en-US" sz="2800" dirty="0" smtClean="0"/>
          </a:p>
          <a:p>
            <a:pPr algn="just"/>
            <a:endParaRPr lang="en-GB" sz="280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C2E22D78-7016-4372-903A-6A37C3F9E1A9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0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Report of discussions and conclusions</a:t>
            </a:r>
            <a:br>
              <a:rPr lang="fr-FR" dirty="0"/>
            </a:b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Model 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concept and test program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sz="2600" dirty="0" smtClean="0"/>
              <a:t>The model was presented and discussed : </a:t>
            </a:r>
          </a:p>
          <a:p>
            <a:pPr marL="0" lvl="0" indent="0">
              <a:buNone/>
            </a:pPr>
            <a:endParaRPr lang="en-US" sz="2600" dirty="0" smtClean="0"/>
          </a:p>
          <a:p>
            <a:pPr lvl="0"/>
            <a:r>
              <a:rPr lang="en-US" sz="2400" dirty="0" smtClean="0"/>
              <a:t>Model </a:t>
            </a:r>
            <a:r>
              <a:rPr lang="en-US" sz="2400" dirty="0"/>
              <a:t>:</a:t>
            </a:r>
          </a:p>
          <a:p>
            <a:pPr marL="0" lvl="0" indent="0">
              <a:buNone/>
            </a:pPr>
            <a:r>
              <a:rPr lang="en-US" sz="1800" dirty="0" smtClean="0"/>
              <a:t>        With </a:t>
            </a:r>
            <a:r>
              <a:rPr lang="en-US" sz="1800" dirty="0"/>
              <a:t>:  </a:t>
            </a:r>
          </a:p>
          <a:p>
            <a:pPr lvl="1"/>
            <a:r>
              <a:rPr lang="en-US" sz="2000" dirty="0"/>
              <a:t>L </a:t>
            </a:r>
            <a:r>
              <a:rPr lang="en-US" sz="2000" dirty="0" err="1"/>
              <a:t>tyre</a:t>
            </a:r>
            <a:r>
              <a:rPr lang="en-US" sz="2000" dirty="0"/>
              <a:t>, No Load : 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L </a:t>
            </a:r>
            <a:r>
              <a:rPr lang="en-US" sz="2000" dirty="0"/>
              <a:t>propulsion, No load :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L propulsion</a:t>
            </a:r>
            <a:r>
              <a:rPr lang="en-US" sz="2000" dirty="0" smtClean="0"/>
              <a:t>, Dynamic:</a:t>
            </a:r>
          </a:p>
          <a:p>
            <a:pPr marL="457200" lvl="1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400" dirty="0"/>
          </a:p>
          <a:p>
            <a:pPr lvl="0" algn="just"/>
            <a:endParaRPr lang="en-US" sz="2400" dirty="0" smtClean="0"/>
          </a:p>
          <a:p>
            <a:pPr lvl="0" algn="just"/>
            <a:r>
              <a:rPr lang="en-US" sz="2400" dirty="0" smtClean="0"/>
              <a:t>Anchor points are defined from </a:t>
            </a:r>
            <a:r>
              <a:rPr lang="en-US" sz="2400" dirty="0" err="1" smtClean="0"/>
              <a:t>L</a:t>
            </a:r>
            <a:r>
              <a:rPr lang="en-US" sz="2400" baseline="-25000" dirty="0" err="1" smtClean="0"/>
              <a:t>wot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err="1"/>
              <a:t>L</a:t>
            </a:r>
            <a:r>
              <a:rPr lang="en-US" sz="2400" baseline="-25000" dirty="0" err="1"/>
              <a:t>crs</a:t>
            </a:r>
            <a:r>
              <a:rPr lang="en-US" sz="2400" dirty="0"/>
              <a:t> </a:t>
            </a:r>
            <a:r>
              <a:rPr lang="en-US" sz="2400" dirty="0" smtClean="0"/>
              <a:t>(from </a:t>
            </a:r>
            <a:r>
              <a:rPr lang="en-US" sz="2400" dirty="0"/>
              <a:t>the lower or single gear, the </a:t>
            </a:r>
            <a:r>
              <a:rPr lang="en-US" sz="2400" dirty="0" smtClean="0"/>
              <a:t>acceleration, the </a:t>
            </a:r>
            <a:r>
              <a:rPr lang="en-US" sz="2400" dirty="0"/>
              <a:t>vehicle speed </a:t>
            </a:r>
            <a:r>
              <a:rPr lang="en-US" sz="2400" dirty="0" err="1"/>
              <a:t>v</a:t>
            </a:r>
            <a:r>
              <a:rPr lang="en-US" sz="2400" baseline="-25000" dirty="0" err="1"/>
              <a:t>BB</a:t>
            </a:r>
            <a:r>
              <a:rPr lang="en-US" sz="2400" dirty="0"/>
              <a:t>, the engine speed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BB</a:t>
            </a:r>
            <a:r>
              <a:rPr lang="en-US" sz="2400" dirty="0" smtClean="0"/>
              <a:t>).</a:t>
            </a:r>
            <a:endParaRPr lang="en-GB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/>
              <p:cNvSpPr txBox="1"/>
              <p:nvPr/>
            </p:nvSpPr>
            <p:spPr>
              <a:xfrm>
                <a:off x="1870212" y="2106184"/>
                <a:ext cx="6843605" cy="4104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𝑒𝑥𝑝</m:t>
                        </m:r>
                      </m:sub>
                    </m:sSub>
                    <m:r>
                      <a:rPr lang="en-GB" i="1" smtClean="0">
                        <a:latin typeface="Cambria Math"/>
                      </a:rPr>
                      <m:t>=</m:t>
                    </m:r>
                    <m:r>
                      <a:rPr lang="fr-FR" b="0" i="1" smtClean="0">
                        <a:latin typeface="Cambria Math"/>
                      </a:rPr>
                      <m:t>10</m:t>
                    </m:r>
                    <m:r>
                      <a:rPr lang="fr-FR" b="0" i="1" smtClean="0"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fr-FR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𝐿𝑂𝐺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sub>
                    </m:sSub>
                    <m:d>
                      <m:dPr>
                        <m:ctrlPr>
                          <a:rPr lang="fr-FR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r-FR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fr-FR" b="0" i="1" smtClean="0">
                                <a:latin typeface="Cambria Math"/>
                                <a:ea typeface="Cambria Math"/>
                              </a:rPr>
                              <m:t>0,1×</m:t>
                            </m:r>
                            <m:sSub>
                              <m:sSubPr>
                                <m:ctrlPr>
                                  <a:rPr lang="fr-FR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b="0" i="1" smtClean="0">
                                    <a:latin typeface="Cambria Math"/>
                                    <a:ea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fr-FR" b="0" i="1" smtClean="0">
                                    <a:latin typeface="Cambria Math"/>
                                    <a:ea typeface="Cambria Math"/>
                                  </a:rPr>
                                  <m:t>𝑇𝑦𝑟𝑒</m:t>
                                </m:r>
                              </m:sub>
                            </m:sSub>
                          </m:sup>
                        </m:sSup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fr-FR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0,1×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/>
                                    <a:ea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fr-FR" b="0" i="1" smtClean="0">
                                    <a:latin typeface="Cambria Math"/>
                                    <a:ea typeface="Cambria Math"/>
                                  </a:rPr>
                                  <m:t>𝑃𝑇</m:t>
                                </m:r>
                                <m:r>
                                  <a:rPr lang="fr-FR" b="0" i="1" smtClean="0">
                                    <a:latin typeface="Cambria Math"/>
                                    <a:ea typeface="Cambria Math"/>
                                  </a:rPr>
                                  <m:t>, </m:t>
                                </m:r>
                                <m:r>
                                  <a:rPr lang="fr-FR" b="0" i="1" smtClean="0">
                                    <a:latin typeface="Cambria Math"/>
                                    <a:ea typeface="Cambria Math"/>
                                  </a:rPr>
                                  <m:t>𝑁𝐿</m:t>
                                </m:r>
                              </m:sub>
                            </m:sSub>
                          </m:sup>
                        </m:sSup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fr-FR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fr-FR" i="1">
                                <a:latin typeface="Cambria Math"/>
                                <a:ea typeface="Cambria Math"/>
                              </a:rPr>
                              <m:t>0,1×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/>
                                    <a:ea typeface="Cambria Math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fr-FR" b="0" i="1" smtClean="0">
                                    <a:latin typeface="Cambria Math"/>
                                    <a:ea typeface="Cambria Math"/>
                                  </a:rPr>
                                  <m:t>𝐷𝑌𝑁</m:t>
                                </m:r>
                              </m:sub>
                            </m:sSub>
                          </m:sup>
                        </m:sSup>
                      </m:e>
                    </m:d>
                  </m:oMath>
                </a14:m>
                <a:r>
                  <a:rPr lang="en-GB" dirty="0" smtClean="0"/>
                  <a:t>+Margin</a:t>
                </a:r>
                <a:endParaRPr lang="en-GB" dirty="0"/>
              </a:p>
            </p:txBody>
          </p:sp>
        </mc:Choice>
        <mc:Fallback xmlns=""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0212" y="2106184"/>
                <a:ext cx="6843605" cy="410497"/>
              </a:xfrm>
              <a:prstGeom prst="rect">
                <a:avLst/>
              </a:prstGeom>
              <a:blipFill rotWithShape="1">
                <a:blip r:embed="rId2"/>
                <a:stretch>
                  <a:fillRect t="-1493" b="-194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714047" y="3102907"/>
                <a:ext cx="5193776" cy="4782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6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L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TR</m:t>
                          </m:r>
                          <m:r>
                            <a:rPr lang="fr-FR" sz="16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fr-FR" sz="16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NL</m:t>
                          </m:r>
                        </m:sub>
                      </m:sSub>
                      <m:r>
                        <a:rPr lang="fr-FR" sz="16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r-FR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𝑠𝑙𝑜𝑝𝑒</m:t>
                          </m:r>
                        </m:e>
                        <m:sub>
                          <m:r>
                            <a:rPr lang="fr-FR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𝑇𝑅</m:t>
                          </m:r>
                        </m:sub>
                      </m:sSub>
                      <m:r>
                        <a:rPr lang="fr-FR" sz="16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fr-FR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𝐿𝑂𝐺</m:t>
                          </m:r>
                        </m:e>
                        <m:sub>
                          <m:r>
                            <a:rPr lang="fr-FR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sub>
                      </m:sSub>
                      <m:d>
                        <m:dPr>
                          <m:ctrlPr>
                            <a:rPr lang="fr-FR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fr-FR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fr-FR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fr-FR" sz="16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𝑡𝑒𝑠𝑡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fr-FR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50</m:t>
                              </m:r>
                            </m:den>
                          </m:f>
                        </m:e>
                      </m:d>
                      <m:r>
                        <a:rPr lang="fr-FR" sz="16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fr-FR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60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L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6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REF</m:t>
                          </m:r>
                          <m:r>
                            <a:rPr lang="fr-FR" sz="16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fr-FR" sz="160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TR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047" y="3102907"/>
                <a:ext cx="5193776" cy="478272"/>
              </a:xfrm>
              <a:prstGeom prst="rect">
                <a:avLst/>
              </a:prstGeom>
              <a:blipFill rotWithShape="1">
                <a:blip r:embed="rId3"/>
                <a:stretch>
                  <a:fillRect t="-88462" b="-1448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686547" y="3789768"/>
                <a:ext cx="6154441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L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TR</m:t>
                          </m:r>
                          <m:r>
                            <a:rPr lang="fr-FR" sz="1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fr-FR" sz="1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NL</m:t>
                          </m:r>
                        </m:sub>
                      </m:sSub>
                      <m:r>
                        <a:rPr lang="fr-FR" sz="1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r-FR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𝑠𝑙𝑜𝑝𝑒</m:t>
                          </m:r>
                        </m:e>
                        <m:sub>
                          <m:r>
                            <a:rPr lang="fr-FR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𝑃𝑇</m:t>
                          </m:r>
                          <m:r>
                            <a:rPr lang="fr-FR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fr-FR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𝑁𝐿</m:t>
                          </m:r>
                        </m:sub>
                      </m:sSub>
                      <m:r>
                        <a:rPr lang="fr-FR" sz="14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fr-FR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𝐿𝑂𝐺</m:t>
                          </m:r>
                        </m:e>
                        <m:sub>
                          <m:r>
                            <a:rPr lang="fr-FR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sub>
                      </m:sSub>
                      <m:d>
                        <m:dPr>
                          <m:ctrlPr>
                            <a:rPr lang="fr-FR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fr-FR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fr-FR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fr-FR" sz="14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400" i="1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fr-FR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𝑡𝑒𝑠𝑡</m:t>
                                      </m:r>
                                    </m:sub>
                                  </m:sSub>
                                  <m:r>
                                    <a:rPr lang="fr-FR" sz="1400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fr-FR" sz="1400" b="0" i="1" smtClean="0">
                                          <a:solidFill>
                                            <a:srgbClr val="92D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400" b="0" i="1" smtClean="0">
                                          <a:solidFill>
                                            <a:srgbClr val="92D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fr-FR" sz="1400" b="0" i="1" smtClean="0">
                                          <a:solidFill>
                                            <a:srgbClr val="92D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𝑠h𝑖𝑓𝑡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fr-FR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fr-FR" sz="14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400" i="1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fr-FR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𝑤𝑜𝑡</m:t>
                                      </m:r>
                                      <m:r>
                                        <a:rPr lang="fr-FR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 </m:t>
                                      </m:r>
                                      <m:r>
                                        <a:rPr lang="fr-FR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𝑟𝑒𝑓</m:t>
                                      </m:r>
                                    </m:sub>
                                  </m:sSub>
                                  <m:r>
                                    <a:rPr lang="fr-FR" sz="1400" b="0" i="1" smtClean="0">
                                      <a:latin typeface="Cambria Math"/>
                                      <a:ea typeface="Cambria Math"/>
                                    </a:rPr>
                                    <m:t>− </m:t>
                                  </m:r>
                                  <m:sSub>
                                    <m:sSubPr>
                                      <m:ctrlPr>
                                        <a:rPr lang="fr-FR" sz="1400" i="1" smtClean="0">
                                          <a:solidFill>
                                            <a:srgbClr val="92D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400" i="1">
                                          <a:solidFill>
                                            <a:srgbClr val="92D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fr-FR" sz="1400" i="1">
                                          <a:solidFill>
                                            <a:srgbClr val="92D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𝑠h𝑖𝑓𝑡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  <m:r>
                        <a:rPr lang="fr-FR" sz="14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fr-FR" sz="1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40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L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4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REF</m:t>
                          </m:r>
                          <m:r>
                            <a:rPr lang="fr-FR" sz="14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fr-FR" sz="14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NL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547" y="3789768"/>
                <a:ext cx="6154441" cy="576376"/>
              </a:xfrm>
              <a:prstGeom prst="rect">
                <a:avLst/>
              </a:prstGeom>
              <a:blipFill rotWithShape="1">
                <a:blip r:embed="rId4"/>
                <a:stretch>
                  <a:fillRect t="-122340" b="-1882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714047" y="4631560"/>
                <a:ext cx="7155933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L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4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DYN</m:t>
                          </m:r>
                        </m:sub>
                      </m:sSub>
                      <m:r>
                        <a:rPr lang="fr-FR" sz="1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fr-FR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𝑠𝑙𝑜𝑝𝑒</m:t>
                          </m:r>
                        </m:e>
                        <m:sub>
                          <m:r>
                            <a:rPr lang="fr-FR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𝐷𝑌𝑁</m:t>
                          </m:r>
                          <m:r>
                            <a:rPr lang="fr-FR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fr-FR" sz="1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𝐹𝐿</m:t>
                          </m:r>
                        </m:sub>
                      </m:sSub>
                      <m:r>
                        <a:rPr lang="fr-FR" sz="14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fr-FR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𝐿𝑂𝐺</m:t>
                          </m:r>
                        </m:e>
                        <m:sub>
                          <m:r>
                            <a:rPr lang="fr-FR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sub>
                      </m:sSub>
                      <m:d>
                        <m:dPr>
                          <m:ctrlPr>
                            <a:rPr lang="fr-FR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type m:val="skw"/>
                              <m:ctrlPr>
                                <a:rPr lang="fr-FR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fr-FR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fr-FR" sz="14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400" i="1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fr-FR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𝑡𝑒𝑠𝑡</m:t>
                                      </m:r>
                                    </m:sub>
                                  </m:sSub>
                                  <m:r>
                                    <a:rPr lang="fr-FR" sz="1400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fr-FR" sz="1400" b="0" i="1" smtClean="0">
                                          <a:solidFill>
                                            <a:srgbClr val="92D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400" b="0" i="1" smtClean="0">
                                          <a:solidFill>
                                            <a:srgbClr val="92D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fr-FR" sz="1400" b="0" i="1" smtClean="0">
                                          <a:solidFill>
                                            <a:srgbClr val="92D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𝑠h𝑖𝑓𝑡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fr-FR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fr-FR" sz="14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400" i="1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fr-FR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𝑤𝑜𝑡</m:t>
                                      </m:r>
                                      <m:r>
                                        <a:rPr lang="fr-FR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 </m:t>
                                      </m:r>
                                      <m:r>
                                        <a:rPr lang="fr-FR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𝑟𝑒𝑓</m:t>
                                      </m:r>
                                    </m:sub>
                                  </m:sSub>
                                  <m:r>
                                    <a:rPr lang="fr-FR" sz="1400" b="0" i="1" smtClean="0">
                                      <a:latin typeface="Cambria Math"/>
                                      <a:ea typeface="Cambria Math"/>
                                    </a:rPr>
                                    <m:t>− </m:t>
                                  </m:r>
                                  <m:sSub>
                                    <m:sSubPr>
                                      <m:ctrlPr>
                                        <a:rPr lang="fr-FR" sz="1400" i="1" smtClean="0">
                                          <a:solidFill>
                                            <a:srgbClr val="92D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1400" i="1">
                                          <a:solidFill>
                                            <a:srgbClr val="92D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fr-FR" sz="1400" i="1">
                                          <a:solidFill>
                                            <a:srgbClr val="92D05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𝑠h𝑖𝑓𝑡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  <m:r>
                        <a:rPr lang="fr-FR" sz="1400" b="0" i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fr-FR" sz="1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40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L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4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REF</m:t>
                          </m:r>
                          <m:r>
                            <a:rPr lang="fr-FR" sz="14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fr-FR" sz="14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DYN</m:t>
                          </m:r>
                          <m:r>
                            <a:rPr lang="fr-FR" sz="14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fr-FR" sz="1400" b="0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NL</m:t>
                          </m:r>
                        </m:sub>
                      </m:sSub>
                      <m:r>
                        <a:rPr lang="fr-FR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fr-FR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sSub>
                        <m:sSubPr>
                          <m:ctrlPr>
                            <a:rPr lang="fr-FR" sz="14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fr-FR" sz="14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𝐿</m:t>
                          </m:r>
                        </m:e>
                        <m:sub>
                          <m:r>
                            <a:rPr lang="fr-FR" sz="14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𝐷𝑌𝑁</m:t>
                          </m:r>
                        </m:sub>
                      </m:sSub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047" y="4631560"/>
                <a:ext cx="7155933" cy="576376"/>
              </a:xfrm>
              <a:prstGeom prst="rect">
                <a:avLst/>
              </a:prstGeom>
              <a:blipFill rotWithShape="1">
                <a:blip r:embed="rId5"/>
                <a:stretch>
                  <a:fillRect t="-122340" b="-1882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731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Report of discussions and conclusions</a:t>
            </a:r>
            <a:br>
              <a:rPr lang="fr-FR" dirty="0"/>
            </a:b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Model concept and test program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5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fr-FR" dirty="0"/>
              <a:t>Test program and </a:t>
            </a:r>
            <a:r>
              <a:rPr lang="fr-FR" dirty="0" err="1"/>
              <a:t>excel</a:t>
            </a:r>
            <a:r>
              <a:rPr lang="fr-FR" dirty="0"/>
              <a:t> </a:t>
            </a:r>
            <a:r>
              <a:rPr lang="fr-FR" dirty="0" smtClean="0"/>
              <a:t>files </a:t>
            </a:r>
            <a:r>
              <a:rPr lang="fr-FR" dirty="0"/>
              <a:t>for datas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reviewed</a:t>
            </a:r>
            <a:r>
              <a:rPr lang="fr-FR" dirty="0"/>
              <a:t> </a:t>
            </a:r>
            <a:r>
              <a:rPr lang="fr-FR" dirty="0" err="1"/>
              <a:t>following</a:t>
            </a:r>
            <a:r>
              <a:rPr lang="fr-FR" dirty="0"/>
              <a:t> </a:t>
            </a:r>
            <a:r>
              <a:rPr lang="fr-FR" dirty="0" err="1"/>
              <a:t>preliminary</a:t>
            </a:r>
            <a:r>
              <a:rPr lang="fr-FR" dirty="0"/>
              <a:t> tests </a:t>
            </a:r>
            <a:r>
              <a:rPr lang="fr-FR" dirty="0" smtClean="0"/>
              <a:t>:</a:t>
            </a:r>
          </a:p>
          <a:p>
            <a:pPr lvl="1" algn="just"/>
            <a:r>
              <a:rPr lang="en-GB" sz="2000" dirty="0" smtClean="0">
                <a:hlinkClick r:id="rId2" tooltip="Télécharger"/>
              </a:rPr>
              <a:t>ASEP-05-13 </a:t>
            </a:r>
            <a:r>
              <a:rPr lang="en-GB" sz="2000" dirty="0">
                <a:hlinkClick r:id="rId2" tooltip="Télécharger"/>
              </a:rPr>
              <a:t>(OICA) 2017-11-09 IWG DATA ENTRY SHEET - WITH EXAMPLE.xlsx </a:t>
            </a:r>
            <a:endParaRPr lang="fr-FR" sz="2000" dirty="0"/>
          </a:p>
          <a:p>
            <a:pPr lvl="1"/>
            <a:r>
              <a:rPr lang="en-GB" sz="2000" dirty="0" smtClean="0">
                <a:hlinkClick r:id="rId3" tooltip="Télécharger"/>
              </a:rPr>
              <a:t>ASEP-05-17 </a:t>
            </a:r>
            <a:r>
              <a:rPr lang="en-GB" sz="2000" dirty="0">
                <a:hlinkClick r:id="rId3" tooltip="Télécharger"/>
              </a:rPr>
              <a:t>(OICA) 2017-11-06 IWG DATABASE TYRE ROLLING SOUND_PUBLIC.xlsx </a:t>
            </a:r>
            <a:endParaRPr lang="en-GB" sz="2000" dirty="0" smtClean="0"/>
          </a:p>
          <a:p>
            <a:pPr lvl="1"/>
            <a:r>
              <a:rPr lang="en-GB" sz="2000" dirty="0">
                <a:hlinkClick r:id="rId4" tooltip="Télécharger"/>
              </a:rPr>
              <a:t>ASEP-05-16 (OICA) 2017-11-06 IWG DATABASE STATIONARY_PUBLIC.xlsx </a:t>
            </a:r>
            <a:endParaRPr lang="en-GB" sz="2000" dirty="0" smtClean="0"/>
          </a:p>
          <a:p>
            <a:pPr algn="just"/>
            <a:r>
              <a:rPr lang="en-US" dirty="0"/>
              <a:t>Prediction model and </a:t>
            </a:r>
            <a:r>
              <a:rPr lang="en-US" dirty="0" smtClean="0"/>
              <a:t>data </a:t>
            </a:r>
            <a:r>
              <a:rPr lang="en-GB" dirty="0" smtClean="0"/>
              <a:t>were presented and discussed : </a:t>
            </a:r>
          </a:p>
          <a:p>
            <a:pPr lvl="1" algn="just"/>
            <a:r>
              <a:rPr lang="en-GB" dirty="0">
                <a:hlinkClick r:id="rId5" tooltip="Télécharger"/>
              </a:rPr>
              <a:t>ASEP-06-02 (OICA) OICA presentation - ASEP Development - Physical Expectation Model - OFFICIAL.pdf </a:t>
            </a:r>
            <a:endParaRPr lang="en-GB" dirty="0" smtClean="0"/>
          </a:p>
          <a:p>
            <a:pPr lvl="1" algn="just"/>
            <a:r>
              <a:rPr lang="en-GB" dirty="0">
                <a:hlinkClick r:id="rId6" tooltip="Télécharger"/>
              </a:rPr>
              <a:t>ASEP-06-03 (OICA) DATABASE ALL VEHICLES - PUBLIC.xlsx </a:t>
            </a:r>
            <a:endParaRPr lang="en-GB" dirty="0" smtClean="0"/>
          </a:p>
          <a:p>
            <a:pPr algn="just"/>
            <a:r>
              <a:rPr lang="en-GB" dirty="0" smtClean="0"/>
              <a:t>Data </a:t>
            </a:r>
            <a:r>
              <a:rPr lang="en-GB" dirty="0"/>
              <a:t>collection </a:t>
            </a:r>
            <a:r>
              <a:rPr lang="en-GB" dirty="0" smtClean="0"/>
              <a:t>was running : </a:t>
            </a:r>
          </a:p>
          <a:p>
            <a:pPr lvl="1" algn="just"/>
            <a:r>
              <a:rPr lang="en-US" dirty="0"/>
              <a:t>t</a:t>
            </a:r>
            <a:r>
              <a:rPr lang="en-US" dirty="0" smtClean="0"/>
              <a:t>o create </a:t>
            </a:r>
            <a:r>
              <a:rPr lang="en-US" dirty="0"/>
              <a:t>a data pool which can be used to investigate the impact of the ASEP revision on current vehicle </a:t>
            </a:r>
            <a:r>
              <a:rPr lang="en-US" dirty="0" smtClean="0"/>
              <a:t>technology,</a:t>
            </a:r>
            <a:endParaRPr lang="en-GB" dirty="0"/>
          </a:p>
          <a:p>
            <a:pPr lvl="1" algn="just"/>
            <a:r>
              <a:rPr lang="en-US" dirty="0"/>
              <a:t>t</a:t>
            </a:r>
            <a:r>
              <a:rPr lang="en-US" dirty="0" smtClean="0"/>
              <a:t>o deliver </a:t>
            </a:r>
            <a:r>
              <a:rPr lang="en-US" dirty="0"/>
              <a:t>data to support the validation of design </a:t>
            </a:r>
            <a:r>
              <a:rPr lang="en-US" dirty="0" smtClean="0"/>
              <a:t>parameters </a:t>
            </a:r>
            <a:r>
              <a:rPr lang="en-US" dirty="0"/>
              <a:t>for the ASEP assessment </a:t>
            </a:r>
            <a:r>
              <a:rPr lang="en-US" dirty="0" smtClean="0"/>
              <a:t>model.</a:t>
            </a:r>
            <a:endParaRPr lang="fr-FR" dirty="0"/>
          </a:p>
          <a:p>
            <a:pPr algn="just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94599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1169</Words>
  <Application>Microsoft Office PowerPoint</Application>
  <PresentationFormat>On-screen Show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Thème Office</vt:lpstr>
      <vt:lpstr>IWG for ASEP Report to GRB 67th from the 5th and 6th IWG for ASEP sessions </vt:lpstr>
      <vt:lpstr>Meetings</vt:lpstr>
      <vt:lpstr>Participants to 5th and 6th Sessions</vt:lpstr>
      <vt:lpstr>Related documents</vt:lpstr>
      <vt:lpstr>Report of discussions and conclusions Consideration of some technical elements for current procedures </vt:lpstr>
      <vt:lpstr>Report of discussions and conclusions General consideration of ASEP revision and application</vt:lpstr>
      <vt:lpstr>Report of discussions and conclusions General consideration of ASEP revision and application</vt:lpstr>
      <vt:lpstr>Report of discussions and conclusions Model concept and test program</vt:lpstr>
      <vt:lpstr>Report of discussions and conclusions Model concept and test program</vt:lpstr>
      <vt:lpstr>To be done for the 7th meeting </vt:lpstr>
      <vt:lpstr>To be done at the 7th meeting </vt:lpstr>
    </vt:vector>
  </TitlesOfParts>
  <Company>UTAC 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IWG for ASEP Report to GRB 67th</dc:title>
  <dc:creator>Louis-Ferdinand PARDO</dc:creator>
  <cp:lastModifiedBy>Konstantin Glukhenkiy</cp:lastModifiedBy>
  <cp:revision>68</cp:revision>
  <dcterms:created xsi:type="dcterms:W3CDTF">2017-11-07T23:54:38Z</dcterms:created>
  <dcterms:modified xsi:type="dcterms:W3CDTF">2018-01-25T16:30:10Z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-888982401</vt:i4>
  </property>
  <property fmtid="{D5CDD505-2E9C-101B-9397-08002B2CF9AE}" pid="3" name="_NewReviewCycle">
    <vt:lpwstr/>
  </property>
  <property fmtid="{D5CDD505-2E9C-101B-9397-08002B2CF9AE}" pid="4" name="_EmailSubject">
    <vt:lpwstr>REVISION of the status report from the IWG ASEP</vt:lpwstr>
  </property>
  <property fmtid="{D5CDD505-2E9C-101B-9397-08002B2CF9AE}" pid="5" name="_AuthorEmail">
    <vt:lpwstr>francoise.silvani@renault.com</vt:lpwstr>
  </property>
  <property fmtid="{D5CDD505-2E9C-101B-9397-08002B2CF9AE}" pid="6" name="_AuthorEmailDisplayName">
    <vt:lpwstr>SILVANI Francoise</vt:lpwstr>
  </property>
  <property fmtid="{D5CDD505-2E9C-101B-9397-08002B2CF9AE}" pid="7" name="_PreviousAdHocReviewCycleID">
    <vt:i4>569581579</vt:i4>
  </property>
</Properties>
</file>