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7"/>
  </p:notesMasterIdLst>
  <p:handoutMasterIdLst>
    <p:handoutMasterId r:id="rId18"/>
  </p:handoutMasterIdLst>
  <p:sldIdLst>
    <p:sldId id="383" r:id="rId2"/>
    <p:sldId id="384" r:id="rId3"/>
    <p:sldId id="385" r:id="rId4"/>
    <p:sldId id="378" r:id="rId5"/>
    <p:sldId id="373" r:id="rId6"/>
    <p:sldId id="337" r:id="rId7"/>
    <p:sldId id="386" r:id="rId8"/>
    <p:sldId id="381" r:id="rId9"/>
    <p:sldId id="371" r:id="rId10"/>
    <p:sldId id="377" r:id="rId11"/>
    <p:sldId id="379" r:id="rId12"/>
    <p:sldId id="374" r:id="rId13"/>
    <p:sldId id="376" r:id="rId14"/>
    <p:sldId id="375" r:id="rId15"/>
    <p:sldId id="387" r:id="rId16"/>
  </p:sldIdLst>
  <p:sldSz cx="9906000" cy="6858000" type="A4"/>
  <p:notesSz cx="6738938" cy="9869488"/>
  <p:defaultTextStyle>
    <a:defPPr>
      <a:defRPr lang="de-DE"/>
    </a:defPPr>
    <a:lvl1pPr algn="l" rtl="0" fontAlgn="base">
      <a:spcBef>
        <a:spcPct val="50000"/>
      </a:spcBef>
      <a:spcAft>
        <a:spcPct val="0"/>
      </a:spcAft>
      <a:defRPr sz="1300" kern="1200">
        <a:solidFill>
          <a:schemeClr val="tx1"/>
        </a:solidFill>
        <a:latin typeface="Arial" charset="0"/>
        <a:ea typeface="+mn-ea"/>
        <a:cs typeface="+mn-cs"/>
      </a:defRPr>
    </a:lvl1pPr>
    <a:lvl2pPr marL="457200" algn="l" rtl="0" fontAlgn="base">
      <a:spcBef>
        <a:spcPct val="50000"/>
      </a:spcBef>
      <a:spcAft>
        <a:spcPct val="0"/>
      </a:spcAft>
      <a:defRPr sz="1300" kern="1200">
        <a:solidFill>
          <a:schemeClr val="tx1"/>
        </a:solidFill>
        <a:latin typeface="Arial" charset="0"/>
        <a:ea typeface="+mn-ea"/>
        <a:cs typeface="+mn-cs"/>
      </a:defRPr>
    </a:lvl2pPr>
    <a:lvl3pPr marL="914400" algn="l" rtl="0" fontAlgn="base">
      <a:spcBef>
        <a:spcPct val="50000"/>
      </a:spcBef>
      <a:spcAft>
        <a:spcPct val="0"/>
      </a:spcAft>
      <a:defRPr sz="1300" kern="1200">
        <a:solidFill>
          <a:schemeClr val="tx1"/>
        </a:solidFill>
        <a:latin typeface="Arial" charset="0"/>
        <a:ea typeface="+mn-ea"/>
        <a:cs typeface="+mn-cs"/>
      </a:defRPr>
    </a:lvl3pPr>
    <a:lvl4pPr marL="1371600" algn="l" rtl="0" fontAlgn="base">
      <a:spcBef>
        <a:spcPct val="50000"/>
      </a:spcBef>
      <a:spcAft>
        <a:spcPct val="0"/>
      </a:spcAft>
      <a:defRPr sz="1300" kern="1200">
        <a:solidFill>
          <a:schemeClr val="tx1"/>
        </a:solidFill>
        <a:latin typeface="Arial" charset="0"/>
        <a:ea typeface="+mn-ea"/>
        <a:cs typeface="+mn-cs"/>
      </a:defRPr>
    </a:lvl4pPr>
    <a:lvl5pPr marL="1828800" algn="l" rtl="0" fontAlgn="base">
      <a:spcBef>
        <a:spcPct val="50000"/>
      </a:spcBef>
      <a:spcAft>
        <a:spcPct val="0"/>
      </a:spcAft>
      <a:defRPr sz="1300" kern="1200">
        <a:solidFill>
          <a:schemeClr val="tx1"/>
        </a:solidFill>
        <a:latin typeface="Arial" charset="0"/>
        <a:ea typeface="+mn-ea"/>
        <a:cs typeface="+mn-cs"/>
      </a:defRPr>
    </a:lvl5pPr>
    <a:lvl6pPr marL="2286000" algn="l" defTabSz="914400" rtl="0" eaLnBrk="1" latinLnBrk="0" hangingPunct="1">
      <a:defRPr sz="1300" kern="1200">
        <a:solidFill>
          <a:schemeClr val="tx1"/>
        </a:solidFill>
        <a:latin typeface="Arial" charset="0"/>
        <a:ea typeface="+mn-ea"/>
        <a:cs typeface="+mn-cs"/>
      </a:defRPr>
    </a:lvl6pPr>
    <a:lvl7pPr marL="2743200" algn="l" defTabSz="914400" rtl="0" eaLnBrk="1" latinLnBrk="0" hangingPunct="1">
      <a:defRPr sz="1300" kern="1200">
        <a:solidFill>
          <a:schemeClr val="tx1"/>
        </a:solidFill>
        <a:latin typeface="Arial" charset="0"/>
        <a:ea typeface="+mn-ea"/>
        <a:cs typeface="+mn-cs"/>
      </a:defRPr>
    </a:lvl7pPr>
    <a:lvl8pPr marL="3200400" algn="l" defTabSz="914400" rtl="0" eaLnBrk="1" latinLnBrk="0" hangingPunct="1">
      <a:defRPr sz="1300" kern="1200">
        <a:solidFill>
          <a:schemeClr val="tx1"/>
        </a:solidFill>
        <a:latin typeface="Arial" charset="0"/>
        <a:ea typeface="+mn-ea"/>
        <a:cs typeface="+mn-cs"/>
      </a:defRPr>
    </a:lvl8pPr>
    <a:lvl9pPr marL="3657600" algn="l" defTabSz="914400" rtl="0" eaLnBrk="1" latinLnBrk="0" hangingPunct="1">
      <a:defRPr sz="13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542">
          <p15:clr>
            <a:srgbClr val="A4A3A4"/>
          </p15:clr>
        </p15:guide>
        <p15:guide id="2" orient="horz" pos="3958">
          <p15:clr>
            <a:srgbClr val="A4A3A4"/>
          </p15:clr>
        </p15:guide>
        <p15:guide id="3" pos="3120">
          <p15:clr>
            <a:srgbClr val="A4A3A4"/>
          </p15:clr>
        </p15:guide>
      </p15:sldGuideLst>
    </p:ext>
    <p:ext uri="{2D200454-40CA-4A62-9FC3-DE9A4176ACB9}">
      <p15:notesGuideLst xmlns:p15="http://schemas.microsoft.com/office/powerpoint/2012/main" xmlns="">
        <p15:guide id="1" orient="horz" pos="3107" userDrawn="1">
          <p15:clr>
            <a:srgbClr val="A4A3A4"/>
          </p15:clr>
        </p15:guide>
        <p15:guide id="2" pos="21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FE7"/>
    <a:srgbClr val="FFFF99"/>
    <a:srgbClr val="F6E5BC"/>
    <a:srgbClr val="948A54"/>
    <a:srgbClr val="996600"/>
    <a:srgbClr val="FF9933"/>
    <a:srgbClr val="95A844"/>
    <a:srgbClr val="C2CCA6"/>
    <a:srgbClr val="D8AA00"/>
    <a:srgbClr val="A21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1" autoAdjust="0"/>
    <p:restoredTop sz="87971" autoAdjust="0"/>
  </p:normalViewPr>
  <p:slideViewPr>
    <p:cSldViewPr snapToGrid="0">
      <p:cViewPr>
        <p:scale>
          <a:sx n="90" d="100"/>
          <a:sy n="90" d="100"/>
        </p:scale>
        <p:origin x="-2358" y="-294"/>
      </p:cViewPr>
      <p:guideLst>
        <p:guide orient="horz" pos="542"/>
        <p:guide orient="horz" pos="3958"/>
        <p:guide pos="3120"/>
      </p:guideLst>
    </p:cSldViewPr>
  </p:slideViewPr>
  <p:notesTextViewPr>
    <p:cViewPr>
      <p:scale>
        <a:sx n="100" d="100"/>
        <a:sy n="100" d="100"/>
      </p:scale>
      <p:origin x="0" y="0"/>
    </p:cViewPr>
  </p:notesTextViewPr>
  <p:notesViewPr>
    <p:cSldViewPr snapToGrid="0">
      <p:cViewPr varScale="1">
        <p:scale>
          <a:sx n="90" d="100"/>
          <a:sy n="90" d="100"/>
        </p:scale>
        <p:origin x="-3762" y="-114"/>
      </p:cViewPr>
      <p:guideLst>
        <p:guide orient="horz" pos="3107"/>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2" y="1"/>
            <a:ext cx="2920732" cy="494727"/>
          </a:xfrm>
          <a:prstGeom prst="rect">
            <a:avLst/>
          </a:prstGeom>
          <a:noFill/>
          <a:ln w="9525">
            <a:noFill/>
            <a:miter lim="800000"/>
            <a:headEnd/>
            <a:tailEnd/>
          </a:ln>
          <a:effectLst/>
        </p:spPr>
        <p:txBody>
          <a:bodyPr vert="horz" wrap="square" lIns="90701" tIns="45351" rIns="90701" bIns="45351" numCol="1" anchor="t" anchorCtr="0" compatLnSpc="1">
            <a:prstTxWarp prst="textNoShape">
              <a:avLst/>
            </a:prstTxWarp>
          </a:bodyPr>
          <a:lstStyle>
            <a:lvl1pPr>
              <a:spcBef>
                <a:spcPct val="0"/>
              </a:spcBef>
              <a:defRPr/>
            </a:lvl1pPr>
          </a:lstStyle>
          <a:p>
            <a:endParaRPr lang="de-DE"/>
          </a:p>
        </p:txBody>
      </p:sp>
      <p:sp>
        <p:nvSpPr>
          <p:cNvPr id="11267" name="Rectangle 3"/>
          <p:cNvSpPr>
            <a:spLocks noGrp="1" noChangeArrowheads="1"/>
          </p:cNvSpPr>
          <p:nvPr>
            <p:ph type="dt" sz="quarter" idx="1"/>
          </p:nvPr>
        </p:nvSpPr>
        <p:spPr bwMode="auto">
          <a:xfrm>
            <a:off x="3818208" y="1"/>
            <a:ext cx="2920731" cy="494727"/>
          </a:xfrm>
          <a:prstGeom prst="rect">
            <a:avLst/>
          </a:prstGeom>
          <a:noFill/>
          <a:ln w="9525">
            <a:noFill/>
            <a:miter lim="800000"/>
            <a:headEnd/>
            <a:tailEnd/>
          </a:ln>
          <a:effectLst/>
        </p:spPr>
        <p:txBody>
          <a:bodyPr vert="horz" wrap="square" lIns="90701" tIns="45351" rIns="90701" bIns="45351" numCol="1" anchor="t" anchorCtr="0" compatLnSpc="1">
            <a:prstTxWarp prst="textNoShape">
              <a:avLst/>
            </a:prstTxWarp>
          </a:bodyPr>
          <a:lstStyle>
            <a:lvl1pPr algn="r">
              <a:spcBef>
                <a:spcPct val="0"/>
              </a:spcBef>
              <a:defRPr/>
            </a:lvl1pPr>
          </a:lstStyle>
          <a:p>
            <a:endParaRPr lang="de-DE"/>
          </a:p>
        </p:txBody>
      </p:sp>
      <p:sp>
        <p:nvSpPr>
          <p:cNvPr id="11268" name="Rectangle 4"/>
          <p:cNvSpPr>
            <a:spLocks noGrp="1" noChangeArrowheads="1"/>
          </p:cNvSpPr>
          <p:nvPr>
            <p:ph type="ftr" sz="quarter" idx="2"/>
          </p:nvPr>
        </p:nvSpPr>
        <p:spPr bwMode="auto">
          <a:xfrm>
            <a:off x="2" y="9374762"/>
            <a:ext cx="2920732" cy="494727"/>
          </a:xfrm>
          <a:prstGeom prst="rect">
            <a:avLst/>
          </a:prstGeom>
          <a:noFill/>
          <a:ln w="9525">
            <a:noFill/>
            <a:miter lim="800000"/>
            <a:headEnd/>
            <a:tailEnd/>
          </a:ln>
          <a:effectLst/>
        </p:spPr>
        <p:txBody>
          <a:bodyPr vert="horz" wrap="square" lIns="90701" tIns="45351" rIns="90701" bIns="45351" numCol="1" anchor="b" anchorCtr="0" compatLnSpc="1">
            <a:prstTxWarp prst="textNoShape">
              <a:avLst/>
            </a:prstTxWarp>
          </a:bodyPr>
          <a:lstStyle>
            <a:lvl1pPr>
              <a:spcBef>
                <a:spcPct val="0"/>
              </a:spcBef>
              <a:defRPr/>
            </a:lvl1pPr>
          </a:lstStyle>
          <a:p>
            <a:endParaRPr lang="de-DE"/>
          </a:p>
        </p:txBody>
      </p:sp>
      <p:sp>
        <p:nvSpPr>
          <p:cNvPr id="11269" name="Rectangle 5"/>
          <p:cNvSpPr>
            <a:spLocks noGrp="1" noChangeArrowheads="1"/>
          </p:cNvSpPr>
          <p:nvPr>
            <p:ph type="sldNum" sz="quarter" idx="3"/>
          </p:nvPr>
        </p:nvSpPr>
        <p:spPr bwMode="auto">
          <a:xfrm>
            <a:off x="3818208" y="9374762"/>
            <a:ext cx="2920731" cy="494727"/>
          </a:xfrm>
          <a:prstGeom prst="rect">
            <a:avLst/>
          </a:prstGeom>
          <a:noFill/>
          <a:ln w="9525">
            <a:noFill/>
            <a:miter lim="800000"/>
            <a:headEnd/>
            <a:tailEnd/>
          </a:ln>
          <a:effectLst/>
        </p:spPr>
        <p:txBody>
          <a:bodyPr vert="horz" wrap="square" lIns="90701" tIns="45351" rIns="90701" bIns="45351" numCol="1" anchor="b" anchorCtr="0" compatLnSpc="1">
            <a:prstTxWarp prst="textNoShape">
              <a:avLst/>
            </a:prstTxWarp>
          </a:bodyPr>
          <a:lstStyle>
            <a:lvl1pPr algn="r">
              <a:spcBef>
                <a:spcPct val="0"/>
              </a:spcBef>
              <a:defRPr/>
            </a:lvl1pPr>
          </a:lstStyle>
          <a:p>
            <a:fld id="{28456687-1CA8-4635-8ECA-5E3C764074A0}" type="slidenum">
              <a:rPr lang="de-DE"/>
              <a:pPr/>
              <a:t>‹#›</a:t>
            </a:fld>
            <a:endParaRPr lang="de-DE"/>
          </a:p>
        </p:txBody>
      </p:sp>
    </p:spTree>
    <p:extLst>
      <p:ext uri="{BB962C8B-B14F-4D97-AF65-F5344CB8AC3E}">
        <p14:creationId xmlns:p14="http://schemas.microsoft.com/office/powerpoint/2010/main" val="317447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2" y="1"/>
            <a:ext cx="2920732" cy="494727"/>
          </a:xfrm>
          <a:prstGeom prst="rect">
            <a:avLst/>
          </a:prstGeom>
          <a:noFill/>
          <a:ln w="9525">
            <a:noFill/>
            <a:miter lim="800000"/>
            <a:headEnd/>
            <a:tailEnd/>
          </a:ln>
          <a:effectLst/>
        </p:spPr>
        <p:txBody>
          <a:bodyPr vert="horz" wrap="square" lIns="90701" tIns="45351" rIns="90701" bIns="45351" numCol="1" anchor="t" anchorCtr="0" compatLnSpc="1">
            <a:prstTxWarp prst="textNoShape">
              <a:avLst/>
            </a:prstTxWarp>
          </a:bodyPr>
          <a:lstStyle>
            <a:lvl1pPr>
              <a:spcBef>
                <a:spcPct val="0"/>
              </a:spcBef>
              <a:defRPr/>
            </a:lvl1pPr>
          </a:lstStyle>
          <a:p>
            <a:endParaRPr lang="de-DE"/>
          </a:p>
        </p:txBody>
      </p:sp>
      <p:sp>
        <p:nvSpPr>
          <p:cNvPr id="9219" name="Rectangle 3"/>
          <p:cNvSpPr>
            <a:spLocks noGrp="1" noChangeArrowheads="1"/>
          </p:cNvSpPr>
          <p:nvPr>
            <p:ph type="dt" idx="1"/>
          </p:nvPr>
        </p:nvSpPr>
        <p:spPr bwMode="auto">
          <a:xfrm>
            <a:off x="3818208" y="1"/>
            <a:ext cx="2920731" cy="494727"/>
          </a:xfrm>
          <a:prstGeom prst="rect">
            <a:avLst/>
          </a:prstGeom>
          <a:noFill/>
          <a:ln w="9525">
            <a:noFill/>
            <a:miter lim="800000"/>
            <a:headEnd/>
            <a:tailEnd/>
          </a:ln>
          <a:effectLst/>
        </p:spPr>
        <p:txBody>
          <a:bodyPr vert="horz" wrap="square" lIns="90701" tIns="45351" rIns="90701" bIns="45351" numCol="1" anchor="t" anchorCtr="0" compatLnSpc="1">
            <a:prstTxWarp prst="textNoShape">
              <a:avLst/>
            </a:prstTxWarp>
          </a:bodyPr>
          <a:lstStyle>
            <a:lvl1pPr algn="r">
              <a:spcBef>
                <a:spcPct val="0"/>
              </a:spcBef>
              <a:defRPr/>
            </a:lvl1pPr>
          </a:lstStyle>
          <a:p>
            <a:endParaRPr lang="de-DE"/>
          </a:p>
        </p:txBody>
      </p:sp>
      <p:sp>
        <p:nvSpPr>
          <p:cNvPr id="9220" name="Rectangle 4"/>
          <p:cNvSpPr>
            <a:spLocks noGrp="1" noRot="1" noChangeAspect="1" noChangeArrowheads="1" noTextEdit="1"/>
          </p:cNvSpPr>
          <p:nvPr>
            <p:ph type="sldImg" idx="2"/>
          </p:nvPr>
        </p:nvSpPr>
        <p:spPr bwMode="auto">
          <a:xfrm>
            <a:off x="696913" y="738188"/>
            <a:ext cx="5348287" cy="3703637"/>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897477" y="4687383"/>
            <a:ext cx="4943987" cy="4443149"/>
          </a:xfrm>
          <a:prstGeom prst="rect">
            <a:avLst/>
          </a:prstGeom>
          <a:noFill/>
          <a:ln w="9525">
            <a:noFill/>
            <a:miter lim="800000"/>
            <a:headEnd/>
            <a:tailEnd/>
          </a:ln>
          <a:effectLst/>
        </p:spPr>
        <p:txBody>
          <a:bodyPr vert="horz" wrap="square" lIns="90701" tIns="45351" rIns="90701" bIns="45351"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9222" name="Rectangle 6"/>
          <p:cNvSpPr>
            <a:spLocks noGrp="1" noChangeArrowheads="1"/>
          </p:cNvSpPr>
          <p:nvPr>
            <p:ph type="ftr" sz="quarter" idx="4"/>
          </p:nvPr>
        </p:nvSpPr>
        <p:spPr bwMode="auto">
          <a:xfrm>
            <a:off x="2" y="9374762"/>
            <a:ext cx="2920732" cy="494727"/>
          </a:xfrm>
          <a:prstGeom prst="rect">
            <a:avLst/>
          </a:prstGeom>
          <a:noFill/>
          <a:ln w="9525">
            <a:noFill/>
            <a:miter lim="800000"/>
            <a:headEnd/>
            <a:tailEnd/>
          </a:ln>
          <a:effectLst/>
        </p:spPr>
        <p:txBody>
          <a:bodyPr vert="horz" wrap="square" lIns="90701" tIns="45351" rIns="90701" bIns="45351" numCol="1" anchor="b" anchorCtr="0" compatLnSpc="1">
            <a:prstTxWarp prst="textNoShape">
              <a:avLst/>
            </a:prstTxWarp>
          </a:bodyPr>
          <a:lstStyle>
            <a:lvl1pPr>
              <a:spcBef>
                <a:spcPct val="0"/>
              </a:spcBef>
              <a:defRPr/>
            </a:lvl1pPr>
          </a:lstStyle>
          <a:p>
            <a:endParaRPr lang="de-DE"/>
          </a:p>
        </p:txBody>
      </p:sp>
      <p:sp>
        <p:nvSpPr>
          <p:cNvPr id="9223" name="Rectangle 7"/>
          <p:cNvSpPr>
            <a:spLocks noGrp="1" noChangeArrowheads="1"/>
          </p:cNvSpPr>
          <p:nvPr>
            <p:ph type="sldNum" sz="quarter" idx="5"/>
          </p:nvPr>
        </p:nvSpPr>
        <p:spPr bwMode="auto">
          <a:xfrm>
            <a:off x="3818208" y="9374762"/>
            <a:ext cx="2920731" cy="494727"/>
          </a:xfrm>
          <a:prstGeom prst="rect">
            <a:avLst/>
          </a:prstGeom>
          <a:noFill/>
          <a:ln w="9525">
            <a:noFill/>
            <a:miter lim="800000"/>
            <a:headEnd/>
            <a:tailEnd/>
          </a:ln>
          <a:effectLst/>
        </p:spPr>
        <p:txBody>
          <a:bodyPr vert="horz" wrap="square" lIns="90701" tIns="45351" rIns="90701" bIns="45351" numCol="1" anchor="b" anchorCtr="0" compatLnSpc="1">
            <a:prstTxWarp prst="textNoShape">
              <a:avLst/>
            </a:prstTxWarp>
          </a:bodyPr>
          <a:lstStyle>
            <a:lvl1pPr algn="r">
              <a:spcBef>
                <a:spcPct val="0"/>
              </a:spcBef>
              <a:defRPr/>
            </a:lvl1pPr>
          </a:lstStyle>
          <a:p>
            <a:fld id="{497E8958-DB4C-44D5-AADB-261604081614}" type="slidenum">
              <a:rPr lang="de-DE"/>
              <a:pPr/>
              <a:t>‹#›</a:t>
            </a:fld>
            <a:endParaRPr lang="de-DE"/>
          </a:p>
        </p:txBody>
      </p:sp>
    </p:spTree>
    <p:extLst>
      <p:ext uri="{BB962C8B-B14F-4D97-AF65-F5344CB8AC3E}">
        <p14:creationId xmlns:p14="http://schemas.microsoft.com/office/powerpoint/2010/main" val="28078664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E8958-DB4C-44D5-AADB-261604081614}" type="slidenum">
              <a:rPr lang="de-DE" smtClean="0"/>
              <a:pPr/>
              <a:t>2</a:t>
            </a:fld>
            <a:endParaRPr lang="de-DE"/>
          </a:p>
        </p:txBody>
      </p:sp>
    </p:spTree>
    <p:extLst>
      <p:ext uri="{BB962C8B-B14F-4D97-AF65-F5344CB8AC3E}">
        <p14:creationId xmlns:p14="http://schemas.microsoft.com/office/powerpoint/2010/main" val="3610711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E8958-DB4C-44D5-AADB-261604081614}" type="slidenum">
              <a:rPr lang="de-DE" smtClean="0"/>
              <a:pPr/>
              <a:t>3</a:t>
            </a:fld>
            <a:endParaRPr lang="de-DE"/>
          </a:p>
        </p:txBody>
      </p:sp>
    </p:spTree>
    <p:extLst>
      <p:ext uri="{BB962C8B-B14F-4D97-AF65-F5344CB8AC3E}">
        <p14:creationId xmlns:p14="http://schemas.microsoft.com/office/powerpoint/2010/main" val="2584909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7E8958-DB4C-44D5-AADB-261604081614}" type="slidenum">
              <a:rPr lang="de-DE" smtClean="0"/>
              <a:pPr/>
              <a:t>4</a:t>
            </a:fld>
            <a:endParaRPr lang="de-DE"/>
          </a:p>
        </p:txBody>
      </p:sp>
    </p:spTree>
    <p:extLst>
      <p:ext uri="{BB962C8B-B14F-4D97-AF65-F5344CB8AC3E}">
        <p14:creationId xmlns:p14="http://schemas.microsoft.com/office/powerpoint/2010/main" val="361491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E8958-DB4C-44D5-AADB-261604081614}" type="slidenum">
              <a:rPr lang="de-DE" smtClean="0"/>
              <a:pPr/>
              <a:t>8</a:t>
            </a:fld>
            <a:endParaRPr lang="de-DE"/>
          </a:p>
        </p:txBody>
      </p:sp>
    </p:spTree>
    <p:extLst>
      <p:ext uri="{BB962C8B-B14F-4D97-AF65-F5344CB8AC3E}">
        <p14:creationId xmlns:p14="http://schemas.microsoft.com/office/powerpoint/2010/main" val="1282446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E8958-DB4C-44D5-AADB-261604081614}" type="slidenum">
              <a:rPr lang="de-DE" smtClean="0"/>
              <a:pPr/>
              <a:t>12</a:t>
            </a:fld>
            <a:endParaRPr lang="de-DE"/>
          </a:p>
        </p:txBody>
      </p:sp>
    </p:spTree>
    <p:extLst>
      <p:ext uri="{BB962C8B-B14F-4D97-AF65-F5344CB8AC3E}">
        <p14:creationId xmlns:p14="http://schemas.microsoft.com/office/powerpoint/2010/main" val="4030101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56002" name="Line 2"/>
          <p:cNvSpPr>
            <a:spLocks noChangeShapeType="1"/>
          </p:cNvSpPr>
          <p:nvPr/>
        </p:nvSpPr>
        <p:spPr bwMode="auto">
          <a:xfrm>
            <a:off x="396875" y="1697038"/>
            <a:ext cx="9097963" cy="0"/>
          </a:xfrm>
          <a:prstGeom prst="line">
            <a:avLst/>
          </a:prstGeom>
          <a:noFill/>
          <a:ln w="9525">
            <a:solidFill>
              <a:srgbClr val="333333"/>
            </a:solidFill>
            <a:round/>
            <a:headEnd/>
            <a:tailEnd/>
          </a:ln>
          <a:effectLst/>
        </p:spPr>
        <p:txBody>
          <a:bodyPr wrap="none" anchor="ctr"/>
          <a:lstStyle/>
          <a:p>
            <a:endParaRPr lang="de-DE"/>
          </a:p>
        </p:txBody>
      </p:sp>
      <p:sp>
        <p:nvSpPr>
          <p:cNvPr id="256003" name="Rectangle 3"/>
          <p:cNvSpPr>
            <a:spLocks noGrp="1" noChangeArrowheads="1"/>
          </p:cNvSpPr>
          <p:nvPr>
            <p:ph type="ctrTitle" sz="quarter"/>
          </p:nvPr>
        </p:nvSpPr>
        <p:spPr>
          <a:xfrm>
            <a:off x="406400" y="4271963"/>
            <a:ext cx="9088438" cy="1082675"/>
          </a:xfrm>
        </p:spPr>
        <p:txBody>
          <a:bodyPr/>
          <a:lstStyle>
            <a:lvl1pPr>
              <a:lnSpc>
                <a:spcPts val="3988"/>
              </a:lnSpc>
              <a:defRPr sz="2800"/>
            </a:lvl1pPr>
          </a:lstStyle>
          <a:p>
            <a:r>
              <a:rPr lang="de-DE" smtClean="0"/>
              <a:t>Titelmasterformat durch Klicken bearbeiten</a:t>
            </a:r>
            <a:endParaRPr lang="de-DE"/>
          </a:p>
        </p:txBody>
      </p:sp>
      <p:sp>
        <p:nvSpPr>
          <p:cNvPr id="256004" name="Rectangle 4"/>
          <p:cNvSpPr>
            <a:spLocks noGrp="1" noChangeArrowheads="1"/>
          </p:cNvSpPr>
          <p:nvPr>
            <p:ph type="subTitle" sz="quarter" idx="1"/>
          </p:nvPr>
        </p:nvSpPr>
        <p:spPr>
          <a:xfrm>
            <a:off x="406400" y="5351463"/>
            <a:ext cx="9088438" cy="823912"/>
          </a:xfrm>
        </p:spPr>
        <p:txBody>
          <a:bodyPr/>
          <a:lstStyle>
            <a:lvl1pPr>
              <a:lnSpc>
                <a:spcPts val="3988"/>
              </a:lnSpc>
              <a:defRPr sz="2400">
                <a:solidFill>
                  <a:schemeClr val="tx2"/>
                </a:solidFill>
              </a:defRPr>
            </a:lvl1pPr>
          </a:lstStyle>
          <a:p>
            <a:r>
              <a:rPr lang="de-DE" smtClean="0"/>
              <a:t>Formatvorlage des Untertitelmasters durch Klicken bearbeiten</a:t>
            </a:r>
            <a:endParaRPr 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21538" y="898525"/>
            <a:ext cx="2274887" cy="54483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92113" y="898525"/>
            <a:ext cx="6677025" cy="54483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392113" y="898525"/>
            <a:ext cx="9104312" cy="684213"/>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92113" y="1757363"/>
            <a:ext cx="4475162" cy="45894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5019675" y="1757363"/>
            <a:ext cx="4476750" cy="45894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92113" y="898525"/>
            <a:ext cx="9104312" cy="684213"/>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92113" y="1757363"/>
            <a:ext cx="4475162" cy="45894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19675" y="1757363"/>
            <a:ext cx="4476750" cy="45894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392113" y="898525"/>
            <a:ext cx="9104312" cy="684213"/>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392113" y="1757363"/>
            <a:ext cx="9104312" cy="4589462"/>
          </a:xfrm>
        </p:spPr>
        <p:txBody>
          <a:bodyPr/>
          <a:lstStyle/>
          <a:p>
            <a:r>
              <a:rPr lang="de-DE" smtClean="0"/>
              <a:t>Diagramm durch Klicken auf Symbol hinzufügen</a:t>
            </a:r>
            <a:endParaRPr lang="de-DE"/>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392113" y="898525"/>
            <a:ext cx="9104312" cy="684213"/>
          </a:xfrm>
        </p:spPr>
        <p:txBody>
          <a:bodyPr/>
          <a:lstStyle/>
          <a:p>
            <a:r>
              <a:rPr lang="de-DE" smtClean="0"/>
              <a:t>Titelmasterformat durch Klicken bearbeiten</a:t>
            </a:r>
            <a:endParaRPr lang="de-DE"/>
          </a:p>
        </p:txBody>
      </p:sp>
      <p:sp>
        <p:nvSpPr>
          <p:cNvPr id="3" name="SmartArt-Platzhalter 2"/>
          <p:cNvSpPr>
            <a:spLocks noGrp="1"/>
          </p:cNvSpPr>
          <p:nvPr>
            <p:ph type="dgm" idx="1"/>
          </p:nvPr>
        </p:nvSpPr>
        <p:spPr>
          <a:xfrm>
            <a:off x="392113" y="1757363"/>
            <a:ext cx="9104312" cy="4589462"/>
          </a:xfrm>
        </p:spPr>
        <p:txBody>
          <a:bodyPr/>
          <a:lstStyle/>
          <a:p>
            <a:r>
              <a:rPr lang="de-DE" smtClean="0"/>
              <a:t>Klicken Sie auf das Symbol, um die SmartArt-Grafik hinzuzufügen</a:t>
            </a:r>
            <a:endParaRPr lang="de-DE"/>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392113" y="898525"/>
            <a:ext cx="9104312" cy="684213"/>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392113" y="1757363"/>
            <a:ext cx="9104312" cy="4589462"/>
          </a:xfrm>
        </p:spPr>
        <p:txBody>
          <a:bodyPr/>
          <a:lstStyle/>
          <a:p>
            <a:r>
              <a:rPr lang="de-DE" smtClean="0"/>
              <a:t>Tabelle durch Klicken auf Symbol hinzufügen</a:t>
            </a:r>
            <a:endParaRPr lang="de-DE"/>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hart" preserve="1">
  <p:cSld name="Titel, Text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392113" y="898525"/>
            <a:ext cx="9104312" cy="684213"/>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92113" y="1757363"/>
            <a:ext cx="4475162" cy="45894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iagrammplatzhalter 3"/>
          <p:cNvSpPr>
            <a:spLocks noGrp="1"/>
          </p:cNvSpPr>
          <p:nvPr>
            <p:ph type="chart" sz="half" idx="2"/>
          </p:nvPr>
        </p:nvSpPr>
        <p:spPr>
          <a:xfrm>
            <a:off x="5019675" y="1757363"/>
            <a:ext cx="4476750" cy="4589462"/>
          </a:xfrm>
        </p:spPr>
        <p:txBody>
          <a:bodyPr/>
          <a:lstStyle/>
          <a:p>
            <a:r>
              <a:rPr lang="de-DE" smtClean="0"/>
              <a:t>Diagramm durch Klicken auf Symbol hinzufügen</a:t>
            </a:r>
            <a:endParaRPr lang="de-D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92113" y="1757363"/>
            <a:ext cx="4475162" cy="458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19675" y="1757363"/>
            <a:ext cx="4476750" cy="458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9" name="Datumsplatzhalter 8"/>
          <p:cNvSpPr>
            <a:spLocks noGrp="1"/>
          </p:cNvSpPr>
          <p:nvPr>
            <p:ph type="dt" sz="half" idx="12"/>
          </p:nvPr>
        </p:nvSpPr>
        <p:spPr>
          <a:xfrm>
            <a:off x="398463" y="6548438"/>
            <a:ext cx="1703387" cy="179387"/>
          </a:xfrm>
          <a:prstGeom prst="rect">
            <a:avLst/>
          </a:prstGeom>
        </p:spPr>
        <p:txBody>
          <a:bodyPr/>
          <a:lstStyle>
            <a:lvl1pPr>
              <a:defRPr/>
            </a:lvl1pPr>
          </a:lstStyle>
          <a:p>
            <a:r>
              <a:rPr lang="en-US" smtClean="0"/>
              <a:t>17.11.2017</a:t>
            </a:r>
            <a:endParaRPr lang="de-DE"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C6DFE7"/>
            </a:gs>
          </a:gsLst>
          <a:lin ang="2700000" scaled="1"/>
          <a:tileRect/>
        </a:gradFill>
        <a:effectLst/>
      </p:bgPr>
    </p:bg>
    <p:spTree>
      <p:nvGrpSpPr>
        <p:cNvPr id="1" name=""/>
        <p:cNvGrpSpPr/>
        <p:nvPr/>
      </p:nvGrpSpPr>
      <p:grpSpPr>
        <a:xfrm>
          <a:off x="0" y="0"/>
          <a:ext cx="0" cy="0"/>
          <a:chOff x="0" y="0"/>
          <a:chExt cx="0" cy="0"/>
        </a:xfrm>
      </p:grpSpPr>
      <p:sp>
        <p:nvSpPr>
          <p:cNvPr id="254978" name="Rectangle 2"/>
          <p:cNvSpPr>
            <a:spLocks noGrp="1" noChangeArrowheads="1"/>
          </p:cNvSpPr>
          <p:nvPr>
            <p:ph type="body" idx="1"/>
          </p:nvPr>
        </p:nvSpPr>
        <p:spPr bwMode="auto">
          <a:xfrm>
            <a:off x="392113" y="1757363"/>
            <a:ext cx="9104312" cy="45894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254980" name="Rectangle 4"/>
          <p:cNvSpPr>
            <a:spLocks noGrp="1" noChangeArrowheads="1"/>
          </p:cNvSpPr>
          <p:nvPr>
            <p:ph type="title"/>
          </p:nvPr>
        </p:nvSpPr>
        <p:spPr bwMode="auto">
          <a:xfrm>
            <a:off x="392113" y="898525"/>
            <a:ext cx="9104312" cy="6842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smtClean="0"/>
              <a:t>Mastertitelformat bearbeiten</a:t>
            </a:r>
          </a:p>
        </p:txBody>
      </p:sp>
      <p:sp>
        <p:nvSpPr>
          <p:cNvPr id="254982" name="Line 6"/>
          <p:cNvSpPr>
            <a:spLocks noChangeShapeType="1"/>
          </p:cNvSpPr>
          <p:nvPr/>
        </p:nvSpPr>
        <p:spPr bwMode="auto">
          <a:xfrm>
            <a:off x="392113" y="762000"/>
            <a:ext cx="9102725" cy="0"/>
          </a:xfrm>
          <a:prstGeom prst="line">
            <a:avLst/>
          </a:prstGeom>
          <a:noFill/>
          <a:ln w="9525">
            <a:solidFill>
              <a:srgbClr val="333333"/>
            </a:solidFill>
            <a:round/>
            <a:headEnd/>
            <a:tailEnd/>
          </a:ln>
          <a:effectLst/>
        </p:spPr>
        <p:txBody>
          <a:bodyPr wrap="none" anchor="ctr"/>
          <a:lstStyle/>
          <a:p>
            <a:endParaRPr lang="de-DE"/>
          </a:p>
        </p:txBody>
      </p:sp>
      <p:sp>
        <p:nvSpPr>
          <p:cNvPr id="10" name="Line 30"/>
          <p:cNvSpPr>
            <a:spLocks noChangeShapeType="1"/>
          </p:cNvSpPr>
          <p:nvPr userDrawn="1"/>
        </p:nvSpPr>
        <p:spPr bwMode="auto">
          <a:xfrm>
            <a:off x="392113" y="6357958"/>
            <a:ext cx="9102725" cy="0"/>
          </a:xfrm>
          <a:prstGeom prst="line">
            <a:avLst/>
          </a:prstGeom>
          <a:noFill/>
          <a:ln w="9525">
            <a:solidFill>
              <a:srgbClr val="333333"/>
            </a:solidFill>
            <a:round/>
            <a:headEnd/>
            <a:tailEnd/>
          </a:ln>
        </p:spPr>
        <p:txBody>
          <a:bodyPr wrap="none" anchor="ctr"/>
          <a:lstStyle/>
          <a:p>
            <a:pPr>
              <a:defRPr/>
            </a:pPr>
            <a:endParaRPr lang="de-DE">
              <a:latin typeface="Arial" pitchFamily="34" charset="0"/>
            </a:endParaRPr>
          </a:p>
        </p:txBody>
      </p:sp>
      <p:sp>
        <p:nvSpPr>
          <p:cNvPr id="11" name="Foliennummernplatzhalter 3"/>
          <p:cNvSpPr>
            <a:spLocks noGrp="1"/>
          </p:cNvSpPr>
          <p:nvPr userDrawn="1"/>
        </p:nvSpPr>
        <p:spPr bwMode="auto">
          <a:xfrm>
            <a:off x="6453198" y="6488584"/>
            <a:ext cx="3071834" cy="203200"/>
          </a:xfrm>
          <a:prstGeom prst="rect">
            <a:avLst/>
          </a:prstGeom>
          <a:noFill/>
          <a:ln w="9525">
            <a:noFill/>
            <a:miter lim="800000"/>
            <a:headEnd/>
            <a:tailEnd/>
          </a:ln>
        </p:spPr>
        <p:txBody>
          <a:bodyPr lIns="0" tIns="0" rIns="0" bIns="0"/>
          <a:lstStyle/>
          <a:p>
            <a:pPr algn="r" defTabSz="958850"/>
            <a:r>
              <a:rPr lang="de-DE" sz="800" dirty="0" smtClean="0"/>
              <a:t>Seite </a:t>
            </a:r>
            <a:fld id="{6D7C9A85-D32B-4283-95CF-0C78951048D6}" type="slidenum">
              <a:rPr lang="de-DE" sz="800" smtClean="0"/>
              <a:pPr algn="r" defTabSz="958850"/>
              <a:t>‹#›</a:t>
            </a:fld>
            <a:r>
              <a:rPr lang="de-DE" sz="800" b="0" dirty="0" smtClean="0"/>
              <a:t> </a:t>
            </a:r>
            <a:r>
              <a:rPr lang="de-DE" sz="800" b="0" dirty="0"/>
              <a:t>· </a:t>
            </a:r>
            <a:fld id="{2AB2D4F8-4B21-40EE-9653-FFD7D5447932}" type="datetime1">
              <a:rPr lang="de-DE" sz="800" b="0" smtClean="0"/>
              <a:pPr algn="r" defTabSz="958850"/>
              <a:t>10.01.2018</a:t>
            </a:fld>
            <a:r>
              <a:rPr lang="de-DE" sz="800" b="0" dirty="0" smtClean="0"/>
              <a:t> </a:t>
            </a:r>
            <a:r>
              <a:rPr lang="de-DE" sz="800" dirty="0" smtClean="0"/>
              <a:t>·</a:t>
            </a:r>
            <a:endParaRPr lang="de-DE" sz="800"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Lst>
  <p:timing>
    <p:tnLst>
      <p:par>
        <p:cTn id="1" dur="indefinite" restart="never" nodeType="tmRoot"/>
      </p:par>
    </p:tnLst>
  </p:timing>
  <p:hf hdr="0"/>
  <p:txStyles>
    <p:titleStyle>
      <a:lvl1pPr algn="l" defTabSz="958850" rtl="0" eaLnBrk="1" fontAlgn="base" hangingPunct="1">
        <a:spcBef>
          <a:spcPct val="0"/>
        </a:spcBef>
        <a:spcAft>
          <a:spcPct val="0"/>
        </a:spcAft>
        <a:defRPr sz="2000" b="1">
          <a:solidFill>
            <a:schemeClr val="tx2"/>
          </a:solidFill>
          <a:latin typeface="+mj-lt"/>
          <a:ea typeface="+mj-ea"/>
          <a:cs typeface="+mj-cs"/>
        </a:defRPr>
      </a:lvl1pPr>
      <a:lvl2pPr algn="l" defTabSz="958850" rtl="0" eaLnBrk="1" fontAlgn="base" hangingPunct="1">
        <a:spcBef>
          <a:spcPct val="0"/>
        </a:spcBef>
        <a:spcAft>
          <a:spcPct val="0"/>
        </a:spcAft>
        <a:defRPr sz="2000" b="1">
          <a:solidFill>
            <a:schemeClr val="tx2"/>
          </a:solidFill>
          <a:latin typeface="Arial" charset="0"/>
        </a:defRPr>
      </a:lvl2pPr>
      <a:lvl3pPr algn="l" defTabSz="958850" rtl="0" eaLnBrk="1" fontAlgn="base" hangingPunct="1">
        <a:spcBef>
          <a:spcPct val="0"/>
        </a:spcBef>
        <a:spcAft>
          <a:spcPct val="0"/>
        </a:spcAft>
        <a:defRPr sz="2000" b="1">
          <a:solidFill>
            <a:schemeClr val="tx2"/>
          </a:solidFill>
          <a:latin typeface="Arial" charset="0"/>
        </a:defRPr>
      </a:lvl3pPr>
      <a:lvl4pPr algn="l" defTabSz="958850" rtl="0" eaLnBrk="1" fontAlgn="base" hangingPunct="1">
        <a:spcBef>
          <a:spcPct val="0"/>
        </a:spcBef>
        <a:spcAft>
          <a:spcPct val="0"/>
        </a:spcAft>
        <a:defRPr sz="2000" b="1">
          <a:solidFill>
            <a:schemeClr val="tx2"/>
          </a:solidFill>
          <a:latin typeface="Arial" charset="0"/>
        </a:defRPr>
      </a:lvl4pPr>
      <a:lvl5pPr algn="l" defTabSz="958850" rtl="0" eaLnBrk="1" fontAlgn="base" hangingPunct="1">
        <a:spcBef>
          <a:spcPct val="0"/>
        </a:spcBef>
        <a:spcAft>
          <a:spcPct val="0"/>
        </a:spcAft>
        <a:defRPr sz="2000" b="1">
          <a:solidFill>
            <a:schemeClr val="tx2"/>
          </a:solidFill>
          <a:latin typeface="Arial" charset="0"/>
        </a:defRPr>
      </a:lvl5pPr>
      <a:lvl6pPr marL="457200" algn="l" defTabSz="958850" rtl="0" eaLnBrk="1" fontAlgn="base" hangingPunct="1">
        <a:spcBef>
          <a:spcPct val="0"/>
        </a:spcBef>
        <a:spcAft>
          <a:spcPct val="0"/>
        </a:spcAft>
        <a:defRPr sz="2000" b="1">
          <a:solidFill>
            <a:schemeClr val="tx2"/>
          </a:solidFill>
          <a:latin typeface="Arial" charset="0"/>
        </a:defRPr>
      </a:lvl6pPr>
      <a:lvl7pPr marL="914400" algn="l" defTabSz="958850" rtl="0" eaLnBrk="1" fontAlgn="base" hangingPunct="1">
        <a:spcBef>
          <a:spcPct val="0"/>
        </a:spcBef>
        <a:spcAft>
          <a:spcPct val="0"/>
        </a:spcAft>
        <a:defRPr sz="2000" b="1">
          <a:solidFill>
            <a:schemeClr val="tx2"/>
          </a:solidFill>
          <a:latin typeface="Arial" charset="0"/>
        </a:defRPr>
      </a:lvl7pPr>
      <a:lvl8pPr marL="1371600" algn="l" defTabSz="958850" rtl="0" eaLnBrk="1" fontAlgn="base" hangingPunct="1">
        <a:spcBef>
          <a:spcPct val="0"/>
        </a:spcBef>
        <a:spcAft>
          <a:spcPct val="0"/>
        </a:spcAft>
        <a:defRPr sz="2000" b="1">
          <a:solidFill>
            <a:schemeClr val="tx2"/>
          </a:solidFill>
          <a:latin typeface="Arial" charset="0"/>
        </a:defRPr>
      </a:lvl8pPr>
      <a:lvl9pPr marL="1828800" algn="l" defTabSz="958850" rtl="0" eaLnBrk="1" fontAlgn="base" hangingPunct="1">
        <a:spcBef>
          <a:spcPct val="0"/>
        </a:spcBef>
        <a:spcAft>
          <a:spcPct val="0"/>
        </a:spcAft>
        <a:defRPr sz="2000" b="1">
          <a:solidFill>
            <a:schemeClr val="tx2"/>
          </a:solidFill>
          <a:latin typeface="Arial" charset="0"/>
        </a:defRPr>
      </a:lvl9pPr>
    </p:titleStyle>
    <p:bodyStyle>
      <a:lvl1pPr algn="l" defTabSz="958850" rtl="0" eaLnBrk="1" fontAlgn="base" hangingPunct="1">
        <a:lnSpc>
          <a:spcPct val="110000"/>
        </a:lnSpc>
        <a:spcBef>
          <a:spcPct val="0"/>
        </a:spcBef>
        <a:spcAft>
          <a:spcPct val="25000"/>
        </a:spcAft>
        <a:defRPr>
          <a:solidFill>
            <a:schemeClr val="tx1"/>
          </a:solidFill>
          <a:latin typeface="+mn-lt"/>
          <a:ea typeface="+mn-ea"/>
          <a:cs typeface="+mn-cs"/>
        </a:defRPr>
      </a:lvl1pPr>
      <a:lvl2pPr marL="190500" indent="-188913" algn="l" defTabSz="958850" rtl="0" eaLnBrk="1" fontAlgn="base" hangingPunct="1">
        <a:lnSpc>
          <a:spcPct val="110000"/>
        </a:lnSpc>
        <a:spcBef>
          <a:spcPct val="0"/>
        </a:spcBef>
        <a:spcAft>
          <a:spcPct val="25000"/>
        </a:spcAft>
        <a:buChar char="•"/>
        <a:defRPr>
          <a:solidFill>
            <a:schemeClr val="tx1"/>
          </a:solidFill>
          <a:latin typeface="+mn-lt"/>
        </a:defRPr>
      </a:lvl2pPr>
      <a:lvl3pPr marL="381000" indent="-188913" algn="l" defTabSz="958850" rtl="0" eaLnBrk="1" fontAlgn="base" hangingPunct="1">
        <a:lnSpc>
          <a:spcPct val="110000"/>
        </a:lnSpc>
        <a:spcBef>
          <a:spcPct val="0"/>
        </a:spcBef>
        <a:spcAft>
          <a:spcPct val="25000"/>
        </a:spcAft>
        <a:buChar char="•"/>
        <a:defRPr>
          <a:solidFill>
            <a:schemeClr val="tx1"/>
          </a:solidFill>
          <a:latin typeface="+mn-lt"/>
        </a:defRPr>
      </a:lvl3pPr>
      <a:lvl4pPr marL="571500" indent="-188913" algn="l" defTabSz="958850" rtl="0" eaLnBrk="1" fontAlgn="base" hangingPunct="1">
        <a:lnSpc>
          <a:spcPct val="110000"/>
        </a:lnSpc>
        <a:spcBef>
          <a:spcPct val="0"/>
        </a:spcBef>
        <a:spcAft>
          <a:spcPct val="25000"/>
        </a:spcAft>
        <a:buChar char="•"/>
        <a:defRPr>
          <a:solidFill>
            <a:schemeClr val="tx1"/>
          </a:solidFill>
          <a:latin typeface="+mn-lt"/>
        </a:defRPr>
      </a:lvl4pPr>
      <a:lvl5pPr marL="762000" indent="-188913" algn="l" defTabSz="958850" rtl="0" eaLnBrk="1" fontAlgn="base" hangingPunct="1">
        <a:lnSpc>
          <a:spcPct val="110000"/>
        </a:lnSpc>
        <a:spcBef>
          <a:spcPct val="0"/>
        </a:spcBef>
        <a:spcAft>
          <a:spcPct val="25000"/>
        </a:spcAft>
        <a:buChar char="•"/>
        <a:defRPr>
          <a:solidFill>
            <a:schemeClr val="tx1"/>
          </a:solidFill>
          <a:latin typeface="+mn-lt"/>
        </a:defRPr>
      </a:lvl5pPr>
      <a:lvl6pPr marL="1219200" indent="-188913" algn="l" defTabSz="958850" rtl="0" eaLnBrk="1" fontAlgn="base" hangingPunct="1">
        <a:lnSpc>
          <a:spcPct val="110000"/>
        </a:lnSpc>
        <a:spcBef>
          <a:spcPct val="0"/>
        </a:spcBef>
        <a:spcAft>
          <a:spcPct val="25000"/>
        </a:spcAft>
        <a:buChar char="•"/>
        <a:defRPr>
          <a:solidFill>
            <a:schemeClr val="tx1"/>
          </a:solidFill>
          <a:latin typeface="+mn-lt"/>
        </a:defRPr>
      </a:lvl6pPr>
      <a:lvl7pPr marL="1676400" indent="-188913" algn="l" defTabSz="958850" rtl="0" eaLnBrk="1" fontAlgn="base" hangingPunct="1">
        <a:lnSpc>
          <a:spcPct val="110000"/>
        </a:lnSpc>
        <a:spcBef>
          <a:spcPct val="0"/>
        </a:spcBef>
        <a:spcAft>
          <a:spcPct val="25000"/>
        </a:spcAft>
        <a:buChar char="•"/>
        <a:defRPr>
          <a:solidFill>
            <a:schemeClr val="tx1"/>
          </a:solidFill>
          <a:latin typeface="+mn-lt"/>
        </a:defRPr>
      </a:lvl7pPr>
      <a:lvl8pPr marL="2133600" indent="-188913" algn="l" defTabSz="958850" rtl="0" eaLnBrk="1" fontAlgn="base" hangingPunct="1">
        <a:lnSpc>
          <a:spcPct val="110000"/>
        </a:lnSpc>
        <a:spcBef>
          <a:spcPct val="0"/>
        </a:spcBef>
        <a:spcAft>
          <a:spcPct val="25000"/>
        </a:spcAft>
        <a:buChar char="•"/>
        <a:defRPr>
          <a:solidFill>
            <a:schemeClr val="tx1"/>
          </a:solidFill>
          <a:latin typeface="+mn-lt"/>
        </a:defRPr>
      </a:lvl8pPr>
      <a:lvl9pPr marL="2590800" indent="-188913" algn="l" defTabSz="958850" rtl="0" eaLnBrk="1" fontAlgn="base" hangingPunct="1">
        <a:lnSpc>
          <a:spcPct val="110000"/>
        </a:lnSpc>
        <a:spcBef>
          <a:spcPct val="0"/>
        </a:spcBef>
        <a:spcAft>
          <a:spcPct val="2500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90.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3.png"/><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97530" y="729159"/>
            <a:ext cx="9097505" cy="1082675"/>
          </a:xfrm>
        </p:spPr>
        <p:txBody>
          <a:bodyPr/>
          <a:lstStyle/>
          <a:p>
            <a:pPr algn="ctr"/>
            <a:r>
              <a:rPr lang="en-GB" dirty="0" smtClean="0"/>
              <a:t>OVC-HEV Certification according to R83/R101</a:t>
            </a:r>
            <a:br>
              <a:rPr lang="en-GB" dirty="0" smtClean="0"/>
            </a:br>
            <a:r>
              <a:rPr lang="en-GB" dirty="0" smtClean="0"/>
              <a:t>Mode Selection for condition A and B</a:t>
            </a:r>
            <a:endParaRPr lang="en-GB" dirty="0"/>
          </a:p>
        </p:txBody>
      </p:sp>
      <p:graphicFrame>
        <p:nvGraphicFramePr>
          <p:cNvPr id="5" name="Tableau 4"/>
          <p:cNvGraphicFramePr>
            <a:graphicFrameLocks noGrp="1"/>
          </p:cNvGraphicFramePr>
          <p:nvPr>
            <p:extLst>
              <p:ext uri="{D42A27DB-BD31-4B8C-83A1-F6EECF244321}">
                <p14:modId xmlns:p14="http://schemas.microsoft.com/office/powerpoint/2010/main" val="3224417738"/>
              </p:ext>
            </p:extLst>
          </p:nvPr>
        </p:nvGraphicFramePr>
        <p:xfrm>
          <a:off x="449652" y="188640"/>
          <a:ext cx="9045222" cy="411480"/>
        </p:xfrm>
        <a:graphic>
          <a:graphicData uri="http://schemas.openxmlformats.org/drawingml/2006/table">
            <a:tbl>
              <a:tblPr firstRow="1" firstCol="1" bandRow="1">
                <a:tableStyleId>{5C22544A-7EE6-4342-B048-85BDC9FD1C3A}</a:tableStyleId>
              </a:tblPr>
              <a:tblGrid>
                <a:gridCol w="5963005"/>
                <a:gridCol w="3082217"/>
              </a:tblGrid>
              <a:tr h="144016">
                <a:tc>
                  <a:txBody>
                    <a:bodyPr/>
                    <a:lstStyle/>
                    <a:p>
                      <a:pPr>
                        <a:spcAft>
                          <a:spcPts val="0"/>
                        </a:spcAft>
                      </a:pPr>
                      <a:r>
                        <a:rPr lang="en-US" sz="900" b="0" dirty="0">
                          <a:solidFill>
                            <a:schemeClr val="tx1"/>
                          </a:solidFill>
                          <a:effectLst/>
                        </a:rPr>
                        <a:t>Submitted by the expert from OICA</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noFill/>
                  </a:tcPr>
                </a:tc>
                <a:tc>
                  <a:txBody>
                    <a:bodyPr/>
                    <a:lstStyle/>
                    <a:p>
                      <a:pPr marL="894080" algn="l">
                        <a:spcAft>
                          <a:spcPts val="0"/>
                        </a:spcAft>
                      </a:pPr>
                      <a:r>
                        <a:rPr lang="en-US" sz="900" b="0" u="sng" dirty="0">
                          <a:solidFill>
                            <a:schemeClr val="tx1"/>
                          </a:solidFill>
                          <a:effectLst/>
                        </a:rPr>
                        <a:t>Informal document</a:t>
                      </a:r>
                      <a:r>
                        <a:rPr lang="en-US" sz="900" b="0" dirty="0">
                          <a:solidFill>
                            <a:schemeClr val="tx1"/>
                          </a:solidFill>
                          <a:effectLst/>
                        </a:rPr>
                        <a:t> </a:t>
                      </a:r>
                      <a:r>
                        <a:rPr lang="en-US" sz="900" b="1" dirty="0" smtClean="0">
                          <a:solidFill>
                            <a:schemeClr val="tx1"/>
                          </a:solidFill>
                          <a:effectLst/>
                        </a:rPr>
                        <a:t>GRPE-76-22</a:t>
                      </a:r>
                      <a:endParaRPr lang="fr-FR" sz="900" b="1" dirty="0">
                        <a:solidFill>
                          <a:schemeClr val="tx1"/>
                        </a:solidFill>
                        <a:effectLst/>
                      </a:endParaRPr>
                    </a:p>
                    <a:p>
                      <a:pPr marL="894080" algn="l">
                        <a:spcAft>
                          <a:spcPts val="0"/>
                        </a:spcAft>
                      </a:pPr>
                      <a:r>
                        <a:rPr lang="en-US" sz="900" b="0" dirty="0">
                          <a:solidFill>
                            <a:schemeClr val="tx1"/>
                          </a:solidFill>
                          <a:effectLst/>
                        </a:rPr>
                        <a:t>76</a:t>
                      </a:r>
                      <a:r>
                        <a:rPr lang="en-US" sz="900" b="0" baseline="30000" dirty="0">
                          <a:solidFill>
                            <a:schemeClr val="tx1"/>
                          </a:solidFill>
                          <a:effectLst/>
                        </a:rPr>
                        <a:t>th</a:t>
                      </a:r>
                      <a:r>
                        <a:rPr lang="en-US" sz="900" b="0" dirty="0">
                          <a:solidFill>
                            <a:schemeClr val="tx1"/>
                          </a:solidFill>
                          <a:effectLst/>
                        </a:rPr>
                        <a:t> GRPE, 9-12 January 2018</a:t>
                      </a:r>
                      <a:endParaRPr lang="fr-FR" sz="900" b="0" dirty="0">
                        <a:solidFill>
                          <a:schemeClr val="tx1"/>
                        </a:solidFill>
                        <a:effectLst/>
                      </a:endParaRPr>
                    </a:p>
                    <a:p>
                      <a:pPr marL="894080" algn="l">
                        <a:spcAft>
                          <a:spcPts val="0"/>
                        </a:spcAft>
                      </a:pPr>
                      <a:r>
                        <a:rPr lang="en-US" sz="900" b="0" dirty="0">
                          <a:solidFill>
                            <a:schemeClr val="tx1"/>
                          </a:solidFill>
                          <a:effectLst/>
                        </a:rPr>
                        <a:t>Agenda item </a:t>
                      </a:r>
                      <a:r>
                        <a:rPr lang="en-US" sz="900" b="0" dirty="0" smtClean="0">
                          <a:solidFill>
                            <a:schemeClr val="tx1"/>
                          </a:solidFill>
                          <a:effectLst/>
                        </a:rPr>
                        <a:t>3(a)</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noFill/>
                  </a:tcPr>
                </a:tc>
              </a:tr>
            </a:tbl>
          </a:graphicData>
        </a:graphic>
      </p:graphicFrame>
    </p:spTree>
    <p:extLst>
      <p:ext uri="{BB962C8B-B14F-4D97-AF65-F5344CB8AC3E}">
        <p14:creationId xmlns:p14="http://schemas.microsoft.com/office/powerpoint/2010/main" val="862392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Certification according to UN-ECE R83/R101</a:t>
            </a:r>
            <a:br>
              <a:rPr lang="en-GB" dirty="0">
                <a:latin typeface="VWAG TheSans" panose="020B0502050302020203" pitchFamily="34" charset="0"/>
              </a:rPr>
            </a:br>
            <a:r>
              <a:rPr lang="en-GB" sz="1800" b="0" dirty="0" smtClean="0">
                <a:latin typeface="VWAG TheSans" panose="020B0502050302020203" pitchFamily="34" charset="0"/>
              </a:rPr>
              <a:t>Mode selection for  D</a:t>
            </a:r>
            <a:r>
              <a:rPr lang="en-GB" sz="1800" b="0" baseline="-25000" dirty="0" smtClean="0">
                <a:latin typeface="VWAG TheSans" panose="020B0502050302020203" pitchFamily="34" charset="0"/>
              </a:rPr>
              <a:t>e</a:t>
            </a:r>
            <a:r>
              <a:rPr lang="en-GB" sz="1800" b="0" dirty="0" smtClean="0">
                <a:latin typeface="VWAG TheSans" panose="020B0502050302020203" pitchFamily="34" charset="0"/>
              </a:rPr>
              <a:t>-Range determination</a:t>
            </a:r>
            <a:endParaRPr lang="en-GB" sz="1800" dirty="0">
              <a:latin typeface="VWAG TheSans" panose="020B0502050302020203" pitchFamily="34" charset="0"/>
            </a:endParaRPr>
          </a:p>
        </p:txBody>
      </p:sp>
      <p:sp>
        <p:nvSpPr>
          <p:cNvPr id="5" name="Rectangle 4"/>
          <p:cNvSpPr/>
          <p:nvPr/>
        </p:nvSpPr>
        <p:spPr>
          <a:xfrm>
            <a:off x="298109" y="1731128"/>
            <a:ext cx="3331361" cy="307777"/>
          </a:xfrm>
          <a:prstGeom prst="rect">
            <a:avLst/>
          </a:prstGeom>
        </p:spPr>
        <p:txBody>
          <a:bodyPr wrap="none">
            <a:spAutoFit/>
          </a:bodyPr>
          <a:lstStyle/>
          <a:p>
            <a:r>
              <a:rPr lang="en-GB" sz="1400" b="1" kern="0" dirty="0" smtClean="0">
                <a:solidFill>
                  <a:schemeClr val="tx2"/>
                </a:solidFill>
                <a:latin typeface="VWAG TheSans" panose="020B0502050302020203" pitchFamily="34" charset="0"/>
              </a:rPr>
              <a:t>Test procedure for Range Determination</a:t>
            </a:r>
            <a:endParaRPr lang="en-GB" sz="1400" b="1" kern="0" dirty="0">
              <a:solidFill>
                <a:schemeClr val="tx2"/>
              </a:solidFill>
              <a:latin typeface="VWAG TheSans" panose="020B0502050302020203" pitchFamily="34" charset="0"/>
            </a:endParaRPr>
          </a:p>
        </p:txBody>
      </p:sp>
      <p:grpSp>
        <p:nvGrpSpPr>
          <p:cNvPr id="14" name="Group 13"/>
          <p:cNvGrpSpPr/>
          <p:nvPr/>
        </p:nvGrpSpPr>
        <p:grpSpPr>
          <a:xfrm>
            <a:off x="1040480" y="2165726"/>
            <a:ext cx="7664443" cy="1812642"/>
            <a:chOff x="1150695" y="2159798"/>
            <a:chExt cx="7664443" cy="1812642"/>
          </a:xfrm>
        </p:grpSpPr>
        <p:pic>
          <p:nvPicPr>
            <p:cNvPr id="15" name="Picture 14"/>
            <p:cNvPicPr>
              <a:picLocks noChangeAspect="1"/>
            </p:cNvPicPr>
            <p:nvPr/>
          </p:nvPicPr>
          <p:blipFill>
            <a:blip r:embed="rId2"/>
            <a:stretch>
              <a:fillRect/>
            </a:stretch>
          </p:blipFill>
          <p:spPr>
            <a:xfrm>
              <a:off x="1150695" y="2159798"/>
              <a:ext cx="7431833" cy="1812642"/>
            </a:xfrm>
            <a:prstGeom prst="rect">
              <a:avLst/>
            </a:prstGeom>
          </p:spPr>
        </p:pic>
        <p:sp>
          <p:nvSpPr>
            <p:cNvPr id="16" name="Rectangle 15"/>
            <p:cNvSpPr/>
            <p:nvPr/>
          </p:nvSpPr>
          <p:spPr bwMode="auto">
            <a:xfrm>
              <a:off x="2454444" y="2175840"/>
              <a:ext cx="4612103" cy="24651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        Range Determination (D</a:t>
              </a:r>
              <a:r>
                <a:rPr kumimoji="0" lang="en-GB" sz="1100" b="1" i="0" u="none" strike="noStrike" cap="none" normalizeH="0" baseline="-25000" dirty="0" smtClean="0">
                  <a:ln>
                    <a:noFill/>
                  </a:ln>
                  <a:solidFill>
                    <a:schemeClr val="tx1"/>
                  </a:solidFill>
                  <a:effectLst/>
                  <a:latin typeface="Calibri" panose="020F0502020204030204" pitchFamily="34" charset="0"/>
                </a:rPr>
                <a:t>e</a:t>
              </a:r>
              <a:r>
                <a:rPr kumimoji="0" lang="en-GB" sz="1100" b="1" i="0" u="none" strike="noStrike" cap="none" normalizeH="0" baseline="0" dirty="0" smtClean="0">
                  <a:ln>
                    <a:noFill/>
                  </a:ln>
                  <a:solidFill>
                    <a:schemeClr val="tx1"/>
                  </a:solidFill>
                  <a:effectLst/>
                  <a:latin typeface="Calibri" panose="020F0502020204030204" pitchFamily="34" charset="0"/>
                </a:rPr>
                <a:t>-Range)</a:t>
              </a:r>
            </a:p>
          </p:txBody>
        </p:sp>
        <p:sp>
          <p:nvSpPr>
            <p:cNvPr id="17" name="Rectangle 16"/>
            <p:cNvSpPr/>
            <p:nvPr/>
          </p:nvSpPr>
          <p:spPr bwMode="auto">
            <a:xfrm>
              <a:off x="7812507" y="3386179"/>
              <a:ext cx="1002631" cy="1844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r>
                <a:rPr kumimoji="0" lang="en-GB" sz="900" b="1" i="0" u="none" strike="noStrike" cap="none" normalizeH="0" baseline="0" dirty="0" smtClean="0">
                  <a:ln>
                    <a:noFill/>
                  </a:ln>
                  <a:solidFill>
                    <a:schemeClr val="tx1"/>
                  </a:solidFill>
                  <a:effectLst/>
                  <a:latin typeface="Calibri" panose="020F0502020204030204" pitchFamily="34" charset="0"/>
                </a:rPr>
                <a:t>Hybrid Window</a:t>
              </a:r>
            </a:p>
          </p:txBody>
        </p:sp>
      </p:grpSp>
      <p:sp>
        <p:nvSpPr>
          <p:cNvPr id="18" name="Rectangle 17"/>
          <p:cNvSpPr/>
          <p:nvPr/>
        </p:nvSpPr>
        <p:spPr bwMode="auto">
          <a:xfrm>
            <a:off x="6196922" y="2732864"/>
            <a:ext cx="989416" cy="19432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74688"/>
            <a:r>
              <a:rPr kumimoji="0" lang="en-GB" sz="1100" b="1" i="0" u="none" strike="noStrike" cap="none" normalizeH="0" baseline="0" dirty="0" smtClean="0">
                <a:ln>
                  <a:noFill/>
                </a:ln>
                <a:solidFill>
                  <a:schemeClr val="tx1"/>
                </a:solidFill>
                <a:effectLst/>
                <a:latin typeface="Calibri" panose="020F0502020204030204" pitchFamily="34" charset="0"/>
              </a:rPr>
              <a:t>End </a:t>
            </a:r>
            <a:r>
              <a:rPr lang="en-GB" sz="1100" b="1" dirty="0" smtClean="0">
                <a:latin typeface="Calibri" panose="020F0502020204030204" pitchFamily="34" charset="0"/>
              </a:rPr>
              <a:t>of Test</a:t>
            </a:r>
            <a:endParaRPr lang="en-GB" sz="1100" b="1" dirty="0">
              <a:latin typeface="Calibri" panose="020F0502020204030204" pitchFamily="34" charset="0"/>
            </a:endParaRPr>
          </a:p>
        </p:txBody>
      </p:sp>
      <p:sp>
        <p:nvSpPr>
          <p:cNvPr id="19" name="Rectangle 18"/>
          <p:cNvSpPr/>
          <p:nvPr/>
        </p:nvSpPr>
        <p:spPr bwMode="auto">
          <a:xfrm>
            <a:off x="1379130" y="2164659"/>
            <a:ext cx="732489"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Charging</a:t>
            </a:r>
            <a:endParaRPr lang="en-GB" sz="1100" b="1" dirty="0">
              <a:latin typeface="Calibri" panose="020F0502020204030204" pitchFamily="34" charset="0"/>
            </a:endParaRPr>
          </a:p>
        </p:txBody>
      </p:sp>
      <p:sp>
        <p:nvSpPr>
          <p:cNvPr id="23" name="Rectangle 22"/>
          <p:cNvSpPr/>
          <p:nvPr/>
        </p:nvSpPr>
        <p:spPr bwMode="auto">
          <a:xfrm rot="16200000">
            <a:off x="499202" y="3050482"/>
            <a:ext cx="1388072"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SoC,</a:t>
            </a:r>
            <a:r>
              <a:rPr kumimoji="0" lang="en-GB" sz="1100" b="1" i="0" u="none" strike="noStrike" cap="none" normalizeH="0" dirty="0" smtClean="0">
                <a:ln>
                  <a:noFill/>
                </a:ln>
                <a:solidFill>
                  <a:schemeClr val="tx1"/>
                </a:solidFill>
                <a:effectLst/>
                <a:latin typeface="Calibri" panose="020F0502020204030204" pitchFamily="34" charset="0"/>
              </a:rPr>
              <a:t> speed trace</a:t>
            </a:r>
            <a:endParaRPr lang="en-GB" sz="1100" b="1" dirty="0">
              <a:latin typeface="Calibri" panose="020F0502020204030204" pitchFamily="34" charset="0"/>
            </a:endParaRPr>
          </a:p>
        </p:txBody>
      </p:sp>
      <p:sp>
        <p:nvSpPr>
          <p:cNvPr id="7" name="Rectangle 6"/>
          <p:cNvSpPr/>
          <p:nvPr/>
        </p:nvSpPr>
        <p:spPr>
          <a:xfrm>
            <a:off x="1040480" y="4437938"/>
            <a:ext cx="7431833" cy="630942"/>
          </a:xfrm>
          <a:prstGeom prst="rect">
            <a:avLst/>
          </a:prstGeom>
        </p:spPr>
        <p:txBody>
          <a:bodyPr wrap="square">
            <a:spAutoFit/>
          </a:bodyPr>
          <a:lstStyle/>
          <a:p>
            <a:r>
              <a:rPr lang="en-GB" sz="1400" u="sng" dirty="0" smtClean="0">
                <a:solidFill>
                  <a:schemeClr val="tx2"/>
                </a:solidFill>
                <a:latin typeface="VWAG TheSans" panose="020B0502050302020203" pitchFamily="34" charset="0"/>
              </a:rPr>
              <a:t>Mode selection for Range Determination (for D</a:t>
            </a:r>
            <a:r>
              <a:rPr lang="en-GB" sz="1400" u="sng" baseline="-25000" dirty="0" smtClean="0">
                <a:solidFill>
                  <a:schemeClr val="tx2"/>
                </a:solidFill>
                <a:latin typeface="VWAG TheSans" panose="020B0502050302020203" pitchFamily="34" charset="0"/>
              </a:rPr>
              <a:t>e</a:t>
            </a:r>
            <a:r>
              <a:rPr lang="en-GB" sz="1400" u="sng" dirty="0" smtClean="0">
                <a:solidFill>
                  <a:schemeClr val="tx2"/>
                </a:solidFill>
                <a:latin typeface="VWAG TheSans" panose="020B0502050302020203" pitchFamily="34" charset="0"/>
              </a:rPr>
              <a:t>-Range):</a:t>
            </a:r>
          </a:p>
          <a:p>
            <a:r>
              <a:rPr lang="en-GB" sz="1400" dirty="0" smtClean="0">
                <a:solidFill>
                  <a:schemeClr val="tx2"/>
                </a:solidFill>
                <a:latin typeface="VWAG TheSans" panose="020B0502050302020203" pitchFamily="34" charset="0"/>
              </a:rPr>
              <a:t>According to UN-ECE R101, Annex 9, </a:t>
            </a:r>
            <a:r>
              <a:rPr lang="en-GB" sz="1400" dirty="0">
                <a:solidFill>
                  <a:schemeClr val="tx2"/>
                </a:solidFill>
                <a:latin typeface="VWAG TheSans" panose="020B0502050302020203" pitchFamily="34" charset="0"/>
              </a:rPr>
              <a:t>Paragraph </a:t>
            </a:r>
            <a:r>
              <a:rPr lang="en-GB" sz="1400" dirty="0" smtClean="0">
                <a:solidFill>
                  <a:schemeClr val="tx2"/>
                </a:solidFill>
                <a:latin typeface="VWAG TheSans" panose="020B0502050302020203" pitchFamily="34" charset="0"/>
              </a:rPr>
              <a:t>4.2.2.1.1.</a:t>
            </a:r>
            <a:endParaRPr lang="en-GB" sz="1400" dirty="0">
              <a:solidFill>
                <a:schemeClr val="tx2"/>
              </a:solidFill>
              <a:latin typeface="VWAG TheSans" panose="020B0502050302020203" pitchFamily="34" charset="0"/>
              <a:sym typeface="Wingdings" panose="05000000000000000000" pitchFamily="2" charset="2"/>
            </a:endParaRPr>
          </a:p>
        </p:txBody>
      </p:sp>
    </p:spTree>
    <p:extLst>
      <p:ext uri="{BB962C8B-B14F-4D97-AF65-F5344CB8AC3E}">
        <p14:creationId xmlns:p14="http://schemas.microsoft.com/office/powerpoint/2010/main" val="3694351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Certification according to UN-ECE R83/R101</a:t>
            </a:r>
            <a:br>
              <a:rPr lang="en-GB" dirty="0">
                <a:latin typeface="VWAG TheSans" panose="020B0502050302020203" pitchFamily="34" charset="0"/>
              </a:rPr>
            </a:br>
            <a:r>
              <a:rPr lang="en-GB" sz="1800" b="0" dirty="0" smtClean="0">
                <a:latin typeface="VWAG TheSans" panose="020B0502050302020203" pitchFamily="34" charset="0"/>
              </a:rPr>
              <a:t>Mode selection for Condition A and Condition B testing</a:t>
            </a:r>
            <a:endParaRPr lang="en-GB" sz="1800" dirty="0">
              <a:latin typeface="VWAG TheSans" panose="020B0502050302020203" pitchFamily="34" charset="0"/>
            </a:endParaRPr>
          </a:p>
        </p:txBody>
      </p:sp>
      <p:sp>
        <p:nvSpPr>
          <p:cNvPr id="7" name="Rectangle 6"/>
          <p:cNvSpPr/>
          <p:nvPr/>
        </p:nvSpPr>
        <p:spPr>
          <a:xfrm>
            <a:off x="1040481" y="4437938"/>
            <a:ext cx="4522832" cy="630942"/>
          </a:xfrm>
          <a:prstGeom prst="rect">
            <a:avLst/>
          </a:prstGeom>
        </p:spPr>
        <p:txBody>
          <a:bodyPr wrap="square">
            <a:spAutoFit/>
          </a:bodyPr>
          <a:lstStyle/>
          <a:p>
            <a:r>
              <a:rPr lang="en-GB" sz="1400" u="sng" dirty="0">
                <a:solidFill>
                  <a:schemeClr val="tx2"/>
                </a:solidFill>
                <a:latin typeface="VWAG TheSans" panose="020B0502050302020203" pitchFamily="34" charset="0"/>
              </a:rPr>
              <a:t>Mode selection for Condition A and Condition B:</a:t>
            </a:r>
          </a:p>
          <a:p>
            <a:r>
              <a:rPr lang="en-GB" sz="1400" dirty="0">
                <a:solidFill>
                  <a:schemeClr val="tx2"/>
                </a:solidFill>
                <a:latin typeface="VWAG TheSans" panose="020B0502050302020203" pitchFamily="34" charset="0"/>
              </a:rPr>
              <a:t>According to UN-ECE R101, Paragraph 4.1.3. and 4.2.1</a:t>
            </a:r>
            <a:r>
              <a:rPr lang="en-GB" sz="1400" dirty="0" smtClean="0">
                <a:solidFill>
                  <a:schemeClr val="tx2"/>
                </a:solidFill>
                <a:latin typeface="VWAG TheSans" panose="020B0502050302020203" pitchFamily="34" charset="0"/>
              </a:rPr>
              <a:t>.</a:t>
            </a:r>
            <a:endParaRPr lang="en-GB" sz="1400" dirty="0">
              <a:solidFill>
                <a:schemeClr val="tx2"/>
              </a:solidFill>
              <a:latin typeface="VWAG TheSans" panose="020B0502050302020203" pitchFamily="34" charset="0"/>
              <a:sym typeface="Wingdings" panose="05000000000000000000" pitchFamily="2" charset="2"/>
            </a:endParaRPr>
          </a:p>
        </p:txBody>
      </p:sp>
      <p:sp>
        <p:nvSpPr>
          <p:cNvPr id="12" name="Rectangle 11"/>
          <p:cNvSpPr/>
          <p:nvPr/>
        </p:nvSpPr>
        <p:spPr>
          <a:xfrm>
            <a:off x="295459" y="1734531"/>
            <a:ext cx="4443845" cy="307777"/>
          </a:xfrm>
          <a:prstGeom prst="rect">
            <a:avLst/>
          </a:prstGeom>
        </p:spPr>
        <p:txBody>
          <a:bodyPr wrap="none">
            <a:spAutoFit/>
          </a:bodyPr>
          <a:lstStyle/>
          <a:p>
            <a:r>
              <a:rPr lang="en-GB" sz="1400" b="1" kern="0" dirty="0" smtClean="0">
                <a:solidFill>
                  <a:schemeClr val="tx2"/>
                </a:solidFill>
                <a:latin typeface="VWAG TheSans" panose="020B0502050302020203" pitchFamily="34" charset="0"/>
              </a:rPr>
              <a:t>Test procedure for Condition </a:t>
            </a:r>
            <a:r>
              <a:rPr lang="en-GB" sz="1400" b="1" kern="0" dirty="0">
                <a:solidFill>
                  <a:schemeClr val="tx2"/>
                </a:solidFill>
                <a:latin typeface="VWAG TheSans" panose="020B0502050302020203" pitchFamily="34" charset="0"/>
              </a:rPr>
              <a:t>A and Condition B </a:t>
            </a:r>
            <a:r>
              <a:rPr lang="en-GB" sz="1400" b="1" kern="0" dirty="0" smtClean="0">
                <a:solidFill>
                  <a:schemeClr val="tx2"/>
                </a:solidFill>
                <a:latin typeface="VWAG TheSans" panose="020B0502050302020203" pitchFamily="34" charset="0"/>
              </a:rPr>
              <a:t>testing</a:t>
            </a:r>
            <a:endParaRPr lang="en-GB" sz="1400" b="1" kern="0" dirty="0">
              <a:solidFill>
                <a:schemeClr val="tx2"/>
              </a:solidFill>
              <a:latin typeface="VWAG TheSans" panose="020B0502050302020203" pitchFamily="34" charset="0"/>
            </a:endParaRPr>
          </a:p>
        </p:txBody>
      </p:sp>
      <p:pic>
        <p:nvPicPr>
          <p:cNvPr id="13" name="Picture 12"/>
          <p:cNvPicPr>
            <a:picLocks noChangeAspect="1"/>
          </p:cNvPicPr>
          <p:nvPr/>
        </p:nvPicPr>
        <p:blipFill>
          <a:blip r:embed="rId2"/>
          <a:stretch>
            <a:fillRect/>
          </a:stretch>
        </p:blipFill>
        <p:spPr>
          <a:xfrm>
            <a:off x="1040480" y="2194101"/>
            <a:ext cx="7051969" cy="2021836"/>
          </a:xfrm>
          <a:prstGeom prst="rect">
            <a:avLst/>
          </a:prstGeom>
        </p:spPr>
      </p:pic>
      <p:sp>
        <p:nvSpPr>
          <p:cNvPr id="20" name="Rectangle 19"/>
          <p:cNvSpPr/>
          <p:nvPr/>
        </p:nvSpPr>
        <p:spPr bwMode="auto">
          <a:xfrm>
            <a:off x="7359961" y="3460968"/>
            <a:ext cx="1002631" cy="1844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r>
              <a:rPr kumimoji="0" lang="en-GB" sz="900" b="1" i="0" u="none" strike="noStrike" cap="none" normalizeH="0" baseline="0" dirty="0" smtClean="0">
                <a:ln>
                  <a:noFill/>
                </a:ln>
                <a:solidFill>
                  <a:schemeClr val="tx1"/>
                </a:solidFill>
                <a:effectLst/>
                <a:latin typeface="Calibri" panose="020F0502020204030204" pitchFamily="34" charset="0"/>
              </a:rPr>
              <a:t>Hybrid Window</a:t>
            </a:r>
          </a:p>
        </p:txBody>
      </p:sp>
      <p:sp>
        <p:nvSpPr>
          <p:cNvPr id="21" name="Rectangle 20"/>
          <p:cNvSpPr/>
          <p:nvPr/>
        </p:nvSpPr>
        <p:spPr bwMode="auto">
          <a:xfrm>
            <a:off x="2320134" y="2267394"/>
            <a:ext cx="1716505" cy="28073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Condition A</a:t>
            </a:r>
            <a:endParaRPr lang="en-GB" sz="1100" b="1" dirty="0">
              <a:latin typeface="Calibri" panose="020F0502020204030204" pitchFamily="34" charset="0"/>
            </a:endParaRPr>
          </a:p>
        </p:txBody>
      </p:sp>
      <p:sp>
        <p:nvSpPr>
          <p:cNvPr id="22" name="Rectangle 21"/>
          <p:cNvSpPr/>
          <p:nvPr/>
        </p:nvSpPr>
        <p:spPr bwMode="auto">
          <a:xfrm>
            <a:off x="1317502" y="2267394"/>
            <a:ext cx="732489"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Charging</a:t>
            </a:r>
            <a:endParaRPr lang="en-GB" sz="1100" b="1" dirty="0">
              <a:latin typeface="Calibri" panose="020F0502020204030204" pitchFamily="34" charset="0"/>
            </a:endParaRPr>
          </a:p>
        </p:txBody>
      </p:sp>
      <p:sp>
        <p:nvSpPr>
          <p:cNvPr id="24" name="Rectangle 23"/>
          <p:cNvSpPr/>
          <p:nvPr/>
        </p:nvSpPr>
        <p:spPr bwMode="auto">
          <a:xfrm>
            <a:off x="4148934" y="2207724"/>
            <a:ext cx="1347537"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Charging   Discharging</a:t>
            </a:r>
            <a:endParaRPr lang="en-GB" sz="1100" b="1" dirty="0">
              <a:latin typeface="Calibri" panose="020F0502020204030204" pitchFamily="34" charset="0"/>
            </a:endParaRPr>
          </a:p>
        </p:txBody>
      </p:sp>
      <p:sp>
        <p:nvSpPr>
          <p:cNvPr id="25" name="Rectangle 24"/>
          <p:cNvSpPr/>
          <p:nvPr/>
        </p:nvSpPr>
        <p:spPr bwMode="auto">
          <a:xfrm rot="16200000">
            <a:off x="473701" y="3320600"/>
            <a:ext cx="1388072"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SoC,</a:t>
            </a:r>
            <a:r>
              <a:rPr kumimoji="0" lang="en-GB" sz="1100" b="1" i="0" u="none" strike="noStrike" cap="none" normalizeH="0" dirty="0" smtClean="0">
                <a:ln>
                  <a:noFill/>
                </a:ln>
                <a:solidFill>
                  <a:schemeClr val="tx1"/>
                </a:solidFill>
                <a:effectLst/>
                <a:latin typeface="Calibri" panose="020F0502020204030204" pitchFamily="34" charset="0"/>
              </a:rPr>
              <a:t> speed trace</a:t>
            </a:r>
            <a:endParaRPr lang="en-GB" sz="1100" b="1" dirty="0">
              <a:latin typeface="Calibri" panose="020F0502020204030204" pitchFamily="34" charset="0"/>
            </a:endParaRPr>
          </a:p>
        </p:txBody>
      </p:sp>
      <p:sp>
        <p:nvSpPr>
          <p:cNvPr id="26" name="Rectangle 25"/>
          <p:cNvSpPr/>
          <p:nvPr/>
        </p:nvSpPr>
        <p:spPr bwMode="auto">
          <a:xfrm>
            <a:off x="4261228" y="3085541"/>
            <a:ext cx="417095" cy="46766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27" name="Rectangle 26"/>
          <p:cNvSpPr/>
          <p:nvPr/>
        </p:nvSpPr>
        <p:spPr bwMode="auto">
          <a:xfrm>
            <a:off x="4413627" y="2782975"/>
            <a:ext cx="264695" cy="24641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28" name="Rectangle 27"/>
          <p:cNvSpPr/>
          <p:nvPr/>
        </p:nvSpPr>
        <p:spPr bwMode="auto">
          <a:xfrm>
            <a:off x="5496471" y="2267394"/>
            <a:ext cx="1499936" cy="25049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74688"/>
            <a:r>
              <a:rPr kumimoji="0" lang="en-GB" sz="1100" b="1" i="0" u="none" strike="noStrike" cap="none" normalizeH="0" baseline="0" dirty="0" smtClean="0">
                <a:ln>
                  <a:noFill/>
                </a:ln>
                <a:solidFill>
                  <a:schemeClr val="tx1"/>
                </a:solidFill>
                <a:effectLst/>
                <a:latin typeface="Calibri" panose="020F0502020204030204" pitchFamily="34" charset="0"/>
              </a:rPr>
              <a:t>Condition B</a:t>
            </a:r>
            <a:endParaRPr lang="en-GB" sz="1100" b="1" dirty="0">
              <a:latin typeface="Calibri" panose="020F0502020204030204" pitchFamily="34" charset="0"/>
            </a:endParaRPr>
          </a:p>
        </p:txBody>
      </p:sp>
    </p:spTree>
    <p:extLst>
      <p:ext uri="{BB962C8B-B14F-4D97-AF65-F5344CB8AC3E}">
        <p14:creationId xmlns:p14="http://schemas.microsoft.com/office/powerpoint/2010/main" val="1695172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a:t>
            </a:r>
            <a:r>
              <a:rPr lang="en-GB" dirty="0" smtClean="0">
                <a:latin typeface="VWAG TheSans" panose="020B0502050302020203" pitchFamily="34" charset="0"/>
              </a:rPr>
              <a:t>Certification according </a:t>
            </a:r>
            <a:r>
              <a:rPr lang="en-GB" dirty="0">
                <a:latin typeface="VWAG TheSans" panose="020B0502050302020203" pitchFamily="34" charset="0"/>
              </a:rPr>
              <a:t>to UN-ECE R83/R101</a:t>
            </a:r>
            <a:br>
              <a:rPr lang="en-GB" dirty="0">
                <a:latin typeface="VWAG TheSans" panose="020B0502050302020203" pitchFamily="34" charset="0"/>
              </a:rPr>
            </a:br>
            <a:r>
              <a:rPr lang="en-GB" sz="1800" b="0" dirty="0">
                <a:latin typeface="VWAG TheSans" panose="020B0502050302020203" pitchFamily="34" charset="0"/>
              </a:rPr>
              <a:t>Mode selection </a:t>
            </a:r>
            <a:r>
              <a:rPr lang="en-GB" sz="1800" b="0" dirty="0" smtClean="0">
                <a:latin typeface="VWAG TheSans" panose="020B0502050302020203" pitchFamily="34" charset="0"/>
              </a:rPr>
              <a:t>“legislative text”</a:t>
            </a:r>
            <a:endParaRPr lang="en-GB" sz="1800" dirty="0">
              <a:latin typeface="VWAG TheSans" panose="020B0502050302020203" pitchFamily="34" charset="0"/>
            </a:endParaRPr>
          </a:p>
        </p:txBody>
      </p:sp>
      <p:pic>
        <p:nvPicPr>
          <p:cNvPr id="3" name="Picture 2"/>
          <p:cNvPicPr>
            <a:picLocks noChangeAspect="1"/>
          </p:cNvPicPr>
          <p:nvPr/>
        </p:nvPicPr>
        <p:blipFill>
          <a:blip r:embed="rId3"/>
          <a:stretch>
            <a:fillRect/>
          </a:stretch>
        </p:blipFill>
        <p:spPr>
          <a:xfrm>
            <a:off x="392113" y="2414690"/>
            <a:ext cx="4032649" cy="2642707"/>
          </a:xfrm>
          <a:prstGeom prst="rect">
            <a:avLst/>
          </a:prstGeom>
        </p:spPr>
      </p:pic>
      <p:sp>
        <p:nvSpPr>
          <p:cNvPr id="6" name="Rectangle 5"/>
          <p:cNvSpPr/>
          <p:nvPr/>
        </p:nvSpPr>
        <p:spPr>
          <a:xfrm>
            <a:off x="322634" y="1683243"/>
            <a:ext cx="4377553" cy="630942"/>
          </a:xfrm>
          <a:prstGeom prst="rect">
            <a:avLst/>
          </a:prstGeom>
        </p:spPr>
        <p:txBody>
          <a:bodyPr wrap="square">
            <a:spAutoFit/>
          </a:bodyPr>
          <a:lstStyle/>
          <a:p>
            <a:r>
              <a:rPr lang="en-GB" sz="1400" u="sng" dirty="0">
                <a:solidFill>
                  <a:schemeClr val="tx2"/>
                </a:solidFill>
                <a:latin typeface="VWAG TheSans" panose="020B0502050302020203" pitchFamily="34" charset="0"/>
              </a:rPr>
              <a:t>Mode selection for Condition A and Condition B:</a:t>
            </a:r>
          </a:p>
          <a:p>
            <a:r>
              <a:rPr lang="en-GB" sz="1400" dirty="0">
                <a:solidFill>
                  <a:schemeClr val="tx2"/>
                </a:solidFill>
                <a:latin typeface="VWAG TheSans" panose="020B0502050302020203" pitchFamily="34" charset="0"/>
              </a:rPr>
              <a:t>According to UN-ECE R101, Paragraph 4.1.3. and 4.2.1</a:t>
            </a:r>
            <a:r>
              <a:rPr lang="en-GB" sz="1400" dirty="0" smtClean="0">
                <a:solidFill>
                  <a:schemeClr val="tx2"/>
                </a:solidFill>
                <a:latin typeface="VWAG TheSans" panose="020B0502050302020203" pitchFamily="34" charset="0"/>
              </a:rPr>
              <a:t>.</a:t>
            </a:r>
            <a:endParaRPr lang="en-GB" sz="1400" dirty="0">
              <a:solidFill>
                <a:schemeClr val="tx2"/>
              </a:solidFill>
              <a:latin typeface="VWAG TheSans" panose="020B0502050302020203" pitchFamily="34" charset="0"/>
              <a:sym typeface="Wingdings" panose="05000000000000000000" pitchFamily="2" charset="2"/>
            </a:endParaRPr>
          </a:p>
        </p:txBody>
      </p:sp>
      <p:sp>
        <p:nvSpPr>
          <p:cNvPr id="7" name="Rectangle 6"/>
          <p:cNvSpPr/>
          <p:nvPr/>
        </p:nvSpPr>
        <p:spPr>
          <a:xfrm>
            <a:off x="4930924" y="1683243"/>
            <a:ext cx="4565502" cy="630942"/>
          </a:xfrm>
          <a:prstGeom prst="rect">
            <a:avLst/>
          </a:prstGeom>
        </p:spPr>
        <p:txBody>
          <a:bodyPr wrap="square">
            <a:spAutoFit/>
          </a:bodyPr>
          <a:lstStyle/>
          <a:p>
            <a:r>
              <a:rPr lang="en-GB" sz="1400" u="sng" dirty="0" smtClean="0">
                <a:solidFill>
                  <a:schemeClr val="tx2"/>
                </a:solidFill>
                <a:latin typeface="VWAG TheSans" panose="020B0502050302020203" pitchFamily="34" charset="0"/>
              </a:rPr>
              <a:t>Mode selection for Range Determination (for D</a:t>
            </a:r>
            <a:r>
              <a:rPr lang="en-GB" sz="1400" u="sng" baseline="-25000" dirty="0" smtClean="0">
                <a:solidFill>
                  <a:schemeClr val="tx2"/>
                </a:solidFill>
                <a:latin typeface="VWAG TheSans" panose="020B0502050302020203" pitchFamily="34" charset="0"/>
              </a:rPr>
              <a:t>e</a:t>
            </a:r>
            <a:r>
              <a:rPr lang="en-GB" sz="1400" u="sng" dirty="0" smtClean="0">
                <a:solidFill>
                  <a:schemeClr val="tx2"/>
                </a:solidFill>
                <a:latin typeface="VWAG TheSans" panose="020B0502050302020203" pitchFamily="34" charset="0"/>
              </a:rPr>
              <a:t>-Range):</a:t>
            </a:r>
          </a:p>
          <a:p>
            <a:r>
              <a:rPr lang="en-GB" sz="1400" dirty="0" smtClean="0">
                <a:solidFill>
                  <a:schemeClr val="tx2"/>
                </a:solidFill>
                <a:latin typeface="VWAG TheSans" panose="020B0502050302020203" pitchFamily="34" charset="0"/>
              </a:rPr>
              <a:t>According to UN-ECE R101, Annex 9, </a:t>
            </a:r>
            <a:r>
              <a:rPr lang="en-GB" sz="1400" dirty="0">
                <a:solidFill>
                  <a:schemeClr val="tx2"/>
                </a:solidFill>
                <a:latin typeface="VWAG TheSans" panose="020B0502050302020203" pitchFamily="34" charset="0"/>
              </a:rPr>
              <a:t>Paragraph </a:t>
            </a:r>
            <a:r>
              <a:rPr lang="en-GB" sz="1400" dirty="0" smtClean="0">
                <a:solidFill>
                  <a:schemeClr val="tx2"/>
                </a:solidFill>
                <a:latin typeface="VWAG TheSans" panose="020B0502050302020203" pitchFamily="34" charset="0"/>
              </a:rPr>
              <a:t>4.2.2.1.1.</a:t>
            </a:r>
            <a:endParaRPr lang="en-GB" sz="1400" dirty="0">
              <a:solidFill>
                <a:schemeClr val="tx2"/>
              </a:solidFill>
              <a:latin typeface="VWAG TheSans" panose="020B0502050302020203" pitchFamily="34" charset="0"/>
              <a:sym typeface="Wingdings" panose="05000000000000000000" pitchFamily="2" charset="2"/>
            </a:endParaRPr>
          </a:p>
        </p:txBody>
      </p:sp>
      <p:pic>
        <p:nvPicPr>
          <p:cNvPr id="5" name="Picture 4"/>
          <p:cNvPicPr>
            <a:picLocks noChangeAspect="1"/>
          </p:cNvPicPr>
          <p:nvPr/>
        </p:nvPicPr>
        <p:blipFill>
          <a:blip r:embed="rId4"/>
          <a:stretch>
            <a:fillRect/>
          </a:stretch>
        </p:blipFill>
        <p:spPr>
          <a:xfrm>
            <a:off x="5011641" y="2482996"/>
            <a:ext cx="4295562" cy="1191696"/>
          </a:xfrm>
          <a:prstGeom prst="rect">
            <a:avLst/>
          </a:prstGeom>
        </p:spPr>
      </p:pic>
      <p:pic>
        <p:nvPicPr>
          <p:cNvPr id="8" name="Picture 7"/>
          <p:cNvPicPr>
            <a:picLocks noChangeAspect="1"/>
          </p:cNvPicPr>
          <p:nvPr/>
        </p:nvPicPr>
        <p:blipFill>
          <a:blip r:embed="rId5"/>
          <a:stretch>
            <a:fillRect/>
          </a:stretch>
        </p:blipFill>
        <p:spPr>
          <a:xfrm>
            <a:off x="392113" y="5320213"/>
            <a:ext cx="3900152" cy="626352"/>
          </a:xfrm>
          <a:prstGeom prst="rect">
            <a:avLst/>
          </a:prstGeom>
        </p:spPr>
      </p:pic>
    </p:spTree>
    <p:extLst>
      <p:ext uri="{BB962C8B-B14F-4D97-AF65-F5344CB8AC3E}">
        <p14:creationId xmlns:p14="http://schemas.microsoft.com/office/powerpoint/2010/main" val="3607821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Certification according to UN-ECE R83/R101</a:t>
            </a:r>
            <a:br>
              <a:rPr lang="en-GB" dirty="0">
                <a:latin typeface="VWAG TheSans" panose="020B0502050302020203" pitchFamily="34" charset="0"/>
              </a:rPr>
            </a:br>
            <a:r>
              <a:rPr lang="en-GB" sz="1800" b="0" dirty="0">
                <a:latin typeface="VWAG TheSans" panose="020B0502050302020203" pitchFamily="34" charset="0"/>
              </a:rPr>
              <a:t>Mode selection for </a:t>
            </a:r>
            <a:r>
              <a:rPr lang="en-GB" sz="1800" b="0" dirty="0" smtClean="0">
                <a:latin typeface="VWAG TheSans" panose="020B0502050302020203" pitchFamily="34" charset="0"/>
              </a:rPr>
              <a:t>condition </a:t>
            </a:r>
            <a:r>
              <a:rPr lang="en-GB" sz="1800" b="0" dirty="0">
                <a:latin typeface="VWAG TheSans" panose="020B0502050302020203" pitchFamily="34" charset="0"/>
              </a:rPr>
              <a:t>B – </a:t>
            </a:r>
            <a:r>
              <a:rPr lang="en-GB" sz="1800" b="0" dirty="0" smtClean="0">
                <a:latin typeface="VWAG TheSans" panose="020B0502050302020203" pitchFamily="34" charset="0"/>
              </a:rPr>
              <a:t>effect of different uses cases on measured energies</a:t>
            </a:r>
            <a:endParaRPr lang="en-GB" dirty="0">
              <a:latin typeface="VWAG TheSans" panose="020B0502050302020203" pitchFamily="34" charset="0"/>
            </a:endParaRPr>
          </a:p>
        </p:txBody>
      </p:sp>
      <mc:AlternateContent xmlns:mc="http://schemas.openxmlformats.org/markup-compatibility/2006" xmlns:a14="http://schemas.microsoft.com/office/drawing/2010/main">
        <mc:Choice Requires="a14">
          <p:graphicFrame>
            <p:nvGraphicFramePr>
              <p:cNvPr id="30" name="Table 29"/>
              <p:cNvGraphicFramePr>
                <a:graphicFrameLocks noGrp="1"/>
              </p:cNvGraphicFramePr>
              <p:nvPr>
                <p:extLst>
                  <p:ext uri="{D42A27DB-BD31-4B8C-83A1-F6EECF244321}">
                    <p14:modId xmlns:p14="http://schemas.microsoft.com/office/powerpoint/2010/main" val="1244189201"/>
                  </p:ext>
                </p:extLst>
              </p:nvPr>
            </p:nvGraphicFramePr>
            <p:xfrm>
              <a:off x="4483510" y="4120495"/>
              <a:ext cx="5012915" cy="2122493"/>
            </p:xfrm>
            <a:graphic>
              <a:graphicData uri="http://schemas.openxmlformats.org/drawingml/2006/table">
                <a:tbl>
                  <a:tblPr firstRow="1" bandRow="1">
                    <a:tableStyleId>{2D5ABB26-0587-4C30-8999-92F81FD0307C}</a:tableStyleId>
                  </a:tblPr>
                  <a:tblGrid>
                    <a:gridCol w="5012915">
                      <a:extLst>
                        <a:ext uri="{9D8B030D-6E8A-4147-A177-3AD203B41FA5}">
                          <a16:colId xmlns="" xmlns:a16="http://schemas.microsoft.com/office/drawing/2014/main" val="1818298646"/>
                        </a:ext>
                      </a:extLst>
                    </a:gridCol>
                  </a:tblGrid>
                  <a:tr h="285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t>Use case (2.): Charging</a:t>
                          </a:r>
                          <a:r>
                            <a:rPr lang="en-GB" sz="1300" u="sng" baseline="0" noProof="0" dirty="0" smtClean="0"/>
                            <a:t> balance neutral mode under condition </a:t>
                          </a:r>
                          <a:r>
                            <a:rPr lang="de-DE" sz="1300" u="sng" baseline="0" dirty="0" smtClean="0"/>
                            <a:t>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u="none" baseline="0" noProof="0" dirty="0" smtClean="0">
                              <a:latin typeface="VWAG TheSans" panose="020B0502050302020203" pitchFamily="34" charset="0"/>
                            </a:rPr>
                            <a:t>(only vehicle propulsion)</a:t>
                          </a:r>
                          <a:endParaRPr lang="en-GB" sz="1300" u="none" noProof="0" dirty="0" smtClean="0">
                            <a:latin typeface="VWAG TheSans" panose="020B0502050302020203" pitchFamily="34" charset="0"/>
                          </a:endParaRPr>
                        </a:p>
                      </a:txBody>
                      <a:tcPr/>
                    </a:tc>
                    <a:extLst>
                      <a:ext uri="{0D108BD9-81ED-4DB2-BD59-A6C34878D82A}">
                        <a16:rowId xmlns="" xmlns:a16="http://schemas.microsoft.com/office/drawing/2014/main" val="803064615"/>
                      </a:ext>
                    </a:extLst>
                  </a:tr>
                  <a:tr h="574900">
                    <a:tc>
                      <a:txBody>
                        <a:bodyPr/>
                        <a:lstStyle/>
                        <a:p>
                          <a:pPr marL="0" indent="0">
                            <a:buFontTx/>
                            <a:buNone/>
                          </a:pPr>
                          <a:r>
                            <a:rPr lang="en-GB" sz="1300" noProof="0" dirty="0" smtClean="0"/>
                            <a:t>REESS</a:t>
                          </a:r>
                          <a:r>
                            <a:rPr lang="en-GB" sz="1300" baseline="0" noProof="0" dirty="0" smtClean="0"/>
                            <a:t> will slightly charged or discharged but will – more or less – remain on a charging balance neutral level </a:t>
                          </a:r>
                          <a:r>
                            <a:rPr lang="de-DE" sz="1300" baseline="0" dirty="0" smtClean="0">
                              <a:sym typeface="Wingdings" panose="05000000000000000000" pitchFamily="2" charset="2"/>
                            </a:rPr>
                            <a:t> </a:t>
                          </a:r>
                          <a14:m>
                            <m:oMath xmlns:m="http://schemas.openxmlformats.org/officeDocument/2006/math">
                              <m:sSub>
                                <m:sSubPr>
                                  <m:ctrlPr>
                                    <a:rPr lang="en-US"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r>
                                    <m:rPr>
                                      <m:sty m:val="p"/>
                                    </m:rPr>
                                    <a:rPr lang="de-DE" sz="1300" smtClean="0">
                                      <a:latin typeface="Cambria Math" panose="02040503050406030204" pitchFamily="18" charset="0"/>
                                    </a:rPr>
                                    <m:t>neutral</m:t>
                                  </m:r>
                                </m:sub>
                              </m:sSub>
                            </m:oMath>
                          </a14:m>
                          <a:endParaRPr lang="de-DE" sz="1300" dirty="0" smtClean="0">
                            <a:latin typeface="VWAG TheSans" panose="020B0502050302020203" pitchFamily="34" charset="0"/>
                          </a:endParaRPr>
                        </a:p>
                      </a:txBody>
                      <a:tcPr/>
                    </a:tc>
                    <a:extLst>
                      <a:ext uri="{0D108BD9-81ED-4DB2-BD59-A6C34878D82A}">
                        <a16:rowId xmlns="" xmlns:a16="http://schemas.microsoft.com/office/drawing/2014/main" val="3759555268"/>
                      </a:ext>
                    </a:extLst>
                  </a:tr>
                  <a:tr h="3687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noProof="0" dirty="0" smtClean="0"/>
                            <a:t>Recharge</a:t>
                          </a:r>
                          <a:r>
                            <a:rPr lang="en-GB" sz="1300" baseline="0" noProof="0" dirty="0" smtClean="0"/>
                            <a:t> of REESS after complete discharge</a:t>
                          </a:r>
                          <a:r>
                            <a:rPr lang="de-DE" sz="1300" baseline="0" dirty="0" smtClean="0"/>
                            <a:t>: </a:t>
                          </a:r>
                          <a14:m>
                            <m:oMath xmlns:m="http://schemas.openxmlformats.org/officeDocument/2006/math">
                              <m:sSub>
                                <m:sSubPr>
                                  <m:ctrlPr>
                                    <a:rPr lang="en-US"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endParaRPr lang="de-DE" sz="1300" dirty="0" smtClean="0">
                            <a:latin typeface="VWAG TheSans" panose="020B0502050302020203" pitchFamily="34" charset="0"/>
                          </a:endParaRPr>
                        </a:p>
                      </a:txBody>
                      <a:tcPr/>
                    </a:tc>
                    <a:extLst>
                      <a:ext uri="{0D108BD9-81ED-4DB2-BD59-A6C34878D82A}">
                        <a16:rowId xmlns="" xmlns:a16="http://schemas.microsoft.com/office/drawing/2014/main" val="2428327378"/>
                      </a:ext>
                    </a:extLst>
                  </a:tr>
                  <a:tr h="691203">
                    <a:tc>
                      <a:txBody>
                        <a:bodyPr/>
                        <a:lstStyle/>
                        <a:p>
                          <a:pPr marL="0" indent="0">
                            <a:buFontTx/>
                            <a:buNone/>
                          </a:pPr>
                          <a:r>
                            <a:rPr lang="en-GB" sz="1300" noProof="0" dirty="0" smtClean="0"/>
                            <a:t>Result of…</a:t>
                          </a:r>
                        </a:p>
                        <a:p>
                          <a:pPr marL="285750" indent="-285750">
                            <a:buFontTx/>
                            <a:buChar char="-"/>
                          </a:pPr>
                          <a:r>
                            <a:rPr lang="en-GB" sz="1300" noProof="0" dirty="0" smtClean="0"/>
                            <a:t>…slight discharge</a:t>
                          </a:r>
                          <a:r>
                            <a:rPr lang="en-US" sz="1300" dirty="0" smtClean="0"/>
                            <a:t>: </a:t>
                          </a:r>
                          <a14:m>
                            <m:oMath xmlns:m="http://schemas.openxmlformats.org/officeDocument/2006/math">
                              <m:sSub>
                                <m:sSubPr>
                                  <m:ctrlPr>
                                    <a:rPr lang="en-US" sz="1300" i="1">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sub>
                              </m:sSub>
                              <m:r>
                                <a:rPr lang="de-DE" sz="1300" smtClean="0">
                                  <a:latin typeface="Cambria Math" panose="02040503050406030204" pitchFamily="18" charset="0"/>
                                </a:rPr>
                                <m:t>&gt;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t> </a:t>
                          </a:r>
                          <a:r>
                            <a:rPr lang="en-US" sz="1300" dirty="0" smtClean="0">
                              <a:sym typeface="Wingdings" panose="05000000000000000000" pitchFamily="2" charset="2"/>
                            </a:rPr>
                            <a:t> </a:t>
                          </a:r>
                          <a14:m>
                            <m:oMath xmlns:m="http://schemas.openxmlformats.org/officeDocument/2006/math">
                              <m:sSub>
                                <m:sSubPr>
                                  <m:ctrlPr>
                                    <a:rPr lang="en-US" sz="1300" i="1">
                                      <a:latin typeface="Cambria Math"/>
                                    </a:rPr>
                                  </m:ctrlPr>
                                </m:sSubPr>
                                <m:e>
                                  <m:r>
                                    <m:rPr>
                                      <m:sty m:val="p"/>
                                    </m:rPr>
                                    <a:rPr lang="de-DE" sz="1300" b="0" i="0" smtClean="0">
                                      <a:latin typeface="Cambria Math" panose="02040503050406030204" pitchFamily="18" charset="0"/>
                                    </a:rPr>
                                    <m:t>E</m:t>
                                  </m:r>
                                </m:e>
                                <m:sub>
                                  <m:r>
                                    <a:rPr lang="de-DE" sz="1300">
                                      <a:latin typeface="Cambria Math" panose="02040503050406030204" pitchFamily="18" charset="0"/>
                                    </a:rPr>
                                    <m:t>4</m:t>
                                  </m:r>
                                </m:sub>
                              </m:sSub>
                            </m:oMath>
                          </a14:m>
                          <a:r>
                            <a:rPr lang="en-US" sz="1300" dirty="0" smtClean="0"/>
                            <a:t> </a:t>
                          </a:r>
                          <a:r>
                            <a:rPr lang="en-GB" sz="1300" noProof="0" dirty="0" smtClean="0"/>
                            <a:t>is slightly positive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sz="1300" noProof="0" dirty="0" smtClean="0"/>
                            <a:t>…slight</a:t>
                          </a:r>
                          <a:r>
                            <a:rPr lang="en-GB" sz="1300" baseline="0" noProof="0" dirty="0" smtClean="0"/>
                            <a:t> charge</a:t>
                          </a:r>
                          <a:r>
                            <a:rPr lang="de-DE" sz="1300" dirty="0" smtClean="0"/>
                            <a:t>: </a:t>
                          </a:r>
                          <a14:m>
                            <m:oMath xmlns:m="http://schemas.openxmlformats.org/officeDocument/2006/math">
                              <m:sSub>
                                <m:sSubPr>
                                  <m:ctrlPr>
                                    <a:rPr lang="en-US" sz="1300" i="1">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sub>
                              </m:sSub>
                              <m:r>
                                <a:rPr lang="de-DE" sz="1300">
                                  <a:latin typeface="Cambria Math" panose="02040503050406030204" pitchFamily="18" charset="0"/>
                                </a:rPr>
                                <m:t>&lt;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t> </a:t>
                          </a:r>
                          <a:r>
                            <a:rPr lang="en-US" sz="1300" dirty="0" smtClean="0">
                              <a:sym typeface="Wingdings" panose="05000000000000000000" pitchFamily="2" charset="2"/>
                            </a:rPr>
                            <a:t> </a:t>
                          </a:r>
                          <a14:m>
                            <m:oMath xmlns:m="http://schemas.openxmlformats.org/officeDocument/2006/math">
                              <m:sSub>
                                <m:sSubPr>
                                  <m:ctrlPr>
                                    <a:rPr lang="en-US" sz="1300" i="1">
                                      <a:latin typeface="Cambria Math"/>
                                    </a:rPr>
                                  </m:ctrlPr>
                                </m:sSubPr>
                                <m:e>
                                  <m:r>
                                    <m:rPr>
                                      <m:sty m:val="p"/>
                                    </m:rPr>
                                    <a:rPr lang="de-DE" sz="1300" b="0" i="0" smtClean="0">
                                      <a:latin typeface="Cambria Math" panose="02040503050406030204" pitchFamily="18" charset="0"/>
                                    </a:rPr>
                                    <m:t>E</m:t>
                                  </m:r>
                                </m:e>
                                <m:sub>
                                  <m:r>
                                    <a:rPr lang="de-DE" sz="1300">
                                      <a:latin typeface="Cambria Math" panose="02040503050406030204" pitchFamily="18" charset="0"/>
                                    </a:rPr>
                                    <m:t>4</m:t>
                                  </m:r>
                                </m:sub>
                              </m:sSub>
                            </m:oMath>
                          </a14:m>
                          <a:r>
                            <a:rPr lang="en-US" sz="1300" dirty="0" smtClean="0"/>
                            <a:t> </a:t>
                          </a:r>
                          <a:r>
                            <a:rPr lang="en-GB" sz="1300" noProof="0" dirty="0" smtClean="0"/>
                            <a:t>is</a:t>
                          </a:r>
                          <a:r>
                            <a:rPr lang="en-GB" sz="1300" baseline="0" noProof="0" dirty="0" smtClean="0"/>
                            <a:t> slightly negative</a:t>
                          </a:r>
                          <a:endParaRPr lang="en-GB" sz="1300" noProof="0" dirty="0" smtClean="0">
                            <a:latin typeface="VWAG TheSans" panose="020B0502050302020203" pitchFamily="34" charset="0"/>
                          </a:endParaRPr>
                        </a:p>
                      </a:txBody>
                      <a:tcPr/>
                    </a:tc>
                    <a:extLst>
                      <a:ext uri="{0D108BD9-81ED-4DB2-BD59-A6C34878D82A}">
                        <a16:rowId xmlns="" xmlns:a16="http://schemas.microsoft.com/office/drawing/2014/main" val="2876431277"/>
                      </a:ext>
                    </a:extLst>
                  </a:tr>
                </a:tbl>
              </a:graphicData>
            </a:graphic>
          </p:graphicFrame>
        </mc:Choice>
        <mc:Fallback xmlns="">
          <p:graphicFrame>
            <p:nvGraphicFramePr>
              <p:cNvPr id="30" name="Table 29"/>
              <p:cNvGraphicFramePr>
                <a:graphicFrameLocks noGrp="1"/>
              </p:cNvGraphicFramePr>
              <p:nvPr>
                <p:extLst>
                  <p:ext uri="{D42A27DB-BD31-4B8C-83A1-F6EECF244321}">
                    <p14:modId xmlns:p14="http://schemas.microsoft.com/office/powerpoint/2010/main" val="1244189201"/>
                  </p:ext>
                </p:extLst>
              </p:nvPr>
            </p:nvGraphicFramePr>
            <p:xfrm>
              <a:off x="4483510" y="4120495"/>
              <a:ext cx="5012915" cy="2122493"/>
            </p:xfrm>
            <a:graphic>
              <a:graphicData uri="http://schemas.openxmlformats.org/drawingml/2006/table">
                <a:tbl>
                  <a:tblPr firstRow="1" bandRow="1">
                    <a:tableStyleId>{2D5ABB26-0587-4C30-8999-92F81FD0307C}</a:tableStyleId>
                  </a:tblPr>
                  <a:tblGrid>
                    <a:gridCol w="5012915">
                      <a:extLst>
                        <a:ext uri="{9D8B030D-6E8A-4147-A177-3AD203B41FA5}">
                          <a16:colId xmlns:a16="http://schemas.microsoft.com/office/drawing/2014/main" val="1818298646"/>
                        </a:ext>
                      </a:extLst>
                    </a:gridCol>
                  </a:tblGrid>
                  <a:tr h="487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t>Use case (2.): Charging</a:t>
                          </a:r>
                          <a:r>
                            <a:rPr lang="en-GB" sz="1300" u="sng" baseline="0" noProof="0" dirty="0" smtClean="0"/>
                            <a:t> balance neutral mode under condition </a:t>
                          </a:r>
                          <a:r>
                            <a:rPr lang="de-DE" sz="1300" u="sng" baseline="0" dirty="0" smtClean="0"/>
                            <a:t>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u="none" baseline="0" noProof="0" dirty="0" smtClean="0">
                              <a:latin typeface="VWAG TheSans" panose="020B0502050302020203" pitchFamily="34" charset="0"/>
                            </a:rPr>
                            <a:t>(only vehicle propulsion)</a:t>
                          </a:r>
                          <a:endParaRPr lang="en-GB" sz="1300" u="none" noProof="0" dirty="0" smtClean="0">
                            <a:latin typeface="VWAG TheSans" panose="020B0502050302020203" pitchFamily="34" charset="0"/>
                          </a:endParaRPr>
                        </a:p>
                      </a:txBody>
                      <a:tcPr/>
                    </a:tc>
                    <a:extLst>
                      <a:ext uri="{0D108BD9-81ED-4DB2-BD59-A6C34878D82A}">
                        <a16:rowId xmlns:a16="http://schemas.microsoft.com/office/drawing/2014/main" val="803064615"/>
                      </a:ext>
                    </a:extLst>
                  </a:tr>
                  <a:tr h="574900">
                    <a:tc>
                      <a:txBody>
                        <a:bodyPr/>
                        <a:lstStyle/>
                        <a:p>
                          <a:endParaRPr lang="en-US"/>
                        </a:p>
                      </a:txBody>
                      <a:tcPr>
                        <a:blipFill>
                          <a:blip r:embed="rId2"/>
                          <a:stretch>
                            <a:fillRect t="-84211" b="-190526"/>
                          </a:stretch>
                        </a:blipFill>
                      </a:tcPr>
                    </a:tc>
                    <a:extLst>
                      <a:ext uri="{0D108BD9-81ED-4DB2-BD59-A6C34878D82A}">
                        <a16:rowId xmlns:a16="http://schemas.microsoft.com/office/drawing/2014/main" val="3759555268"/>
                      </a:ext>
                    </a:extLst>
                  </a:tr>
                  <a:tr h="368710">
                    <a:tc>
                      <a:txBody>
                        <a:bodyPr/>
                        <a:lstStyle/>
                        <a:p>
                          <a:endParaRPr lang="en-US"/>
                        </a:p>
                      </a:txBody>
                      <a:tcPr>
                        <a:blipFill>
                          <a:blip r:embed="rId2"/>
                          <a:stretch>
                            <a:fillRect t="-286885" b="-196721"/>
                          </a:stretch>
                        </a:blipFill>
                      </a:tcPr>
                    </a:tc>
                    <a:extLst>
                      <a:ext uri="{0D108BD9-81ED-4DB2-BD59-A6C34878D82A}">
                        <a16:rowId xmlns:a16="http://schemas.microsoft.com/office/drawing/2014/main" val="2428327378"/>
                      </a:ext>
                    </a:extLst>
                  </a:tr>
                  <a:tr h="691203">
                    <a:tc>
                      <a:txBody>
                        <a:bodyPr/>
                        <a:lstStyle/>
                        <a:p>
                          <a:endParaRPr lang="en-US"/>
                        </a:p>
                      </a:txBody>
                      <a:tcPr>
                        <a:blipFill>
                          <a:blip r:embed="rId2"/>
                          <a:stretch>
                            <a:fillRect t="-207018" b="-5263"/>
                          </a:stretch>
                        </a:blipFill>
                      </a:tcPr>
                    </a:tc>
                    <a:extLst>
                      <a:ext uri="{0D108BD9-81ED-4DB2-BD59-A6C34878D82A}">
                        <a16:rowId xmlns:a16="http://schemas.microsoft.com/office/drawing/2014/main" val="2876431277"/>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42" name="Table 41"/>
              <p:cNvGraphicFramePr>
                <a:graphicFrameLocks noGrp="1"/>
              </p:cNvGraphicFramePr>
              <p:nvPr>
                <p:extLst>
                  <p:ext uri="{D42A27DB-BD31-4B8C-83A1-F6EECF244321}">
                    <p14:modId xmlns:p14="http://schemas.microsoft.com/office/powerpoint/2010/main" val="2204870638"/>
                  </p:ext>
                </p:extLst>
              </p:nvPr>
            </p:nvGraphicFramePr>
            <p:xfrm>
              <a:off x="392113" y="4120495"/>
              <a:ext cx="3884919" cy="2107548"/>
            </p:xfrm>
            <a:graphic>
              <a:graphicData uri="http://schemas.openxmlformats.org/drawingml/2006/table">
                <a:tbl>
                  <a:tblPr firstRow="1" bandRow="1">
                    <a:tableStyleId>{2D5ABB26-0587-4C30-8999-92F81FD0307C}</a:tableStyleId>
                  </a:tblPr>
                  <a:tblGrid>
                    <a:gridCol w="3884919">
                      <a:extLst>
                        <a:ext uri="{9D8B030D-6E8A-4147-A177-3AD203B41FA5}">
                          <a16:colId xmlns="" xmlns:a16="http://schemas.microsoft.com/office/drawing/2014/main" val="1818298646"/>
                        </a:ext>
                      </a:extLst>
                    </a:gridCol>
                  </a:tblGrid>
                  <a:tr h="296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t>Use</a:t>
                          </a:r>
                          <a:r>
                            <a:rPr lang="en-GB" sz="1300" u="sng" baseline="0" noProof="0" dirty="0" smtClean="0"/>
                            <a:t> case (1.): Charge-Mode under Condition 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u="none" baseline="0" noProof="0" dirty="0" smtClean="0">
                              <a:latin typeface="VWAG TheSans" panose="020B0502050302020203" pitchFamily="34" charset="0"/>
                            </a:rPr>
                            <a:t>(vehicle propulsion and conversion)</a:t>
                          </a:r>
                          <a:endParaRPr lang="en-GB" sz="1300" b="0" u="none" noProof="0" dirty="0" smtClean="0">
                            <a:latin typeface="VWAG TheSans" panose="020B0502050302020203" pitchFamily="34" charset="0"/>
                          </a:endParaRPr>
                        </a:p>
                      </a:txBody>
                      <a:tcPr/>
                    </a:tc>
                    <a:extLst>
                      <a:ext uri="{0D108BD9-81ED-4DB2-BD59-A6C34878D82A}">
                        <a16:rowId xmlns="" xmlns:a16="http://schemas.microsoft.com/office/drawing/2014/main" val="803064615"/>
                      </a:ext>
                    </a:extLst>
                  </a:tr>
                  <a:tr h="582435">
                    <a:tc>
                      <a:txBody>
                        <a:bodyPr/>
                        <a:lstStyle/>
                        <a:p>
                          <a:r>
                            <a:rPr lang="en-GB" sz="1300" noProof="0" dirty="0" smtClean="0"/>
                            <a:t>REESS</a:t>
                          </a:r>
                          <a:r>
                            <a:rPr lang="en-GB" sz="1300" baseline="0" noProof="0" dirty="0" smtClean="0"/>
                            <a:t> will be charged significantly under condition </a:t>
                          </a:r>
                          <a:r>
                            <a:rPr lang="en-GB" sz="1300" baseline="0" noProof="0" dirty="0" smtClean="0">
                              <a:sym typeface="Wingdings" panose="05000000000000000000" pitchFamily="2" charset="2"/>
                            </a:rPr>
                            <a:t> </a:t>
                          </a:r>
                          <a14:m>
                            <m:oMath xmlns:m="http://schemas.openxmlformats.org/officeDocument/2006/math">
                              <m:sSub>
                                <m:sSubPr>
                                  <m:ctrlPr>
                                    <a:rPr lang="en-US"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r>
                                    <a:rPr lang="de-DE" sz="1300" smtClean="0">
                                      <a:latin typeface="Cambria Math" panose="02040503050406030204" pitchFamily="18" charset="0"/>
                                    </a:rPr>
                                    <m:t>𝑐h𝑎𝑟𝑔𝑒</m:t>
                                  </m:r>
                                </m:sub>
                              </m:sSub>
                            </m:oMath>
                          </a14:m>
                          <a:endParaRPr lang="en-GB" sz="1300" noProof="0" dirty="0" smtClean="0">
                            <a:latin typeface="VWAG TheSans" panose="020B0502050302020203" pitchFamily="34" charset="0"/>
                          </a:endParaRPr>
                        </a:p>
                      </a:txBody>
                      <a:tcPr anchor="ctr"/>
                    </a:tc>
                    <a:extLst>
                      <a:ext uri="{0D108BD9-81ED-4DB2-BD59-A6C34878D82A}">
                        <a16:rowId xmlns="" xmlns:a16="http://schemas.microsoft.com/office/drawing/2014/main" val="3759555268"/>
                      </a:ext>
                    </a:extLst>
                  </a:tr>
                  <a:tr h="358846">
                    <a:tc>
                      <a:txBody>
                        <a:bodyPr/>
                        <a:lstStyle/>
                        <a:p>
                          <a:r>
                            <a:rPr lang="en-GB" sz="1300" noProof="0" dirty="0" smtClean="0"/>
                            <a:t>Recharge</a:t>
                          </a:r>
                          <a:r>
                            <a:rPr lang="en-GB" sz="1300" baseline="0" noProof="0" dirty="0" smtClean="0"/>
                            <a:t> of REESS after complete discharge</a:t>
                          </a:r>
                          <a:r>
                            <a:rPr lang="de-DE" sz="1300" baseline="0" dirty="0" smtClean="0"/>
                            <a:t>: </a:t>
                          </a:r>
                          <a14:m>
                            <m:oMath xmlns:m="http://schemas.openxmlformats.org/officeDocument/2006/math">
                              <m:sSub>
                                <m:sSubPr>
                                  <m:ctrlPr>
                                    <a:rPr lang="en-US"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endParaRPr lang="de-DE" sz="1300" dirty="0" smtClean="0">
                            <a:latin typeface="VWAG TheSans" panose="020B0502050302020203" pitchFamily="34" charset="0"/>
                          </a:endParaRPr>
                        </a:p>
                      </a:txBody>
                      <a:tcPr anchor="ctr"/>
                    </a:tc>
                    <a:extLst>
                      <a:ext uri="{0D108BD9-81ED-4DB2-BD59-A6C34878D82A}">
                        <a16:rowId xmlns="" xmlns:a16="http://schemas.microsoft.com/office/drawing/2014/main" val="2522585506"/>
                      </a:ext>
                    </a:extLst>
                  </a:tr>
                  <a:tr h="678587">
                    <a:tc>
                      <a:txBody>
                        <a:bodyPr/>
                        <a:lstStyle/>
                        <a:p>
                          <a:r>
                            <a:rPr lang="en-US" sz="1300" dirty="0" smtClean="0"/>
                            <a:t>Result:</a:t>
                          </a:r>
                        </a:p>
                        <a:p>
                          <a14:m>
                            <m:oMath xmlns:m="http://schemas.openxmlformats.org/officeDocument/2006/math">
                              <m:sSub>
                                <m:sSubPr>
                                  <m:ctrlPr>
                                    <a:rPr lang="en-US"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r>
                                    <m:rPr>
                                      <m:sty m:val="p"/>
                                    </m:rPr>
                                    <a:rPr lang="de-DE" sz="1300" smtClean="0">
                                      <a:latin typeface="Cambria Math" panose="02040503050406030204" pitchFamily="18" charset="0"/>
                                    </a:rPr>
                                    <m:t>charge</m:t>
                                  </m:r>
                                </m:sub>
                              </m:sSub>
                              <m:r>
                                <a:rPr lang="de-DE" sz="1300" smtClean="0">
                                  <a:latin typeface="Cambria Math" panose="02040503050406030204" pitchFamily="18" charset="0"/>
                                </a:rPr>
                                <m: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t> </a:t>
                          </a:r>
                          <a:r>
                            <a:rPr lang="en-US" sz="1300" dirty="0" smtClean="0">
                              <a:sym typeface="Wingdings" panose="05000000000000000000" pitchFamily="2" charset="2"/>
                            </a:rPr>
                            <a:t> </a:t>
                          </a:r>
                          <a14:m>
                            <m:oMath xmlns:m="http://schemas.openxmlformats.org/officeDocument/2006/math">
                              <m:sSub>
                                <m:sSubPr>
                                  <m:ctrlPr>
                                    <a:rPr lang="en-US" sz="1300" i="1">
                                      <a:latin typeface="Cambria Math"/>
                                    </a:rPr>
                                  </m:ctrlPr>
                                </m:sSubPr>
                                <m:e>
                                  <m:r>
                                    <a:rPr lang="de-DE" sz="1300">
                                      <a:latin typeface="Cambria Math" panose="02040503050406030204" pitchFamily="18" charset="0"/>
                                    </a:rPr>
                                    <m:t>𝐸</m:t>
                                  </m:r>
                                </m:e>
                                <m:sub>
                                  <m:r>
                                    <a:rPr lang="de-DE" sz="1300">
                                      <a:latin typeface="Cambria Math" panose="02040503050406030204" pitchFamily="18" charset="0"/>
                                    </a:rPr>
                                    <m:t>4</m:t>
                                  </m:r>
                                </m:sub>
                              </m:sSub>
                            </m:oMath>
                          </a14:m>
                          <a:r>
                            <a:rPr lang="en-US" sz="1300" dirty="0" smtClean="0"/>
                            <a:t> </a:t>
                          </a:r>
                          <a:r>
                            <a:rPr lang="en-GB" sz="1300" noProof="0" dirty="0" smtClean="0"/>
                            <a:t>is significantly</a:t>
                          </a:r>
                          <a:r>
                            <a:rPr lang="en-GB" sz="1300" baseline="0" noProof="0" dirty="0" smtClean="0"/>
                            <a:t> negative</a:t>
                          </a:r>
                          <a:endParaRPr lang="en-GB" sz="1300" noProof="0" dirty="0" smtClean="0">
                            <a:latin typeface="VWAG TheSans" panose="020B0502050302020203" pitchFamily="34" charset="0"/>
                          </a:endParaRPr>
                        </a:p>
                      </a:txBody>
                      <a:tcPr anchor="ctr"/>
                    </a:tc>
                    <a:extLst>
                      <a:ext uri="{0D108BD9-81ED-4DB2-BD59-A6C34878D82A}">
                        <a16:rowId xmlns="" xmlns:a16="http://schemas.microsoft.com/office/drawing/2014/main" val="931739785"/>
                      </a:ext>
                    </a:extLst>
                  </a:tr>
                </a:tbl>
              </a:graphicData>
            </a:graphic>
          </p:graphicFrame>
        </mc:Choice>
        <mc:Fallback xmlns="">
          <p:graphicFrame>
            <p:nvGraphicFramePr>
              <p:cNvPr id="42" name="Table 41"/>
              <p:cNvGraphicFramePr>
                <a:graphicFrameLocks noGrp="1"/>
              </p:cNvGraphicFramePr>
              <p:nvPr>
                <p:extLst>
                  <p:ext uri="{D42A27DB-BD31-4B8C-83A1-F6EECF244321}">
                    <p14:modId xmlns:p14="http://schemas.microsoft.com/office/powerpoint/2010/main" val="2204870638"/>
                  </p:ext>
                </p:extLst>
              </p:nvPr>
            </p:nvGraphicFramePr>
            <p:xfrm>
              <a:off x="392113" y="4120495"/>
              <a:ext cx="3884919" cy="2107548"/>
            </p:xfrm>
            <a:graphic>
              <a:graphicData uri="http://schemas.openxmlformats.org/drawingml/2006/table">
                <a:tbl>
                  <a:tblPr firstRow="1" bandRow="1">
                    <a:tableStyleId>{2D5ABB26-0587-4C30-8999-92F81FD0307C}</a:tableStyleId>
                  </a:tblPr>
                  <a:tblGrid>
                    <a:gridCol w="3884919">
                      <a:extLst>
                        <a:ext uri="{9D8B030D-6E8A-4147-A177-3AD203B41FA5}">
                          <a16:colId xmlns:a16="http://schemas.microsoft.com/office/drawing/2014/main" val="1818298646"/>
                        </a:ext>
                      </a:extLst>
                    </a:gridCol>
                  </a:tblGrid>
                  <a:tr h="487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t>Use</a:t>
                          </a:r>
                          <a:r>
                            <a:rPr lang="en-GB" sz="1300" u="sng" baseline="0" noProof="0" dirty="0" smtClean="0"/>
                            <a:t> case (1.): Charge-Mode under Condition 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u="none" baseline="0" noProof="0" dirty="0" smtClean="0">
                              <a:latin typeface="VWAG TheSans" panose="020B0502050302020203" pitchFamily="34" charset="0"/>
                            </a:rPr>
                            <a:t>(vehicle propulsion and conversion)</a:t>
                          </a:r>
                          <a:endParaRPr lang="en-GB" sz="1300" b="0" u="none" noProof="0" dirty="0" smtClean="0">
                            <a:latin typeface="VWAG TheSans" panose="020B0502050302020203" pitchFamily="34" charset="0"/>
                          </a:endParaRPr>
                        </a:p>
                      </a:txBody>
                      <a:tcPr/>
                    </a:tc>
                    <a:extLst>
                      <a:ext uri="{0D108BD9-81ED-4DB2-BD59-A6C34878D82A}">
                        <a16:rowId xmlns:a16="http://schemas.microsoft.com/office/drawing/2014/main" val="803064615"/>
                      </a:ext>
                    </a:extLst>
                  </a:tr>
                  <a:tr h="582435">
                    <a:tc>
                      <a:txBody>
                        <a:bodyPr/>
                        <a:lstStyle/>
                        <a:p>
                          <a:endParaRPr lang="en-US"/>
                        </a:p>
                      </a:txBody>
                      <a:tcPr anchor="ctr">
                        <a:blipFill>
                          <a:blip r:embed="rId3"/>
                          <a:stretch>
                            <a:fillRect t="-83333" b="-178125"/>
                          </a:stretch>
                        </a:blipFill>
                      </a:tcPr>
                    </a:tc>
                    <a:extLst>
                      <a:ext uri="{0D108BD9-81ED-4DB2-BD59-A6C34878D82A}">
                        <a16:rowId xmlns:a16="http://schemas.microsoft.com/office/drawing/2014/main" val="3759555268"/>
                      </a:ext>
                    </a:extLst>
                  </a:tr>
                  <a:tr h="358846">
                    <a:tc>
                      <a:txBody>
                        <a:bodyPr/>
                        <a:lstStyle/>
                        <a:p>
                          <a:endParaRPr lang="en-US"/>
                        </a:p>
                      </a:txBody>
                      <a:tcPr anchor="ctr">
                        <a:blipFill>
                          <a:blip r:embed="rId3"/>
                          <a:stretch>
                            <a:fillRect t="-298305" b="-189831"/>
                          </a:stretch>
                        </a:blipFill>
                      </a:tcPr>
                    </a:tc>
                    <a:extLst>
                      <a:ext uri="{0D108BD9-81ED-4DB2-BD59-A6C34878D82A}">
                        <a16:rowId xmlns:a16="http://schemas.microsoft.com/office/drawing/2014/main" val="2522585506"/>
                      </a:ext>
                    </a:extLst>
                  </a:tr>
                  <a:tr h="678587">
                    <a:tc>
                      <a:txBody>
                        <a:bodyPr/>
                        <a:lstStyle/>
                        <a:p>
                          <a:endParaRPr lang="en-US"/>
                        </a:p>
                      </a:txBody>
                      <a:tcPr anchor="ctr">
                        <a:blipFill>
                          <a:blip r:embed="rId3"/>
                          <a:stretch>
                            <a:fillRect t="-209821"/>
                          </a:stretch>
                        </a:blipFill>
                      </a:tcPr>
                    </a:tc>
                    <a:extLst>
                      <a:ext uri="{0D108BD9-81ED-4DB2-BD59-A6C34878D82A}">
                        <a16:rowId xmlns:a16="http://schemas.microsoft.com/office/drawing/2014/main" val="931739785"/>
                      </a:ext>
                    </a:extLst>
                  </a:tr>
                </a:tbl>
              </a:graphicData>
            </a:graphic>
          </p:graphicFrame>
        </mc:Fallback>
      </mc:AlternateContent>
      <p:pic>
        <p:nvPicPr>
          <p:cNvPr id="6" name="Picture 5"/>
          <p:cNvPicPr>
            <a:picLocks noChangeAspect="1"/>
          </p:cNvPicPr>
          <p:nvPr/>
        </p:nvPicPr>
        <p:blipFill>
          <a:blip r:embed="rId4"/>
          <a:stretch>
            <a:fillRect/>
          </a:stretch>
        </p:blipFill>
        <p:spPr>
          <a:xfrm>
            <a:off x="584274" y="1760186"/>
            <a:ext cx="6218178" cy="1966289"/>
          </a:xfrm>
          <a:prstGeom prst="rect">
            <a:avLst/>
          </a:prstGeom>
        </p:spPr>
      </p:pic>
      <mc:AlternateContent xmlns:mc="http://schemas.openxmlformats.org/markup-compatibility/2006" xmlns:a14="http://schemas.microsoft.com/office/drawing/2010/main">
        <mc:Choice Requires="a14">
          <p:sp>
            <p:nvSpPr>
              <p:cNvPr id="4" name="TextBox 3"/>
              <p:cNvSpPr txBox="1"/>
              <p:nvPr/>
            </p:nvSpPr>
            <p:spPr>
              <a:xfrm>
                <a:off x="7275916" y="2666950"/>
                <a:ext cx="18339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b="1" i="1" smtClean="0">
                              <a:solidFill>
                                <a:srgbClr val="FF0000"/>
                              </a:solidFill>
                              <a:latin typeface="Cambria Math"/>
                            </a:rPr>
                          </m:ctrlPr>
                        </m:sSubPr>
                        <m:e>
                          <m:r>
                            <a:rPr lang="de-DE" sz="1800" b="1" i="1">
                              <a:solidFill>
                                <a:srgbClr val="FF0000"/>
                              </a:solidFill>
                              <a:latin typeface="Cambria Math" panose="02040503050406030204" pitchFamily="18" charset="0"/>
                            </a:rPr>
                            <m:t>𝒆</m:t>
                          </m:r>
                        </m:e>
                        <m:sub>
                          <m:r>
                            <a:rPr lang="de-DE" sz="1800" b="1" i="0" smtClean="0">
                              <a:solidFill>
                                <a:srgbClr val="FF0000"/>
                              </a:solidFill>
                              <a:latin typeface="Cambria Math" panose="02040503050406030204" pitchFamily="18" charset="0"/>
                            </a:rPr>
                            <m:t>𝟒</m:t>
                          </m:r>
                        </m:sub>
                      </m:sSub>
                      <m:r>
                        <a:rPr lang="de-DE" sz="1800" b="1" i="1" smtClean="0">
                          <a:solidFill>
                            <a:srgbClr val="FF0000"/>
                          </a:solidFill>
                          <a:latin typeface="Cambria Math" panose="02040503050406030204" pitchFamily="18" charset="0"/>
                        </a:rPr>
                        <m:t>=</m:t>
                      </m:r>
                      <m:sSub>
                        <m:sSubPr>
                          <m:ctrlPr>
                            <a:rPr lang="en-US" sz="1800" b="1" i="1">
                              <a:solidFill>
                                <a:srgbClr val="FF0000"/>
                              </a:solidFill>
                              <a:latin typeface="Cambria Math"/>
                            </a:rPr>
                          </m:ctrlPr>
                        </m:sSubPr>
                        <m:e>
                          <m:r>
                            <a:rPr lang="de-DE" sz="1800" b="1" i="1">
                              <a:solidFill>
                                <a:srgbClr val="FF0000"/>
                              </a:solidFill>
                              <a:latin typeface="Cambria Math" panose="02040503050406030204" pitchFamily="18" charset="0"/>
                            </a:rPr>
                            <m:t>𝒆</m:t>
                          </m:r>
                        </m:e>
                        <m:sub>
                          <m:r>
                            <a:rPr lang="de-DE" sz="1800" b="1" i="0" smtClean="0">
                              <a:solidFill>
                                <a:srgbClr val="FF0000"/>
                              </a:solidFill>
                              <a:latin typeface="Cambria Math" panose="02040503050406030204" pitchFamily="18" charset="0"/>
                            </a:rPr>
                            <m:t>𝟐</m:t>
                          </m:r>
                        </m:sub>
                      </m:sSub>
                      <m:r>
                        <a:rPr lang="de-DE" sz="1800" b="1" i="1" smtClean="0">
                          <a:solidFill>
                            <a:srgbClr val="FF0000"/>
                          </a:solidFill>
                          <a:latin typeface="Cambria Math" panose="02040503050406030204" pitchFamily="18" charset="0"/>
                        </a:rPr>
                        <m:t>−</m:t>
                      </m:r>
                      <m:sSub>
                        <m:sSubPr>
                          <m:ctrlPr>
                            <a:rPr lang="en-US" sz="1800" b="1" i="1">
                              <a:solidFill>
                                <a:srgbClr val="FF0000"/>
                              </a:solidFill>
                              <a:latin typeface="Cambria Math"/>
                            </a:rPr>
                          </m:ctrlPr>
                        </m:sSubPr>
                        <m:e>
                          <m:r>
                            <a:rPr lang="de-DE" sz="1800" b="1" i="1">
                              <a:solidFill>
                                <a:srgbClr val="FF0000"/>
                              </a:solidFill>
                              <a:latin typeface="Cambria Math" panose="02040503050406030204" pitchFamily="18" charset="0"/>
                            </a:rPr>
                            <m:t>𝒆</m:t>
                          </m:r>
                        </m:e>
                        <m:sub>
                          <m:r>
                            <a:rPr lang="de-DE" sz="1800" b="1" i="1">
                              <a:solidFill>
                                <a:srgbClr val="FF0000"/>
                              </a:solidFill>
                              <a:latin typeface="Cambria Math" panose="02040503050406030204" pitchFamily="18" charset="0"/>
                            </a:rPr>
                            <m:t>𝟑</m:t>
                          </m:r>
                        </m:sub>
                      </m:sSub>
                    </m:oMath>
                  </m:oMathPara>
                </a14:m>
                <a:endParaRPr lang="en-US" sz="1800" b="1"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7275916" y="2666950"/>
                <a:ext cx="1833900" cy="369332"/>
              </a:xfrm>
              <a:prstGeom prst="rect">
                <a:avLst/>
              </a:prstGeom>
              <a:blipFill>
                <a:blip r:embed="rId5"/>
                <a:stretch>
                  <a:fillRect b="-1639"/>
                </a:stretch>
              </a:blipFill>
            </p:spPr>
            <p:txBody>
              <a:bodyPr/>
              <a:lstStyle/>
              <a:p>
                <a:r>
                  <a:rPr lang="en-US">
                    <a:noFill/>
                  </a:rPr>
                  <a:t> </a:t>
                </a:r>
              </a:p>
            </p:txBody>
          </p:sp>
        </mc:Fallback>
      </mc:AlternateContent>
    </p:spTree>
    <p:extLst>
      <p:ext uri="{BB962C8B-B14F-4D97-AF65-F5344CB8AC3E}">
        <p14:creationId xmlns:p14="http://schemas.microsoft.com/office/powerpoint/2010/main" val="3348594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Certification according to UN-ECE R83/R101</a:t>
            </a:r>
            <a:br>
              <a:rPr lang="en-GB" dirty="0">
                <a:latin typeface="VWAG TheSans" panose="020B0502050302020203" pitchFamily="34" charset="0"/>
              </a:rPr>
            </a:br>
            <a:r>
              <a:rPr lang="en-GB" sz="1800" b="0" dirty="0">
                <a:latin typeface="VWAG TheSans" panose="020B0502050302020203" pitchFamily="34" charset="0"/>
              </a:rPr>
              <a:t>Mode selection for condition B – effect of different uses cases</a:t>
            </a:r>
            <a:endParaRPr lang="en-GB" sz="1800" dirty="0">
              <a:latin typeface="VWAG TheSans" panose="020B0502050302020203" pitchFamily="34" charset="0"/>
            </a:endParaRPr>
          </a:p>
        </p:txBody>
      </p:sp>
      <mc:AlternateContent xmlns:mc="http://schemas.openxmlformats.org/markup-compatibility/2006" xmlns:a14="http://schemas.microsoft.com/office/drawing/2010/main">
        <mc:Choice Requires="a14">
          <p:sp>
            <p:nvSpPr>
              <p:cNvPr id="43" name="TextBox 42"/>
              <p:cNvSpPr txBox="1"/>
              <p:nvPr/>
            </p:nvSpPr>
            <p:spPr>
              <a:xfrm>
                <a:off x="601570" y="2617326"/>
                <a:ext cx="3755627" cy="548996"/>
              </a:xfrm>
              <a:prstGeom prst="rect">
                <a:avLst/>
              </a:prstGeom>
              <a:noFill/>
            </p:spPr>
            <p:txBody>
              <a:bodyPr wrap="square" lIns="0" tIns="0" rIns="0" bIns="0" rtlCol="0">
                <a:spAutoFit/>
              </a:bodyPr>
              <a:lstStyle/>
              <a:p>
                <a14:m>
                  <m:oMath xmlns:m="http://schemas.openxmlformats.org/officeDocument/2006/math">
                    <m:sSub>
                      <m:sSubPr>
                        <m:ctrlPr>
                          <a:rPr lang="en-US" sz="1200" i="1" smtClean="0">
                            <a:latin typeface="Cambria Math"/>
                            <a:ea typeface="Cambria Math" panose="02040503050406030204" pitchFamily="18" charset="0"/>
                          </a:rPr>
                        </m:ctrlPr>
                      </m:sSubPr>
                      <m:e>
                        <m:r>
                          <m:rPr>
                            <m:sty m:val="p"/>
                          </m:rPr>
                          <a:rPr lang="de-DE" sz="1200" b="0" i="0" smtClean="0">
                            <a:latin typeface="Cambria Math" panose="02040503050406030204" pitchFamily="18" charset="0"/>
                            <a:ea typeface="Cambria Math" panose="02040503050406030204" pitchFamily="18" charset="0"/>
                          </a:rPr>
                          <m:t>E</m:t>
                        </m:r>
                      </m:e>
                      <m:sub>
                        <m:r>
                          <a:rPr lang="de-DE" sz="1200" b="0" i="0" smtClean="0">
                            <a:latin typeface="Cambria Math" panose="02040503050406030204" pitchFamily="18" charset="0"/>
                            <a:ea typeface="Cambria Math" panose="02040503050406030204" pitchFamily="18" charset="0"/>
                          </a:rPr>
                          <m:t>1</m:t>
                        </m:r>
                      </m:sub>
                    </m:sSub>
                    <m:r>
                      <a:rPr lang="de-DE" sz="1200" b="0" i="0" smtClean="0">
                        <a:latin typeface="Cambria Math" panose="02040503050406030204" pitchFamily="18" charset="0"/>
                        <a:ea typeface="Cambria Math" panose="02040503050406030204" pitchFamily="18" charset="0"/>
                      </a:rPr>
                      <m:t>=</m:t>
                    </m:r>
                    <m:f>
                      <m:fPr>
                        <m:ctrlPr>
                          <a:rPr lang="de-DE" sz="1200" b="0" i="1" smtClean="0">
                            <a:latin typeface="Cambria Math"/>
                            <a:ea typeface="Cambria Math" panose="02040503050406030204" pitchFamily="18" charset="0"/>
                          </a:rPr>
                        </m:ctrlPr>
                      </m:fPr>
                      <m:num>
                        <m:sSub>
                          <m:sSubPr>
                            <m:ctrlPr>
                              <a:rPr lang="de-DE" sz="1200" b="0" i="1" smtClean="0">
                                <a:latin typeface="Cambria Math"/>
                                <a:ea typeface="Cambria Math" panose="02040503050406030204" pitchFamily="18" charset="0"/>
                              </a:rPr>
                            </m:ctrlPr>
                          </m:sSubPr>
                          <m:e>
                            <m:r>
                              <m:rPr>
                                <m:sty m:val="p"/>
                              </m:rPr>
                              <a:rPr lang="de-DE" sz="1200" b="0" i="0" smtClean="0">
                                <a:latin typeface="Cambria Math" panose="02040503050406030204" pitchFamily="18" charset="0"/>
                                <a:ea typeface="Cambria Math" panose="02040503050406030204" pitchFamily="18" charset="0"/>
                              </a:rPr>
                              <m:t>e</m:t>
                            </m:r>
                          </m:e>
                          <m:sub>
                            <m:r>
                              <a:rPr lang="de-DE" sz="1200" b="0" i="0" smtClean="0">
                                <a:latin typeface="Cambria Math" panose="02040503050406030204" pitchFamily="18" charset="0"/>
                                <a:ea typeface="Cambria Math" panose="02040503050406030204" pitchFamily="18" charset="0"/>
                              </a:rPr>
                              <m:t>1</m:t>
                            </m:r>
                          </m:sub>
                        </m:sSub>
                      </m:num>
                      <m:den>
                        <m:sSub>
                          <m:sSubPr>
                            <m:ctrlPr>
                              <a:rPr lang="de-DE" sz="1200" b="0" i="1" smtClean="0">
                                <a:latin typeface="Cambria Math"/>
                                <a:ea typeface="Cambria Math" panose="02040503050406030204" pitchFamily="18" charset="0"/>
                              </a:rPr>
                            </m:ctrlPr>
                          </m:sSubPr>
                          <m:e>
                            <m:r>
                              <m:rPr>
                                <m:sty m:val="p"/>
                              </m:rPr>
                              <a:rPr lang="de-DE" sz="1200" b="0" i="0" smtClean="0">
                                <a:latin typeface="Cambria Math" panose="02040503050406030204" pitchFamily="18" charset="0"/>
                                <a:ea typeface="Cambria Math" panose="02040503050406030204" pitchFamily="18" charset="0"/>
                              </a:rPr>
                              <m:t>D</m:t>
                            </m:r>
                          </m:e>
                          <m:sub>
                            <m:r>
                              <m:rPr>
                                <m:sty m:val="p"/>
                              </m:rPr>
                              <a:rPr lang="de-DE" sz="1200" b="0" i="0" smtClean="0">
                                <a:latin typeface="Cambria Math" panose="02040503050406030204" pitchFamily="18" charset="0"/>
                                <a:ea typeface="Cambria Math" panose="02040503050406030204" pitchFamily="18" charset="0"/>
                              </a:rPr>
                              <m:t>Condition</m:t>
                            </m:r>
                            <m:r>
                              <a:rPr lang="de-DE" sz="1200" b="0" i="0" smtClean="0">
                                <a:latin typeface="Cambria Math" panose="02040503050406030204" pitchFamily="18" charset="0"/>
                                <a:ea typeface="Cambria Math" panose="02040503050406030204" pitchFamily="18" charset="0"/>
                              </a:rPr>
                              <m:t> </m:t>
                            </m:r>
                            <m:r>
                              <m:rPr>
                                <m:sty m:val="p"/>
                              </m:rPr>
                              <a:rPr lang="de-DE" sz="1200" b="0" i="0" smtClean="0">
                                <a:latin typeface="Cambria Math" panose="02040503050406030204" pitchFamily="18" charset="0"/>
                                <a:ea typeface="Cambria Math" panose="02040503050406030204" pitchFamily="18" charset="0"/>
                              </a:rPr>
                              <m:t>A</m:t>
                            </m:r>
                          </m:sub>
                        </m:sSub>
                      </m:den>
                    </m:f>
                  </m:oMath>
                </a14:m>
                <a:r>
                  <a:rPr lang="en-US" sz="1200" dirty="0" smtClean="0">
                    <a:latin typeface="Cambria Math" panose="02040503050406030204" pitchFamily="18" charset="0"/>
                    <a:ea typeface="Cambria Math" panose="02040503050406030204" pitchFamily="18" charset="0"/>
                  </a:rPr>
                  <a:t> </a:t>
                </a:r>
                <a:r>
                  <a:rPr lang="de-DE" sz="1200" dirty="0" smtClean="0">
                    <a:latin typeface="Cambria Math" panose="02040503050406030204" pitchFamily="18" charset="0"/>
                    <a:ea typeface="Cambria Math" panose="02040503050406030204" pitchFamily="18" charset="0"/>
                  </a:rPr>
                  <a:t> </a:t>
                </a:r>
              </a:p>
              <a:p>
                <a:r>
                  <a:rPr lang="en-GB" sz="1200" dirty="0" smtClean="0">
                    <a:latin typeface="VWAG TheSans" panose="020B0502050302020203" pitchFamily="34" charset="0"/>
                    <a:ea typeface="Cambria Math" panose="02040503050406030204" pitchFamily="18" charset="0"/>
                  </a:rPr>
                  <a:t>is electric consumption under Condition A </a:t>
                </a:r>
                <a:endParaRPr lang="en-GB" sz="1200" dirty="0">
                  <a:latin typeface="VWAG TheSans" panose="020B0502050302020203" pitchFamily="34" charset="0"/>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601570" y="2617326"/>
                <a:ext cx="3755627" cy="548996"/>
              </a:xfrm>
              <a:prstGeom prst="rect">
                <a:avLst/>
              </a:prstGeom>
              <a:blipFill>
                <a:blip r:embed="rId2"/>
                <a:stretch>
                  <a:fillRect l="-2597"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576708" y="3316169"/>
                <a:ext cx="3778724" cy="562655"/>
              </a:xfrm>
              <a:prstGeom prst="rect">
                <a:avLst/>
              </a:prstGeom>
              <a:noFill/>
            </p:spPr>
            <p:txBody>
              <a:bodyPr wrap="square" lIns="0" tIns="0" rIns="0" bIns="0" rtlCol="0">
                <a:spAutoFit/>
              </a:bodyPr>
              <a:lstStyle/>
              <a:p>
                <a14:m>
                  <m:oMath xmlns:m="http://schemas.openxmlformats.org/officeDocument/2006/math">
                    <m:sSub>
                      <m:sSubPr>
                        <m:ctrlPr>
                          <a:rPr lang="en-US" sz="1200" i="1" smtClean="0">
                            <a:latin typeface="Cambria Math"/>
                          </a:rPr>
                        </m:ctrlPr>
                      </m:sSubPr>
                      <m:e>
                        <m:r>
                          <m:rPr>
                            <m:sty m:val="p"/>
                          </m:rPr>
                          <a:rPr lang="de-DE" sz="1200" b="0" i="0" smtClean="0">
                            <a:latin typeface="Cambria Math" panose="02040503050406030204" pitchFamily="18" charset="0"/>
                          </a:rPr>
                          <m:t>E</m:t>
                        </m:r>
                      </m:e>
                      <m:sub>
                        <m:r>
                          <a:rPr lang="de-DE" sz="1200" b="0" i="0" smtClean="0">
                            <a:latin typeface="Cambria Math" panose="02040503050406030204" pitchFamily="18" charset="0"/>
                          </a:rPr>
                          <m:t>4,</m:t>
                        </m:r>
                        <m:r>
                          <m:rPr>
                            <m:sty m:val="p"/>
                          </m:rPr>
                          <a:rPr lang="de-DE" sz="1200" b="0" i="0" smtClean="0">
                            <a:latin typeface="Cambria Math" panose="02040503050406030204" pitchFamily="18" charset="0"/>
                          </a:rPr>
                          <m:t>charge</m:t>
                        </m:r>
                      </m:sub>
                    </m:sSub>
                    <m:r>
                      <a:rPr lang="de-DE" sz="1200" b="0" i="0" smtClean="0">
                        <a:latin typeface="Cambria Math" panose="02040503050406030204" pitchFamily="18" charset="0"/>
                      </a:rPr>
                      <m:t>=</m:t>
                    </m:r>
                    <m:f>
                      <m:fPr>
                        <m:ctrlPr>
                          <a:rPr lang="de-DE" sz="1200" b="0" i="1" smtClean="0">
                            <a:latin typeface="Cambria Math"/>
                          </a:rPr>
                        </m:ctrlPr>
                      </m:fPr>
                      <m:num>
                        <m:sSub>
                          <m:sSubPr>
                            <m:ctrlPr>
                              <a:rPr lang="de-DE" sz="1200" b="0" i="1" smtClean="0">
                                <a:latin typeface="Cambria Math"/>
                              </a:rPr>
                            </m:ctrlPr>
                          </m:sSubPr>
                          <m:e>
                            <m:r>
                              <m:rPr>
                                <m:sty m:val="p"/>
                              </m:rPr>
                              <a:rPr lang="de-DE" sz="1200" b="0" i="0" smtClean="0">
                                <a:latin typeface="Cambria Math" panose="02040503050406030204" pitchFamily="18" charset="0"/>
                              </a:rPr>
                              <m:t>e</m:t>
                            </m:r>
                          </m:e>
                          <m:sub>
                            <m:r>
                              <a:rPr lang="de-DE" sz="1200" b="0" i="0" smtClean="0">
                                <a:latin typeface="Cambria Math" panose="02040503050406030204" pitchFamily="18" charset="0"/>
                              </a:rPr>
                              <m:t>2,</m:t>
                            </m:r>
                            <m:r>
                              <m:rPr>
                                <m:sty m:val="p"/>
                              </m:rPr>
                              <a:rPr lang="de-DE" sz="1200" b="0" i="0" smtClean="0">
                                <a:latin typeface="Cambria Math" panose="02040503050406030204" pitchFamily="18" charset="0"/>
                              </a:rPr>
                              <m:t>charge</m:t>
                            </m:r>
                          </m:sub>
                        </m:sSub>
                        <m:r>
                          <a:rPr lang="de-DE" sz="1200" b="0" i="0" smtClean="0">
                            <a:latin typeface="Cambria Math" panose="02040503050406030204" pitchFamily="18" charset="0"/>
                          </a:rPr>
                          <m:t>− </m:t>
                        </m:r>
                        <m:sSub>
                          <m:sSubPr>
                            <m:ctrlPr>
                              <a:rPr lang="de-DE" sz="1200" b="0" i="1" smtClean="0">
                                <a:latin typeface="Cambria Math"/>
                              </a:rPr>
                            </m:ctrlPr>
                          </m:sSubPr>
                          <m:e>
                            <m:r>
                              <m:rPr>
                                <m:sty m:val="p"/>
                              </m:rPr>
                              <a:rPr lang="de-DE" sz="1200" b="0" i="0" smtClean="0">
                                <a:latin typeface="Cambria Math" panose="02040503050406030204" pitchFamily="18" charset="0"/>
                              </a:rPr>
                              <m:t>e</m:t>
                            </m:r>
                          </m:e>
                          <m:sub>
                            <m:r>
                              <a:rPr lang="de-DE" sz="1200" b="0" i="0" smtClean="0">
                                <a:latin typeface="Cambria Math" panose="02040503050406030204" pitchFamily="18" charset="0"/>
                              </a:rPr>
                              <m:t>3</m:t>
                            </m:r>
                          </m:sub>
                        </m:sSub>
                      </m:num>
                      <m:den>
                        <m:sSub>
                          <m:sSubPr>
                            <m:ctrlPr>
                              <a:rPr lang="de-DE" sz="1200" b="0" i="1" smtClean="0">
                                <a:latin typeface="Cambria Math"/>
                              </a:rPr>
                            </m:ctrlPr>
                          </m:sSubPr>
                          <m:e>
                            <m:r>
                              <m:rPr>
                                <m:sty m:val="p"/>
                              </m:rPr>
                              <a:rPr lang="de-DE" sz="1200" b="0" i="0" smtClean="0">
                                <a:latin typeface="Cambria Math" panose="02040503050406030204" pitchFamily="18" charset="0"/>
                              </a:rPr>
                              <m:t>D</m:t>
                            </m:r>
                          </m:e>
                          <m:sub>
                            <m:r>
                              <m:rPr>
                                <m:sty m:val="p"/>
                              </m:rPr>
                              <a:rPr lang="de-DE" sz="1200" b="0" i="0" smtClean="0">
                                <a:latin typeface="Cambria Math" panose="02040503050406030204" pitchFamily="18" charset="0"/>
                              </a:rPr>
                              <m:t>Condition</m:t>
                            </m:r>
                            <m:r>
                              <a:rPr lang="de-DE" sz="1200" b="0" i="0" smtClean="0">
                                <a:latin typeface="Cambria Math" panose="02040503050406030204" pitchFamily="18" charset="0"/>
                              </a:rPr>
                              <m:t> </m:t>
                            </m:r>
                            <m:r>
                              <m:rPr>
                                <m:sty m:val="p"/>
                              </m:rPr>
                              <a:rPr lang="de-DE" sz="1200" b="0" i="0" smtClean="0">
                                <a:latin typeface="Cambria Math" panose="02040503050406030204" pitchFamily="18" charset="0"/>
                              </a:rPr>
                              <m:t>B</m:t>
                            </m:r>
                          </m:sub>
                        </m:sSub>
                      </m:den>
                    </m:f>
                  </m:oMath>
                </a14:m>
                <a:r>
                  <a:rPr lang="de-DE" sz="1200" dirty="0" smtClean="0">
                    <a:latin typeface="VWAG TheSans" panose="020B0502050302020203" pitchFamily="34" charset="0"/>
                  </a:rPr>
                  <a:t> </a:t>
                </a:r>
              </a:p>
              <a:p>
                <a:r>
                  <a:rPr lang="en-GB" sz="1200" dirty="0" smtClean="0">
                    <a:latin typeface="VWAG TheSans" panose="020B0502050302020203" pitchFamily="34" charset="0"/>
                  </a:rPr>
                  <a:t>is electric consumption under Condition B (in use case 1)</a:t>
                </a:r>
                <a:endParaRPr lang="en-GB" sz="1200" dirty="0"/>
              </a:p>
            </p:txBody>
          </p:sp>
        </mc:Choice>
        <mc:Fallback xmlns="">
          <p:sp>
            <p:nvSpPr>
              <p:cNvPr id="44" name="TextBox 43"/>
              <p:cNvSpPr txBox="1">
                <a:spLocks noRot="1" noChangeAspect="1" noMove="1" noResize="1" noEditPoints="1" noAdjustHandles="1" noChangeArrowheads="1" noChangeShapeType="1" noTextEdit="1"/>
              </p:cNvSpPr>
              <p:nvPr/>
            </p:nvSpPr>
            <p:spPr>
              <a:xfrm>
                <a:off x="576708" y="3316169"/>
                <a:ext cx="3778724" cy="562655"/>
              </a:xfrm>
              <a:prstGeom prst="rect">
                <a:avLst/>
              </a:prstGeom>
              <a:blipFill>
                <a:blip r:embed="rId3"/>
                <a:stretch>
                  <a:fillRect l="-2585" r="-646"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576708" y="4042174"/>
                <a:ext cx="3778724" cy="469872"/>
              </a:xfrm>
              <a:prstGeom prst="rect">
                <a:avLst/>
              </a:prstGeom>
              <a:noFill/>
            </p:spPr>
            <p:txBody>
              <a:bodyPr wrap="square" lIns="0" tIns="0" rIns="0" bIns="0" rtlCol="0">
                <a:spAutoFit/>
              </a:bodyPr>
              <a:lstStyle/>
              <a:p>
                <a14:m>
                  <m:oMath xmlns:m="http://schemas.openxmlformats.org/officeDocument/2006/math">
                    <m:sSub>
                      <m:sSubPr>
                        <m:ctrlPr>
                          <a:rPr lang="en-US" sz="1200" i="1" smtClean="0">
                            <a:latin typeface="Cambria Math"/>
                          </a:rPr>
                        </m:ctrlPr>
                      </m:sSubPr>
                      <m:e>
                        <m:r>
                          <a:rPr lang="de-DE" sz="1200" b="0" i="1" smtClean="0">
                            <a:latin typeface="Cambria Math" panose="02040503050406030204" pitchFamily="18" charset="0"/>
                          </a:rPr>
                          <m:t>𝐶</m:t>
                        </m:r>
                      </m:e>
                      <m:sub>
                        <m:r>
                          <a:rPr lang="de-DE" sz="1200" b="0" i="1" smtClean="0">
                            <a:latin typeface="Cambria Math" panose="02040503050406030204" pitchFamily="18" charset="0"/>
                          </a:rPr>
                          <m:t>𝑐𝑜𝑛𝑑𝑖𝑡𝑖𝑜𝑛</m:t>
                        </m:r>
                        <m:r>
                          <a:rPr lang="de-DE" sz="1200" b="0" i="1" smtClean="0">
                            <a:latin typeface="Cambria Math" panose="02040503050406030204" pitchFamily="18" charset="0"/>
                          </a:rPr>
                          <m:t> </m:t>
                        </m:r>
                        <m:r>
                          <a:rPr lang="de-DE" sz="1200" b="0" i="1" smtClean="0">
                            <a:latin typeface="Cambria Math" panose="02040503050406030204" pitchFamily="18" charset="0"/>
                          </a:rPr>
                          <m:t>𝐴</m:t>
                        </m:r>
                      </m:sub>
                    </m:sSub>
                  </m:oMath>
                </a14:m>
                <a:r>
                  <a:rPr lang="en-GB" sz="1200" dirty="0" smtClean="0">
                    <a:latin typeface="VWAG TheSans" panose="020B0502050302020203" pitchFamily="34" charset="0"/>
                  </a:rPr>
                  <a:t> </a:t>
                </a:r>
              </a:p>
              <a:p>
                <a:r>
                  <a:rPr lang="en-GB" sz="1200" dirty="0" smtClean="0">
                    <a:latin typeface="VWAG TheSans" panose="020B0502050302020203" pitchFamily="34" charset="0"/>
                  </a:rPr>
                  <a:t>is fuel consumption under Condition A</a:t>
                </a:r>
                <a:endParaRPr lang="en-GB" sz="1200" dirty="0">
                  <a:latin typeface="VWAG TheSans" panose="020B0502050302020203" pitchFamily="34" charset="0"/>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576708" y="4042174"/>
                <a:ext cx="3778724" cy="469872"/>
              </a:xfrm>
              <a:prstGeom prst="rect">
                <a:avLst/>
              </a:prstGeom>
              <a:blipFill>
                <a:blip r:embed="rId4"/>
                <a:stretch>
                  <a:fillRect l="-2585" b="-1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589138" y="4636080"/>
                <a:ext cx="3755630" cy="493340"/>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sSub>
                        <m:sSubPr>
                          <m:ctrlPr>
                            <a:rPr lang="en-US" sz="1200" i="1" smtClean="0">
                              <a:latin typeface="Cambria Math"/>
                            </a:rPr>
                          </m:ctrlPr>
                        </m:sSubPr>
                        <m:e>
                          <m:r>
                            <a:rPr lang="de-DE" sz="1200" b="0" i="1" smtClean="0">
                              <a:latin typeface="Cambria Math" panose="02040503050406030204" pitchFamily="18" charset="0"/>
                            </a:rPr>
                            <m:t>𝐶</m:t>
                          </m:r>
                        </m:e>
                        <m:sub>
                          <m:r>
                            <a:rPr lang="de-DE" sz="1200" b="0" i="1" smtClean="0">
                              <a:latin typeface="Cambria Math" panose="02040503050406030204" pitchFamily="18" charset="0"/>
                            </a:rPr>
                            <m:t>𝑐𝑜𝑛𝑑𝑖𝑡𝑖𝑜𝑛</m:t>
                          </m:r>
                          <m:r>
                            <a:rPr lang="de-DE" sz="1200" b="0" i="1" smtClean="0">
                              <a:latin typeface="Cambria Math" panose="02040503050406030204" pitchFamily="18" charset="0"/>
                            </a:rPr>
                            <m:t> </m:t>
                          </m:r>
                          <m:r>
                            <a:rPr lang="de-DE" sz="1200" b="0" i="1" smtClean="0">
                              <a:latin typeface="Cambria Math" panose="02040503050406030204" pitchFamily="18" charset="0"/>
                            </a:rPr>
                            <m:t>𝐵</m:t>
                          </m:r>
                          <m:r>
                            <a:rPr lang="de-DE" sz="1200" b="0" i="1" smtClean="0">
                              <a:latin typeface="Cambria Math" panose="02040503050406030204" pitchFamily="18" charset="0"/>
                            </a:rPr>
                            <m:t>, </m:t>
                          </m:r>
                          <m:r>
                            <a:rPr lang="de-DE" sz="1200" b="0" i="1" smtClean="0">
                              <a:latin typeface="Cambria Math" panose="02040503050406030204" pitchFamily="18" charset="0"/>
                            </a:rPr>
                            <m:t>𝑐h𝑎𝑟𝑔𝑒</m:t>
                          </m:r>
                        </m:sub>
                      </m:sSub>
                    </m:oMath>
                  </m:oMathPara>
                </a14:m>
                <a:endParaRPr lang="de-DE" sz="1200" dirty="0" smtClean="0">
                  <a:latin typeface="VWAG TheSans" panose="020B0502050302020203" pitchFamily="34" charset="0"/>
                </a:endParaRPr>
              </a:p>
              <a:p>
                <a:r>
                  <a:rPr lang="en-GB" sz="1200" dirty="0" smtClean="0">
                    <a:latin typeface="VWAG TheSans" panose="020B0502050302020203" pitchFamily="34" charset="0"/>
                  </a:rPr>
                  <a:t>is fuel consumption under Condition B (in use case 1)</a:t>
                </a:r>
                <a:endParaRPr lang="en-GB" sz="1200" dirty="0">
                  <a:latin typeface="VWAG TheSans" panose="020B0502050302020203" pitchFamily="34" charset="0"/>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589138" y="4636080"/>
                <a:ext cx="3755630" cy="493340"/>
              </a:xfrm>
              <a:prstGeom prst="rect">
                <a:avLst/>
              </a:prstGeom>
              <a:blipFill>
                <a:blip r:embed="rId5"/>
                <a:stretch>
                  <a:fillRect l="-2597"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616704" y="5439765"/>
                <a:ext cx="3741568" cy="184666"/>
              </a:xfrm>
              <a:prstGeom prst="rect">
                <a:avLst/>
              </a:prstGeom>
              <a:noFill/>
            </p:spPr>
            <p:txBody>
              <a:bodyPr wrap="square" lIns="0" tIns="0" rIns="0" bIns="0" rtlCol="0">
                <a:spAutoFit/>
              </a:bodyPr>
              <a:lstStyle/>
              <a:p>
                <a14:m>
                  <m:oMath xmlns:m="http://schemas.openxmlformats.org/officeDocument/2006/math">
                    <m:sSub>
                      <m:sSubPr>
                        <m:ctrlPr>
                          <a:rPr lang="en-US" sz="1200" i="1" smtClean="0">
                            <a:latin typeface="Cambria Math"/>
                          </a:rPr>
                        </m:ctrlPr>
                      </m:sSubPr>
                      <m:e>
                        <m:r>
                          <a:rPr lang="de-DE" sz="1200" b="0" i="1" smtClean="0">
                            <a:latin typeface="Cambria Math" panose="02040503050406030204" pitchFamily="18" charset="0"/>
                          </a:rPr>
                          <m:t>𝐷</m:t>
                        </m:r>
                      </m:e>
                      <m:sub>
                        <m:r>
                          <a:rPr lang="de-DE" sz="1200" b="0" i="1" smtClean="0">
                            <a:latin typeface="Cambria Math" panose="02040503050406030204" pitchFamily="18" charset="0"/>
                          </a:rPr>
                          <m:t>𝑒</m:t>
                        </m:r>
                      </m:sub>
                    </m:sSub>
                  </m:oMath>
                </a14:m>
                <a:r>
                  <a:rPr lang="en-GB" sz="1200" dirty="0" smtClean="0">
                    <a:latin typeface="VWAG TheSans" panose="020B0502050302020203" pitchFamily="34" charset="0"/>
                  </a:rPr>
                  <a:t>	is range driven under pure electric mode  </a:t>
                </a:r>
              </a:p>
            </p:txBody>
          </p:sp>
        </mc:Choice>
        <mc:Fallback xmlns="">
          <p:sp>
            <p:nvSpPr>
              <p:cNvPr id="47" name="TextBox 46"/>
              <p:cNvSpPr txBox="1">
                <a:spLocks noRot="1" noChangeAspect="1" noMove="1" noResize="1" noEditPoints="1" noAdjustHandles="1" noChangeArrowheads="1" noChangeShapeType="1" noTextEdit="1"/>
              </p:cNvSpPr>
              <p:nvPr/>
            </p:nvSpPr>
            <p:spPr>
              <a:xfrm>
                <a:off x="616704" y="5439765"/>
                <a:ext cx="3741568" cy="184666"/>
              </a:xfrm>
              <a:prstGeom prst="rect">
                <a:avLst/>
              </a:prstGeom>
              <a:blipFill>
                <a:blip r:embed="rId6"/>
                <a:stretch>
                  <a:fillRect l="-1466" t="-25806" b="-483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616704" y="5778976"/>
                <a:ext cx="3741568" cy="369332"/>
              </a:xfrm>
              <a:prstGeom prst="rect">
                <a:avLst/>
              </a:prstGeom>
              <a:noFill/>
            </p:spPr>
            <p:txBody>
              <a:bodyPr wrap="square" lIns="0" tIns="0" rIns="0" bIns="0" rtlCol="0">
                <a:spAutoFit/>
              </a:bodyPr>
              <a:lstStyle/>
              <a:p>
                <a:pPr marL="898525" indent="-898525"/>
                <a14:m>
                  <m:oMath xmlns:m="http://schemas.openxmlformats.org/officeDocument/2006/math">
                    <m:sSub>
                      <m:sSubPr>
                        <m:ctrlPr>
                          <a:rPr lang="en-US" sz="1200" i="1" smtClean="0">
                            <a:latin typeface="Cambria Math"/>
                          </a:rPr>
                        </m:ctrlPr>
                      </m:sSubPr>
                      <m:e>
                        <m:r>
                          <a:rPr lang="de-DE" sz="1200" b="0" i="1" smtClean="0">
                            <a:latin typeface="Cambria Math" panose="02040503050406030204" pitchFamily="18" charset="0"/>
                          </a:rPr>
                          <m:t>𝐷</m:t>
                        </m:r>
                      </m:e>
                      <m:sub>
                        <m:r>
                          <a:rPr lang="de-DE" sz="1200" b="0" i="1" smtClean="0">
                            <a:latin typeface="Cambria Math" panose="02040503050406030204" pitchFamily="18" charset="0"/>
                          </a:rPr>
                          <m:t>𝑎𝑣</m:t>
                        </m:r>
                      </m:sub>
                    </m:sSub>
                  </m:oMath>
                </a14:m>
                <a:r>
                  <a:rPr lang="en-GB" sz="1200" dirty="0" smtClean="0">
                    <a:latin typeface="VWAG TheSans" panose="020B0502050302020203" pitchFamily="34" charset="0"/>
                  </a:rPr>
                  <a:t>	is 25km (assumed distance between two battery recharges</a:t>
                </a:r>
              </a:p>
            </p:txBody>
          </p:sp>
        </mc:Choice>
        <mc:Fallback xmlns="">
          <p:sp>
            <p:nvSpPr>
              <p:cNvPr id="48" name="TextBox 47"/>
              <p:cNvSpPr txBox="1">
                <a:spLocks noRot="1" noChangeAspect="1" noMove="1" noResize="1" noEditPoints="1" noAdjustHandles="1" noChangeArrowheads="1" noChangeShapeType="1" noTextEdit="1"/>
              </p:cNvSpPr>
              <p:nvPr/>
            </p:nvSpPr>
            <p:spPr>
              <a:xfrm>
                <a:off x="616704" y="5778976"/>
                <a:ext cx="3741568" cy="369332"/>
              </a:xfrm>
              <a:prstGeom prst="rect">
                <a:avLst/>
              </a:prstGeom>
              <a:blipFill>
                <a:blip r:embed="rId7"/>
                <a:stretch>
                  <a:fillRect l="-1466" t="-13115" b="-229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17" name="Table 16"/>
              <p:cNvGraphicFramePr>
                <a:graphicFrameLocks noGrp="1"/>
              </p:cNvGraphicFramePr>
              <p:nvPr>
                <p:extLst>
                  <p:ext uri="{D42A27DB-BD31-4B8C-83A1-F6EECF244321}">
                    <p14:modId xmlns:p14="http://schemas.microsoft.com/office/powerpoint/2010/main" val="1939253991"/>
                  </p:ext>
                </p:extLst>
              </p:nvPr>
            </p:nvGraphicFramePr>
            <p:xfrm>
              <a:off x="4898823" y="1633474"/>
              <a:ext cx="4636899" cy="975360"/>
            </p:xfrm>
            <a:graphic>
              <a:graphicData uri="http://schemas.openxmlformats.org/drawingml/2006/table">
                <a:tbl>
                  <a:tblPr firstRow="1" bandRow="1">
                    <a:tableStyleId>{5940675A-B579-460E-94D1-54222C63F5DA}</a:tableStyleId>
                  </a:tblPr>
                  <a:tblGrid>
                    <a:gridCol w="4636899">
                      <a:extLst>
                        <a:ext uri="{9D8B030D-6E8A-4147-A177-3AD203B41FA5}">
                          <a16:colId xmlns="" xmlns:a16="http://schemas.microsoft.com/office/drawing/2014/main" val="1818298646"/>
                        </a:ext>
                      </a:extLst>
                    </a:gridCol>
                  </a:tblGrid>
                  <a:tr h="285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 case 2: Charging</a:t>
                          </a:r>
                          <a:r>
                            <a:rPr lang="en-GB" sz="1300" u="sng" baseline="0" noProof="0" dirty="0" smtClean="0">
                              <a:latin typeface="VWAG TheSans" panose="020B0502050302020203" pitchFamily="34" charset="0"/>
                            </a:rPr>
                            <a:t> balance neutral mode under condition </a:t>
                          </a:r>
                          <a:r>
                            <a:rPr lang="de-DE" sz="1300" u="sng" baseline="0" dirty="0" smtClean="0">
                              <a:latin typeface="VWAG TheSans" panose="020B0502050302020203" pitchFamily="34" charset="0"/>
                            </a:rPr>
                            <a:t>B</a:t>
                          </a:r>
                          <a:endParaRPr lang="de-DE" sz="1300" u="sng" dirty="0" smtClean="0">
                            <a:latin typeface="VWAG TheSans" panose="020B0502050302020203" pitchFamily="34" charset="0"/>
                          </a:endParaRPr>
                        </a:p>
                      </a:txBody>
                      <a:tcPr/>
                    </a:tc>
                    <a:extLst>
                      <a:ext uri="{0D108BD9-81ED-4DB2-BD59-A6C34878D82A}">
                        <a16:rowId xmlns="" xmlns:a16="http://schemas.microsoft.com/office/drawing/2014/main" val="803064615"/>
                      </a:ext>
                    </a:extLst>
                  </a:tr>
                  <a:tr h="394153">
                    <a:tc>
                      <a:txBody>
                        <a:bodyPr/>
                        <a:lstStyle/>
                        <a:p>
                          <a:pPr marL="0" indent="0">
                            <a:buFontTx/>
                            <a:buNone/>
                          </a:pPr>
                          <a:r>
                            <a:rPr lang="en-GB" sz="1300" noProof="0" dirty="0" smtClean="0">
                              <a:latin typeface="VWAG TheSans" panose="020B0502050302020203" pitchFamily="34" charset="0"/>
                            </a:rPr>
                            <a:t>Slight discharge</a:t>
                          </a:r>
                          <a:r>
                            <a:rPr lang="en-US" sz="1300" dirty="0" smtClean="0">
                              <a:latin typeface="VWAG TheSans" panose="020B0502050302020203" pitchFamily="34" charset="0"/>
                            </a:rPr>
                            <a:t>: </a:t>
                          </a:r>
                          <a14:m>
                            <m:oMath xmlns:m="http://schemas.openxmlformats.org/officeDocument/2006/math">
                              <m:sSub>
                                <m:sSubPr>
                                  <m:ctrlPr>
                                    <a:rPr lang="en-US" sz="1300" i="1">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sub>
                              </m:sSub>
                              <m:r>
                                <a:rPr lang="de-DE" sz="1300" smtClean="0">
                                  <a:latin typeface="Cambria Math" panose="02040503050406030204" pitchFamily="18" charset="0"/>
                                </a:rPr>
                                <m:t>&gt;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latin typeface="VWAG TheSans" panose="020B0502050302020203" pitchFamily="34" charset="0"/>
                            </a:rPr>
                            <a:t> </a:t>
                          </a:r>
                          <a:r>
                            <a:rPr lang="en-US" sz="1300" dirty="0" smtClean="0">
                              <a:latin typeface="VWAG TheSans" panose="020B0502050302020203" pitchFamily="34" charset="0"/>
                              <a:sym typeface="Wingdings" panose="05000000000000000000" pitchFamily="2" charset="2"/>
                            </a:rPr>
                            <a:t> </a:t>
                          </a:r>
                          <a14:m>
                            <m:oMath xmlns:m="http://schemas.openxmlformats.org/officeDocument/2006/math">
                              <m:sSub>
                                <m:sSubPr>
                                  <m:ctrlPr>
                                    <a:rPr lang="en-US" sz="1300" i="1">
                                      <a:latin typeface="Cambria Math"/>
                                    </a:rPr>
                                  </m:ctrlPr>
                                </m:sSubPr>
                                <m:e>
                                  <m:r>
                                    <m:rPr>
                                      <m:sty m:val="p"/>
                                    </m:rPr>
                                    <a:rPr lang="de-DE" sz="1300" smtClean="0">
                                      <a:latin typeface="Cambria Math" panose="02040503050406030204" pitchFamily="18" charset="0"/>
                                    </a:rPr>
                                    <m:t>E</m:t>
                                  </m:r>
                                </m:e>
                                <m:sub>
                                  <m:r>
                                    <a:rPr lang="de-DE" sz="1300">
                                      <a:latin typeface="Cambria Math" panose="02040503050406030204" pitchFamily="18" charset="0"/>
                                    </a:rPr>
                                    <m:t>4</m:t>
                                  </m:r>
                                </m:sub>
                              </m:sSub>
                            </m:oMath>
                          </a14:m>
                          <a:r>
                            <a:rPr lang="en-US" sz="1300" dirty="0" smtClean="0">
                              <a:latin typeface="VWAG TheSans" panose="020B0502050302020203" pitchFamily="34" charset="0"/>
                            </a:rPr>
                            <a:t> </a:t>
                          </a:r>
                          <a:r>
                            <a:rPr lang="en-GB" sz="1300" noProof="0" dirty="0" smtClean="0">
                              <a:latin typeface="VWAG TheSans" panose="020B0502050302020203" pitchFamily="34" charset="0"/>
                            </a:rPr>
                            <a:t>is slightly positive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noProof="0" dirty="0" smtClean="0">
                              <a:latin typeface="VWAG TheSans" panose="020B0502050302020203" pitchFamily="34" charset="0"/>
                            </a:rPr>
                            <a:t>Slight</a:t>
                          </a:r>
                          <a:r>
                            <a:rPr lang="en-GB" sz="1300" baseline="0" noProof="0" dirty="0" smtClean="0">
                              <a:latin typeface="VWAG TheSans" panose="020B0502050302020203" pitchFamily="34" charset="0"/>
                            </a:rPr>
                            <a:t> charge</a:t>
                          </a:r>
                          <a:r>
                            <a:rPr lang="de-DE" sz="1300" dirty="0" smtClean="0">
                              <a:latin typeface="VWAG TheSans" panose="020B0502050302020203" pitchFamily="34" charset="0"/>
                            </a:rPr>
                            <a:t>: </a:t>
                          </a:r>
                          <a14:m>
                            <m:oMath xmlns:m="http://schemas.openxmlformats.org/officeDocument/2006/math">
                              <m:sSub>
                                <m:sSubPr>
                                  <m:ctrlPr>
                                    <a:rPr lang="en-US" sz="1300" i="1">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sub>
                              </m:sSub>
                              <m:r>
                                <a:rPr lang="de-DE" sz="1300">
                                  <a:latin typeface="Cambria Math" panose="02040503050406030204" pitchFamily="18" charset="0"/>
                                </a:rPr>
                                <m:t>&lt;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latin typeface="VWAG TheSans" panose="020B0502050302020203" pitchFamily="34" charset="0"/>
                            </a:rPr>
                            <a:t> </a:t>
                          </a:r>
                          <a:r>
                            <a:rPr lang="en-US" sz="1300" dirty="0" smtClean="0">
                              <a:latin typeface="VWAG TheSans" panose="020B0502050302020203" pitchFamily="34" charset="0"/>
                              <a:sym typeface="Wingdings" panose="05000000000000000000" pitchFamily="2" charset="2"/>
                            </a:rPr>
                            <a:t> </a:t>
                          </a:r>
                          <a14:m>
                            <m:oMath xmlns:m="http://schemas.openxmlformats.org/officeDocument/2006/math">
                              <m:sSub>
                                <m:sSubPr>
                                  <m:ctrlPr>
                                    <a:rPr lang="en-US" sz="1300" i="1">
                                      <a:latin typeface="Cambria Math"/>
                                    </a:rPr>
                                  </m:ctrlPr>
                                </m:sSubPr>
                                <m:e>
                                  <m:r>
                                    <m:rPr>
                                      <m:sty m:val="p"/>
                                    </m:rPr>
                                    <a:rPr lang="de-DE" sz="1300" smtClean="0">
                                      <a:latin typeface="Cambria Math" panose="02040503050406030204" pitchFamily="18" charset="0"/>
                                    </a:rPr>
                                    <m:t>E</m:t>
                                  </m:r>
                                </m:e>
                                <m:sub>
                                  <m:r>
                                    <a:rPr lang="de-DE" sz="1300">
                                      <a:latin typeface="Cambria Math" panose="02040503050406030204" pitchFamily="18" charset="0"/>
                                    </a:rPr>
                                    <m:t>4</m:t>
                                  </m:r>
                                </m:sub>
                              </m:sSub>
                            </m:oMath>
                          </a14:m>
                          <a:r>
                            <a:rPr lang="en-US" sz="1300" dirty="0" smtClean="0">
                              <a:latin typeface="VWAG TheSans" panose="020B0502050302020203" pitchFamily="34" charset="0"/>
                            </a:rPr>
                            <a:t> </a:t>
                          </a:r>
                          <a:r>
                            <a:rPr lang="en-GB" sz="1300" noProof="0" dirty="0" smtClean="0">
                              <a:latin typeface="VWAG TheSans" panose="020B0502050302020203" pitchFamily="34" charset="0"/>
                            </a:rPr>
                            <a:t>is</a:t>
                          </a:r>
                          <a:r>
                            <a:rPr lang="en-GB" sz="1300" baseline="0" noProof="0" dirty="0" smtClean="0">
                              <a:latin typeface="VWAG TheSans" panose="020B0502050302020203" pitchFamily="34" charset="0"/>
                            </a:rPr>
                            <a:t> slightly negative</a:t>
                          </a:r>
                          <a:endParaRPr lang="en-GB" sz="1300" noProof="0" dirty="0" smtClean="0">
                            <a:latin typeface="VWAG TheSans" panose="020B0502050302020203" pitchFamily="34" charset="0"/>
                          </a:endParaRPr>
                        </a:p>
                      </a:txBody>
                      <a:tcPr/>
                    </a:tc>
                    <a:extLst>
                      <a:ext uri="{0D108BD9-81ED-4DB2-BD59-A6C34878D82A}">
                        <a16:rowId xmlns="" xmlns:a16="http://schemas.microsoft.com/office/drawing/2014/main" val="2876431277"/>
                      </a:ext>
                    </a:extLst>
                  </a:tr>
                </a:tbl>
              </a:graphicData>
            </a:graphic>
          </p:graphicFrame>
        </mc:Choice>
        <mc:Fallback xmlns="">
          <p:graphicFrame>
            <p:nvGraphicFramePr>
              <p:cNvPr id="17" name="Table 16"/>
              <p:cNvGraphicFramePr>
                <a:graphicFrameLocks noGrp="1"/>
              </p:cNvGraphicFramePr>
              <p:nvPr>
                <p:extLst>
                  <p:ext uri="{D42A27DB-BD31-4B8C-83A1-F6EECF244321}">
                    <p14:modId xmlns:p14="http://schemas.microsoft.com/office/powerpoint/2010/main" val="1939253991"/>
                  </p:ext>
                </p:extLst>
              </p:nvPr>
            </p:nvGraphicFramePr>
            <p:xfrm>
              <a:off x="4898823" y="1633474"/>
              <a:ext cx="4636899" cy="777240"/>
            </p:xfrm>
            <a:graphic>
              <a:graphicData uri="http://schemas.openxmlformats.org/drawingml/2006/table">
                <a:tbl>
                  <a:tblPr firstRow="1" bandRow="1">
                    <a:tableStyleId>{5940675A-B579-460E-94D1-54222C63F5DA}</a:tableStyleId>
                  </a:tblPr>
                  <a:tblGrid>
                    <a:gridCol w="4636899">
                      <a:extLst>
                        <a:ext uri="{9D8B030D-6E8A-4147-A177-3AD203B41FA5}">
                          <a16:colId xmlns:a16="http://schemas.microsoft.com/office/drawing/2014/main" val="1818298646"/>
                        </a:ext>
                      </a:extLst>
                    </a:gridCol>
                  </a:tblGrid>
                  <a:tr h="289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 case 2: Charging</a:t>
                          </a:r>
                          <a:r>
                            <a:rPr lang="en-GB" sz="1300" u="sng" baseline="0" noProof="0" dirty="0" smtClean="0">
                              <a:latin typeface="VWAG TheSans" panose="020B0502050302020203" pitchFamily="34" charset="0"/>
                            </a:rPr>
                            <a:t> balance neutral mode under condition </a:t>
                          </a:r>
                          <a:r>
                            <a:rPr lang="de-DE" sz="1300" u="sng" baseline="0" dirty="0" smtClean="0">
                              <a:latin typeface="VWAG TheSans" panose="020B0502050302020203" pitchFamily="34" charset="0"/>
                            </a:rPr>
                            <a:t>B</a:t>
                          </a:r>
                          <a:endParaRPr lang="de-DE" sz="1300" u="sng" dirty="0" smtClean="0">
                            <a:latin typeface="VWAG TheSans" panose="020B0502050302020203" pitchFamily="34" charset="0"/>
                          </a:endParaRPr>
                        </a:p>
                      </a:txBody>
                      <a:tcPr/>
                    </a:tc>
                    <a:extLst>
                      <a:ext uri="{0D108BD9-81ED-4DB2-BD59-A6C34878D82A}">
                        <a16:rowId xmlns:a16="http://schemas.microsoft.com/office/drawing/2014/main" val="803064615"/>
                      </a:ext>
                    </a:extLst>
                  </a:tr>
                  <a:tr h="487680">
                    <a:tc>
                      <a:txBody>
                        <a:bodyPr/>
                        <a:lstStyle/>
                        <a:p>
                          <a:endParaRPr lang="en-US"/>
                        </a:p>
                      </a:txBody>
                      <a:tcPr>
                        <a:blipFill>
                          <a:blip r:embed="rId8"/>
                          <a:stretch>
                            <a:fillRect l="-131" t="-60494" r="-262" b="-9877"/>
                          </a:stretch>
                        </a:blipFill>
                      </a:tcPr>
                    </a:tc>
                    <a:extLst>
                      <a:ext uri="{0D108BD9-81ED-4DB2-BD59-A6C34878D82A}">
                        <a16:rowId xmlns:a16="http://schemas.microsoft.com/office/drawing/2014/main" val="2876431277"/>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18" name="Table 17"/>
              <p:cNvGraphicFramePr>
                <a:graphicFrameLocks noGrp="1"/>
              </p:cNvGraphicFramePr>
              <p:nvPr>
                <p:extLst>
                  <p:ext uri="{D42A27DB-BD31-4B8C-83A1-F6EECF244321}">
                    <p14:modId xmlns:p14="http://schemas.microsoft.com/office/powerpoint/2010/main" val="2446574525"/>
                  </p:ext>
                </p:extLst>
              </p:nvPr>
            </p:nvGraphicFramePr>
            <p:xfrm>
              <a:off x="392113" y="1630614"/>
              <a:ext cx="4083634" cy="780100"/>
            </p:xfrm>
            <a:graphic>
              <a:graphicData uri="http://schemas.openxmlformats.org/drawingml/2006/table">
                <a:tbl>
                  <a:tblPr firstRow="1" bandRow="1">
                    <a:tableStyleId>{5940675A-B579-460E-94D1-54222C63F5DA}</a:tableStyleId>
                  </a:tblPr>
                  <a:tblGrid>
                    <a:gridCol w="4083634">
                      <a:extLst>
                        <a:ext uri="{9D8B030D-6E8A-4147-A177-3AD203B41FA5}">
                          <a16:colId xmlns="" xmlns:a16="http://schemas.microsoft.com/office/drawing/2014/main" val="1818298646"/>
                        </a:ext>
                      </a:extLst>
                    </a:gridCol>
                  </a:tblGrid>
                  <a:tr h="317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a:t>
                          </a:r>
                          <a:r>
                            <a:rPr lang="en-GB" sz="1300" u="sng" baseline="0" noProof="0" dirty="0" smtClean="0">
                              <a:latin typeface="VWAG TheSans" panose="020B0502050302020203" pitchFamily="34" charset="0"/>
                            </a:rPr>
                            <a:t> case 1: Charge-Mode under Condition B</a:t>
                          </a:r>
                          <a:endParaRPr lang="en-GB" sz="1300" b="1" u="sng" noProof="0" dirty="0" smtClean="0">
                            <a:latin typeface="VWAG TheSans" panose="020B0502050302020203" pitchFamily="34" charset="0"/>
                          </a:endParaRPr>
                        </a:p>
                      </a:txBody>
                      <a:tcPr/>
                    </a:tc>
                    <a:extLst>
                      <a:ext uri="{0D108BD9-81ED-4DB2-BD59-A6C34878D82A}">
                        <a16:rowId xmlns="" xmlns:a16="http://schemas.microsoft.com/office/drawing/2014/main" val="803064615"/>
                      </a:ext>
                    </a:extLst>
                  </a:tr>
                  <a:tr h="462182">
                    <a:tc>
                      <a:txBody>
                        <a:bodyPr/>
                        <a:lstStyle/>
                        <a:p>
                          <a14:m>
                            <m:oMath xmlns:m="http://schemas.openxmlformats.org/officeDocument/2006/math">
                              <m:sSub>
                                <m:sSubPr>
                                  <m:ctrlPr>
                                    <a:rPr lang="en-US"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r>
                                    <m:rPr>
                                      <m:sty m:val="p"/>
                                    </m:rPr>
                                    <a:rPr lang="de-DE" sz="1300" smtClean="0">
                                      <a:latin typeface="Cambria Math" panose="02040503050406030204" pitchFamily="18" charset="0"/>
                                    </a:rPr>
                                    <m:t>charge</m:t>
                                  </m:r>
                                </m:sub>
                              </m:sSub>
                              <m:r>
                                <a:rPr lang="de-DE" sz="1300" smtClean="0">
                                  <a:latin typeface="Cambria Math" panose="02040503050406030204" pitchFamily="18" charset="0"/>
                                </a:rPr>
                                <m: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latin typeface="VWAG TheSans" panose="020B0502050302020203" pitchFamily="34" charset="0"/>
                            </a:rPr>
                            <a:t> </a:t>
                          </a:r>
                          <a:r>
                            <a:rPr lang="en-US" sz="1300" dirty="0" smtClean="0">
                              <a:latin typeface="VWAG TheSans" panose="020B0502050302020203" pitchFamily="34" charset="0"/>
                              <a:sym typeface="Wingdings" panose="05000000000000000000" pitchFamily="2" charset="2"/>
                            </a:rPr>
                            <a:t> </a:t>
                          </a:r>
                          <a14:m>
                            <m:oMath xmlns:m="http://schemas.openxmlformats.org/officeDocument/2006/math">
                              <m:sSub>
                                <m:sSubPr>
                                  <m:ctrlPr>
                                    <a:rPr lang="en-US" sz="1300" i="1">
                                      <a:latin typeface="Cambria Math"/>
                                    </a:rPr>
                                  </m:ctrlPr>
                                </m:sSubPr>
                                <m:e>
                                  <m:r>
                                    <a:rPr lang="de-DE" sz="1300">
                                      <a:latin typeface="Cambria Math" panose="02040503050406030204" pitchFamily="18" charset="0"/>
                                    </a:rPr>
                                    <m:t>𝐸</m:t>
                                  </m:r>
                                </m:e>
                                <m:sub>
                                  <m:r>
                                    <a:rPr lang="de-DE" sz="1300">
                                      <a:latin typeface="Cambria Math" panose="02040503050406030204" pitchFamily="18" charset="0"/>
                                    </a:rPr>
                                    <m:t>4</m:t>
                                  </m:r>
                                </m:sub>
                              </m:sSub>
                            </m:oMath>
                          </a14:m>
                          <a:r>
                            <a:rPr lang="en-US" sz="1300" dirty="0" smtClean="0">
                              <a:latin typeface="VWAG TheSans" panose="020B0502050302020203" pitchFamily="34" charset="0"/>
                            </a:rPr>
                            <a:t> </a:t>
                          </a:r>
                          <a:r>
                            <a:rPr lang="en-GB" sz="1300" noProof="0" dirty="0" smtClean="0">
                              <a:latin typeface="VWAG TheSans" panose="020B0502050302020203" pitchFamily="34" charset="0"/>
                            </a:rPr>
                            <a:t>is significantly</a:t>
                          </a:r>
                          <a:r>
                            <a:rPr lang="en-GB" sz="1300" baseline="0" noProof="0" dirty="0" smtClean="0">
                              <a:latin typeface="VWAG TheSans" panose="020B0502050302020203" pitchFamily="34" charset="0"/>
                            </a:rPr>
                            <a:t> negative</a:t>
                          </a:r>
                          <a:endParaRPr lang="en-GB" sz="1300" noProof="0" dirty="0" smtClean="0">
                            <a:latin typeface="VWAG TheSans" panose="020B0502050302020203" pitchFamily="34" charset="0"/>
                          </a:endParaRPr>
                        </a:p>
                      </a:txBody>
                      <a:tcPr anchor="ctr"/>
                    </a:tc>
                    <a:extLst>
                      <a:ext uri="{0D108BD9-81ED-4DB2-BD59-A6C34878D82A}">
                        <a16:rowId xmlns="" xmlns:a16="http://schemas.microsoft.com/office/drawing/2014/main" val="931739785"/>
                      </a:ext>
                    </a:extLst>
                  </a:tr>
                </a:tbl>
              </a:graphicData>
            </a:graphic>
          </p:graphicFrame>
        </mc:Choice>
        <mc:Fallback xmlns="">
          <p:graphicFrame>
            <p:nvGraphicFramePr>
              <p:cNvPr id="18" name="Table 17"/>
              <p:cNvGraphicFramePr>
                <a:graphicFrameLocks noGrp="1"/>
              </p:cNvGraphicFramePr>
              <p:nvPr>
                <p:extLst>
                  <p:ext uri="{D42A27DB-BD31-4B8C-83A1-F6EECF244321}">
                    <p14:modId xmlns:p14="http://schemas.microsoft.com/office/powerpoint/2010/main" val="2446574525"/>
                  </p:ext>
                </p:extLst>
              </p:nvPr>
            </p:nvGraphicFramePr>
            <p:xfrm>
              <a:off x="392113" y="1630614"/>
              <a:ext cx="4083634" cy="780100"/>
            </p:xfrm>
            <a:graphic>
              <a:graphicData uri="http://schemas.openxmlformats.org/drawingml/2006/table">
                <a:tbl>
                  <a:tblPr firstRow="1" bandRow="1">
                    <a:tableStyleId>{5940675A-B579-460E-94D1-54222C63F5DA}</a:tableStyleId>
                  </a:tblPr>
                  <a:tblGrid>
                    <a:gridCol w="4083634">
                      <a:extLst>
                        <a:ext uri="{9D8B030D-6E8A-4147-A177-3AD203B41FA5}">
                          <a16:colId xmlns:a16="http://schemas.microsoft.com/office/drawing/2014/main" val="1818298646"/>
                        </a:ext>
                      </a:extLst>
                    </a:gridCol>
                  </a:tblGrid>
                  <a:tr h="317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a:t>
                          </a:r>
                          <a:r>
                            <a:rPr lang="en-GB" sz="1300" u="sng" baseline="0" noProof="0" dirty="0" smtClean="0">
                              <a:latin typeface="VWAG TheSans" panose="020B0502050302020203" pitchFamily="34" charset="0"/>
                            </a:rPr>
                            <a:t> case 1: Charge-Mode under Condition B</a:t>
                          </a:r>
                          <a:endParaRPr lang="en-GB" sz="1300" b="1" u="sng" noProof="0" dirty="0" smtClean="0">
                            <a:latin typeface="VWAG TheSans" panose="020B0502050302020203" pitchFamily="34" charset="0"/>
                          </a:endParaRPr>
                        </a:p>
                      </a:txBody>
                      <a:tcPr/>
                    </a:tc>
                    <a:extLst>
                      <a:ext uri="{0D108BD9-81ED-4DB2-BD59-A6C34878D82A}">
                        <a16:rowId xmlns:a16="http://schemas.microsoft.com/office/drawing/2014/main" val="803064615"/>
                      </a:ext>
                    </a:extLst>
                  </a:tr>
                  <a:tr h="462182">
                    <a:tc>
                      <a:txBody>
                        <a:bodyPr/>
                        <a:lstStyle/>
                        <a:p>
                          <a:endParaRPr lang="en-US"/>
                        </a:p>
                      </a:txBody>
                      <a:tcPr anchor="ctr">
                        <a:blipFill>
                          <a:blip r:embed="rId9"/>
                          <a:stretch>
                            <a:fillRect l="-149" t="-71053" r="-298" b="-2632"/>
                          </a:stretch>
                        </a:blipFill>
                      </a:tcPr>
                    </a:tc>
                    <a:extLst>
                      <a:ext uri="{0D108BD9-81ED-4DB2-BD59-A6C34878D82A}">
                        <a16:rowId xmlns:a16="http://schemas.microsoft.com/office/drawing/2014/main" val="931739785"/>
                      </a:ext>
                    </a:extLst>
                  </a:tr>
                </a:tbl>
              </a:graphicData>
            </a:graphic>
          </p:graphicFrame>
        </mc:Fallback>
      </mc:AlternateContent>
      <p:cxnSp>
        <p:nvCxnSpPr>
          <p:cNvPr id="4" name="Straight Connector 3"/>
          <p:cNvCxnSpPr/>
          <p:nvPr/>
        </p:nvCxnSpPr>
        <p:spPr bwMode="auto">
          <a:xfrm flipH="1">
            <a:off x="4828660" y="2641388"/>
            <a:ext cx="14" cy="3549802"/>
          </a:xfrm>
          <a:prstGeom prst="line">
            <a:avLst/>
          </a:prstGeom>
          <a:solidFill>
            <a:schemeClr val="accent1"/>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2" name="TextBox 21"/>
              <p:cNvSpPr txBox="1"/>
              <p:nvPr/>
            </p:nvSpPr>
            <p:spPr>
              <a:xfrm>
                <a:off x="5337428" y="2617326"/>
                <a:ext cx="3755627" cy="548996"/>
              </a:xfrm>
              <a:prstGeom prst="rect">
                <a:avLst/>
              </a:prstGeom>
              <a:noFill/>
            </p:spPr>
            <p:txBody>
              <a:bodyPr wrap="square" lIns="0" tIns="0" rIns="0" bIns="0" rtlCol="0">
                <a:spAutoFit/>
              </a:bodyPr>
              <a:lstStyle/>
              <a:p>
                <a14:m>
                  <m:oMath xmlns:m="http://schemas.openxmlformats.org/officeDocument/2006/math">
                    <m:sSub>
                      <m:sSubPr>
                        <m:ctrlPr>
                          <a:rPr lang="en-US" sz="1200" i="1" smtClean="0">
                            <a:latin typeface="Cambria Math"/>
                            <a:ea typeface="Cambria Math" panose="02040503050406030204" pitchFamily="18" charset="0"/>
                          </a:rPr>
                        </m:ctrlPr>
                      </m:sSubPr>
                      <m:e>
                        <m:r>
                          <m:rPr>
                            <m:sty m:val="p"/>
                          </m:rPr>
                          <a:rPr lang="de-DE" sz="1200" b="0" i="0" smtClean="0">
                            <a:latin typeface="Cambria Math" panose="02040503050406030204" pitchFamily="18" charset="0"/>
                            <a:ea typeface="Cambria Math" panose="02040503050406030204" pitchFamily="18" charset="0"/>
                          </a:rPr>
                          <m:t>E</m:t>
                        </m:r>
                      </m:e>
                      <m:sub>
                        <m:r>
                          <a:rPr lang="de-DE" sz="1200" b="0" i="0" smtClean="0">
                            <a:latin typeface="Cambria Math" panose="02040503050406030204" pitchFamily="18" charset="0"/>
                            <a:ea typeface="Cambria Math" panose="02040503050406030204" pitchFamily="18" charset="0"/>
                          </a:rPr>
                          <m:t>1</m:t>
                        </m:r>
                      </m:sub>
                    </m:sSub>
                    <m:r>
                      <a:rPr lang="de-DE" sz="1200" b="0" i="0" smtClean="0">
                        <a:latin typeface="Cambria Math" panose="02040503050406030204" pitchFamily="18" charset="0"/>
                        <a:ea typeface="Cambria Math" panose="02040503050406030204" pitchFamily="18" charset="0"/>
                      </a:rPr>
                      <m:t>=</m:t>
                    </m:r>
                    <m:f>
                      <m:fPr>
                        <m:ctrlPr>
                          <a:rPr lang="de-DE" sz="1200" b="0" i="1" smtClean="0">
                            <a:latin typeface="Cambria Math"/>
                            <a:ea typeface="Cambria Math" panose="02040503050406030204" pitchFamily="18" charset="0"/>
                          </a:rPr>
                        </m:ctrlPr>
                      </m:fPr>
                      <m:num>
                        <m:sSub>
                          <m:sSubPr>
                            <m:ctrlPr>
                              <a:rPr lang="de-DE" sz="1200" b="0" i="1" smtClean="0">
                                <a:latin typeface="Cambria Math"/>
                                <a:ea typeface="Cambria Math" panose="02040503050406030204" pitchFamily="18" charset="0"/>
                              </a:rPr>
                            </m:ctrlPr>
                          </m:sSubPr>
                          <m:e>
                            <m:r>
                              <m:rPr>
                                <m:sty m:val="p"/>
                              </m:rPr>
                              <a:rPr lang="de-DE" sz="1200" b="0" i="0" smtClean="0">
                                <a:latin typeface="Cambria Math" panose="02040503050406030204" pitchFamily="18" charset="0"/>
                                <a:ea typeface="Cambria Math" panose="02040503050406030204" pitchFamily="18" charset="0"/>
                              </a:rPr>
                              <m:t>e</m:t>
                            </m:r>
                          </m:e>
                          <m:sub>
                            <m:r>
                              <a:rPr lang="de-DE" sz="1200" b="0" i="0" smtClean="0">
                                <a:latin typeface="Cambria Math" panose="02040503050406030204" pitchFamily="18" charset="0"/>
                                <a:ea typeface="Cambria Math" panose="02040503050406030204" pitchFamily="18" charset="0"/>
                              </a:rPr>
                              <m:t>1</m:t>
                            </m:r>
                          </m:sub>
                        </m:sSub>
                      </m:num>
                      <m:den>
                        <m:sSub>
                          <m:sSubPr>
                            <m:ctrlPr>
                              <a:rPr lang="de-DE" sz="1200" b="0" i="1" smtClean="0">
                                <a:latin typeface="Cambria Math"/>
                                <a:ea typeface="Cambria Math" panose="02040503050406030204" pitchFamily="18" charset="0"/>
                              </a:rPr>
                            </m:ctrlPr>
                          </m:sSubPr>
                          <m:e>
                            <m:r>
                              <m:rPr>
                                <m:sty m:val="p"/>
                              </m:rPr>
                              <a:rPr lang="de-DE" sz="1200" b="0" i="0" smtClean="0">
                                <a:latin typeface="Cambria Math" panose="02040503050406030204" pitchFamily="18" charset="0"/>
                                <a:ea typeface="Cambria Math" panose="02040503050406030204" pitchFamily="18" charset="0"/>
                              </a:rPr>
                              <m:t>D</m:t>
                            </m:r>
                          </m:e>
                          <m:sub>
                            <m:r>
                              <m:rPr>
                                <m:sty m:val="p"/>
                              </m:rPr>
                              <a:rPr lang="de-DE" sz="1200" b="0" i="0" smtClean="0">
                                <a:latin typeface="Cambria Math" panose="02040503050406030204" pitchFamily="18" charset="0"/>
                                <a:ea typeface="Cambria Math" panose="02040503050406030204" pitchFamily="18" charset="0"/>
                              </a:rPr>
                              <m:t>Condition</m:t>
                            </m:r>
                            <m:r>
                              <a:rPr lang="de-DE" sz="1200" b="0" i="0" smtClean="0">
                                <a:latin typeface="Cambria Math" panose="02040503050406030204" pitchFamily="18" charset="0"/>
                                <a:ea typeface="Cambria Math" panose="02040503050406030204" pitchFamily="18" charset="0"/>
                              </a:rPr>
                              <m:t> </m:t>
                            </m:r>
                            <m:r>
                              <m:rPr>
                                <m:sty m:val="p"/>
                              </m:rPr>
                              <a:rPr lang="de-DE" sz="1200" b="0" i="0" smtClean="0">
                                <a:latin typeface="Cambria Math" panose="02040503050406030204" pitchFamily="18" charset="0"/>
                                <a:ea typeface="Cambria Math" panose="02040503050406030204" pitchFamily="18" charset="0"/>
                              </a:rPr>
                              <m:t>A</m:t>
                            </m:r>
                          </m:sub>
                        </m:sSub>
                      </m:den>
                    </m:f>
                  </m:oMath>
                </a14:m>
                <a:r>
                  <a:rPr lang="en-US" sz="1200" dirty="0" smtClean="0">
                    <a:latin typeface="Cambria Math" panose="02040503050406030204" pitchFamily="18" charset="0"/>
                    <a:ea typeface="Cambria Math" panose="02040503050406030204" pitchFamily="18" charset="0"/>
                  </a:rPr>
                  <a:t> </a:t>
                </a:r>
                <a:r>
                  <a:rPr lang="de-DE" sz="1200" dirty="0" smtClean="0">
                    <a:latin typeface="Cambria Math" panose="02040503050406030204" pitchFamily="18" charset="0"/>
                    <a:ea typeface="Cambria Math" panose="02040503050406030204" pitchFamily="18" charset="0"/>
                  </a:rPr>
                  <a:t> </a:t>
                </a:r>
              </a:p>
              <a:p>
                <a:r>
                  <a:rPr lang="en-GB" sz="1200" dirty="0" smtClean="0">
                    <a:latin typeface="VWAG TheSans" panose="020B0502050302020203" pitchFamily="34" charset="0"/>
                    <a:ea typeface="Cambria Math" panose="02040503050406030204" pitchFamily="18" charset="0"/>
                  </a:rPr>
                  <a:t>is electric consumption under Condition A </a:t>
                </a:r>
                <a:endParaRPr lang="en-GB" sz="1200" dirty="0">
                  <a:latin typeface="VWAG TheSans" panose="020B0502050302020203" pitchFamily="34" charset="0"/>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5337428" y="2617326"/>
                <a:ext cx="3755627" cy="548996"/>
              </a:xfrm>
              <a:prstGeom prst="rect">
                <a:avLst/>
              </a:prstGeom>
              <a:blipFill>
                <a:blip r:embed="rId2"/>
                <a:stretch>
                  <a:fillRect l="-2597"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5312566" y="3316169"/>
                <a:ext cx="3778724" cy="562655"/>
              </a:xfrm>
              <a:prstGeom prst="rect">
                <a:avLst/>
              </a:prstGeom>
              <a:noFill/>
            </p:spPr>
            <p:txBody>
              <a:bodyPr wrap="square" lIns="0" tIns="0" rIns="0" bIns="0" rtlCol="0">
                <a:spAutoFit/>
              </a:bodyPr>
              <a:lstStyle/>
              <a:p>
                <a14:m>
                  <m:oMath xmlns:m="http://schemas.openxmlformats.org/officeDocument/2006/math">
                    <m:sSub>
                      <m:sSubPr>
                        <m:ctrlPr>
                          <a:rPr lang="en-US" sz="1200" i="1" smtClean="0">
                            <a:latin typeface="Cambria Math"/>
                          </a:rPr>
                        </m:ctrlPr>
                      </m:sSubPr>
                      <m:e>
                        <m:r>
                          <m:rPr>
                            <m:sty m:val="p"/>
                          </m:rPr>
                          <a:rPr lang="de-DE" sz="1200" b="0" i="0" smtClean="0">
                            <a:latin typeface="Cambria Math" panose="02040503050406030204" pitchFamily="18" charset="0"/>
                          </a:rPr>
                          <m:t>E</m:t>
                        </m:r>
                      </m:e>
                      <m:sub>
                        <m:r>
                          <a:rPr lang="de-DE" sz="1200" b="0" i="0" smtClean="0">
                            <a:latin typeface="Cambria Math" panose="02040503050406030204" pitchFamily="18" charset="0"/>
                          </a:rPr>
                          <m:t>4,</m:t>
                        </m:r>
                        <m:r>
                          <m:rPr>
                            <m:sty m:val="p"/>
                          </m:rPr>
                          <a:rPr lang="de-DE" sz="1200" b="0" i="0" smtClean="0">
                            <a:latin typeface="Cambria Math" panose="02040503050406030204" pitchFamily="18" charset="0"/>
                          </a:rPr>
                          <m:t>neutral</m:t>
                        </m:r>
                      </m:sub>
                    </m:sSub>
                    <m:r>
                      <a:rPr lang="de-DE" sz="1200" b="0" i="0" smtClean="0">
                        <a:latin typeface="Cambria Math" panose="02040503050406030204" pitchFamily="18" charset="0"/>
                      </a:rPr>
                      <m:t>=</m:t>
                    </m:r>
                    <m:f>
                      <m:fPr>
                        <m:ctrlPr>
                          <a:rPr lang="de-DE" sz="1200" b="0" i="1" smtClean="0">
                            <a:latin typeface="Cambria Math"/>
                          </a:rPr>
                        </m:ctrlPr>
                      </m:fPr>
                      <m:num>
                        <m:sSub>
                          <m:sSubPr>
                            <m:ctrlPr>
                              <a:rPr lang="de-DE" sz="1200" b="0" i="1" smtClean="0">
                                <a:latin typeface="Cambria Math"/>
                              </a:rPr>
                            </m:ctrlPr>
                          </m:sSubPr>
                          <m:e>
                            <m:r>
                              <m:rPr>
                                <m:sty m:val="p"/>
                              </m:rPr>
                              <a:rPr lang="de-DE" sz="1200" b="0" i="0" smtClean="0">
                                <a:latin typeface="Cambria Math" panose="02040503050406030204" pitchFamily="18" charset="0"/>
                              </a:rPr>
                              <m:t>e</m:t>
                            </m:r>
                          </m:e>
                          <m:sub>
                            <m:r>
                              <a:rPr lang="de-DE" sz="1200" b="0" i="0" smtClean="0">
                                <a:latin typeface="Cambria Math" panose="02040503050406030204" pitchFamily="18" charset="0"/>
                              </a:rPr>
                              <m:t>2,</m:t>
                            </m:r>
                            <m:r>
                              <m:rPr>
                                <m:sty m:val="p"/>
                              </m:rPr>
                              <a:rPr lang="de-DE" sz="1200" b="0" i="0" smtClean="0">
                                <a:latin typeface="Cambria Math" panose="02040503050406030204" pitchFamily="18" charset="0"/>
                              </a:rPr>
                              <m:t>neutral</m:t>
                            </m:r>
                          </m:sub>
                        </m:sSub>
                        <m:r>
                          <a:rPr lang="de-DE" sz="1200" b="0" i="0" smtClean="0">
                            <a:latin typeface="Cambria Math" panose="02040503050406030204" pitchFamily="18" charset="0"/>
                          </a:rPr>
                          <m:t>− </m:t>
                        </m:r>
                        <m:sSub>
                          <m:sSubPr>
                            <m:ctrlPr>
                              <a:rPr lang="de-DE" sz="1200" b="0" i="1" smtClean="0">
                                <a:latin typeface="Cambria Math"/>
                              </a:rPr>
                            </m:ctrlPr>
                          </m:sSubPr>
                          <m:e>
                            <m:r>
                              <m:rPr>
                                <m:sty m:val="p"/>
                              </m:rPr>
                              <a:rPr lang="de-DE" sz="1200" b="0" i="0" smtClean="0">
                                <a:latin typeface="Cambria Math" panose="02040503050406030204" pitchFamily="18" charset="0"/>
                              </a:rPr>
                              <m:t>e</m:t>
                            </m:r>
                          </m:e>
                          <m:sub>
                            <m:r>
                              <a:rPr lang="de-DE" sz="1200" b="0" i="0" smtClean="0">
                                <a:latin typeface="Cambria Math" panose="02040503050406030204" pitchFamily="18" charset="0"/>
                              </a:rPr>
                              <m:t>3</m:t>
                            </m:r>
                          </m:sub>
                        </m:sSub>
                      </m:num>
                      <m:den>
                        <m:sSub>
                          <m:sSubPr>
                            <m:ctrlPr>
                              <a:rPr lang="de-DE" sz="1200" b="0" i="1" smtClean="0">
                                <a:latin typeface="Cambria Math"/>
                              </a:rPr>
                            </m:ctrlPr>
                          </m:sSubPr>
                          <m:e>
                            <m:r>
                              <m:rPr>
                                <m:sty m:val="p"/>
                              </m:rPr>
                              <a:rPr lang="de-DE" sz="1200" b="0" i="0" smtClean="0">
                                <a:latin typeface="Cambria Math" panose="02040503050406030204" pitchFamily="18" charset="0"/>
                              </a:rPr>
                              <m:t>D</m:t>
                            </m:r>
                          </m:e>
                          <m:sub>
                            <m:r>
                              <m:rPr>
                                <m:sty m:val="p"/>
                              </m:rPr>
                              <a:rPr lang="de-DE" sz="1200" b="0" i="0" smtClean="0">
                                <a:latin typeface="Cambria Math" panose="02040503050406030204" pitchFamily="18" charset="0"/>
                              </a:rPr>
                              <m:t>Condition</m:t>
                            </m:r>
                            <m:r>
                              <a:rPr lang="de-DE" sz="1200" b="0" i="0" smtClean="0">
                                <a:latin typeface="Cambria Math" panose="02040503050406030204" pitchFamily="18" charset="0"/>
                              </a:rPr>
                              <m:t> </m:t>
                            </m:r>
                            <m:r>
                              <m:rPr>
                                <m:sty m:val="p"/>
                              </m:rPr>
                              <a:rPr lang="de-DE" sz="1200" b="0" i="0" smtClean="0">
                                <a:latin typeface="Cambria Math" panose="02040503050406030204" pitchFamily="18" charset="0"/>
                              </a:rPr>
                              <m:t>B</m:t>
                            </m:r>
                          </m:sub>
                        </m:sSub>
                      </m:den>
                    </m:f>
                  </m:oMath>
                </a14:m>
                <a:r>
                  <a:rPr lang="de-DE" sz="1200" dirty="0" smtClean="0">
                    <a:latin typeface="VWAG TheSans" panose="020B0502050302020203" pitchFamily="34" charset="0"/>
                  </a:rPr>
                  <a:t> </a:t>
                </a:r>
              </a:p>
              <a:p>
                <a:r>
                  <a:rPr lang="en-GB" sz="1200" dirty="0" smtClean="0">
                    <a:latin typeface="VWAG TheSans" panose="020B0502050302020203" pitchFamily="34" charset="0"/>
                  </a:rPr>
                  <a:t>is electric consumption under Condition B (in use case 2)</a:t>
                </a:r>
                <a:endParaRPr lang="en-GB" sz="1200" dirty="0"/>
              </a:p>
            </p:txBody>
          </p:sp>
        </mc:Choice>
        <mc:Fallback xmlns="">
          <p:sp>
            <p:nvSpPr>
              <p:cNvPr id="23" name="TextBox 22"/>
              <p:cNvSpPr txBox="1">
                <a:spLocks noRot="1" noChangeAspect="1" noMove="1" noResize="1" noEditPoints="1" noAdjustHandles="1" noChangeArrowheads="1" noChangeShapeType="1" noTextEdit="1"/>
              </p:cNvSpPr>
              <p:nvPr/>
            </p:nvSpPr>
            <p:spPr>
              <a:xfrm>
                <a:off x="5312566" y="3316169"/>
                <a:ext cx="3778724" cy="562655"/>
              </a:xfrm>
              <a:prstGeom prst="rect">
                <a:avLst/>
              </a:prstGeom>
              <a:blipFill>
                <a:blip r:embed="rId10"/>
                <a:stretch>
                  <a:fillRect l="-2419" r="-645" b="-141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5312566" y="4042174"/>
                <a:ext cx="3778724" cy="469872"/>
              </a:xfrm>
              <a:prstGeom prst="rect">
                <a:avLst/>
              </a:prstGeom>
              <a:noFill/>
            </p:spPr>
            <p:txBody>
              <a:bodyPr wrap="square" lIns="0" tIns="0" rIns="0" bIns="0" rtlCol="0">
                <a:spAutoFit/>
              </a:bodyPr>
              <a:lstStyle/>
              <a:p>
                <a14:m>
                  <m:oMath xmlns:m="http://schemas.openxmlformats.org/officeDocument/2006/math">
                    <m:sSub>
                      <m:sSubPr>
                        <m:ctrlPr>
                          <a:rPr lang="en-US" sz="1200" i="1" smtClean="0">
                            <a:latin typeface="Cambria Math"/>
                          </a:rPr>
                        </m:ctrlPr>
                      </m:sSubPr>
                      <m:e>
                        <m:r>
                          <a:rPr lang="de-DE" sz="1200" b="0" i="1" smtClean="0">
                            <a:latin typeface="Cambria Math" panose="02040503050406030204" pitchFamily="18" charset="0"/>
                          </a:rPr>
                          <m:t>𝐶</m:t>
                        </m:r>
                      </m:e>
                      <m:sub>
                        <m:r>
                          <a:rPr lang="de-DE" sz="1200" b="0" i="1" smtClean="0">
                            <a:latin typeface="Cambria Math" panose="02040503050406030204" pitchFamily="18" charset="0"/>
                          </a:rPr>
                          <m:t>𝑐𝑜𝑛𝑑𝑖𝑡𝑖𝑜𝑛</m:t>
                        </m:r>
                        <m:r>
                          <a:rPr lang="de-DE" sz="1200" b="0" i="1" smtClean="0">
                            <a:latin typeface="Cambria Math" panose="02040503050406030204" pitchFamily="18" charset="0"/>
                          </a:rPr>
                          <m:t> </m:t>
                        </m:r>
                        <m:r>
                          <a:rPr lang="de-DE" sz="1200" b="0" i="1" smtClean="0">
                            <a:latin typeface="Cambria Math" panose="02040503050406030204" pitchFamily="18" charset="0"/>
                          </a:rPr>
                          <m:t>𝐴</m:t>
                        </m:r>
                      </m:sub>
                    </m:sSub>
                  </m:oMath>
                </a14:m>
                <a:r>
                  <a:rPr lang="en-GB" sz="1200" dirty="0" smtClean="0">
                    <a:latin typeface="VWAG TheSans" panose="020B0502050302020203" pitchFamily="34" charset="0"/>
                  </a:rPr>
                  <a:t> </a:t>
                </a:r>
              </a:p>
              <a:p>
                <a:r>
                  <a:rPr lang="en-GB" sz="1200" dirty="0" smtClean="0">
                    <a:latin typeface="VWAG TheSans" panose="020B0502050302020203" pitchFamily="34" charset="0"/>
                  </a:rPr>
                  <a:t>is fuel consumption under Condition A</a:t>
                </a:r>
                <a:endParaRPr lang="en-GB" sz="1200" dirty="0">
                  <a:latin typeface="VWAG TheSans" panose="020B0502050302020203" pitchFamily="34" charset="0"/>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5312566" y="4042174"/>
                <a:ext cx="3778724" cy="469872"/>
              </a:xfrm>
              <a:prstGeom prst="rect">
                <a:avLst/>
              </a:prstGeom>
              <a:blipFill>
                <a:blip r:embed="rId4"/>
                <a:stretch>
                  <a:fillRect l="-2419" b="-1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5324996" y="4636080"/>
                <a:ext cx="3755630" cy="469872"/>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sSub>
                        <m:sSubPr>
                          <m:ctrlPr>
                            <a:rPr lang="en-US" sz="1200" i="1" smtClean="0">
                              <a:latin typeface="Cambria Math"/>
                            </a:rPr>
                          </m:ctrlPr>
                        </m:sSubPr>
                        <m:e>
                          <m:r>
                            <a:rPr lang="de-DE" sz="1200" b="0" i="1" smtClean="0">
                              <a:latin typeface="Cambria Math" panose="02040503050406030204" pitchFamily="18" charset="0"/>
                            </a:rPr>
                            <m:t>𝐶</m:t>
                          </m:r>
                        </m:e>
                        <m:sub>
                          <m:r>
                            <a:rPr lang="de-DE" sz="1200" b="0" i="1" smtClean="0">
                              <a:latin typeface="Cambria Math" panose="02040503050406030204" pitchFamily="18" charset="0"/>
                            </a:rPr>
                            <m:t>𝑐𝑜𝑛𝑑𝑖𝑡𝑖𝑜𝑛</m:t>
                          </m:r>
                          <m:r>
                            <a:rPr lang="de-DE" sz="1200" b="0" i="1" smtClean="0">
                              <a:latin typeface="Cambria Math" panose="02040503050406030204" pitchFamily="18" charset="0"/>
                            </a:rPr>
                            <m:t> </m:t>
                          </m:r>
                          <m:r>
                            <a:rPr lang="de-DE" sz="1200" b="0" i="1" smtClean="0">
                              <a:latin typeface="Cambria Math" panose="02040503050406030204" pitchFamily="18" charset="0"/>
                            </a:rPr>
                            <m:t>𝐵</m:t>
                          </m:r>
                          <m:r>
                            <a:rPr lang="de-DE" sz="1200" b="0" i="1" smtClean="0">
                              <a:latin typeface="Cambria Math" panose="02040503050406030204" pitchFamily="18" charset="0"/>
                            </a:rPr>
                            <m:t>, </m:t>
                          </m:r>
                          <m:r>
                            <a:rPr lang="de-DE" sz="1200" b="0" i="1" smtClean="0">
                              <a:latin typeface="Cambria Math" panose="02040503050406030204" pitchFamily="18" charset="0"/>
                            </a:rPr>
                            <m:t>𝑛𝑒𝑢𝑡𝑟𝑎𝑙</m:t>
                          </m:r>
                        </m:sub>
                      </m:sSub>
                    </m:oMath>
                  </m:oMathPara>
                </a14:m>
                <a:endParaRPr lang="de-DE" sz="1200" dirty="0" smtClean="0">
                  <a:latin typeface="VWAG TheSans" panose="020B0502050302020203" pitchFamily="34" charset="0"/>
                </a:endParaRPr>
              </a:p>
              <a:p>
                <a:r>
                  <a:rPr lang="en-GB" sz="1200" dirty="0" smtClean="0">
                    <a:latin typeface="VWAG TheSans" panose="020B0502050302020203" pitchFamily="34" charset="0"/>
                  </a:rPr>
                  <a:t>is fuel consumption under Condition B (in use case 2)</a:t>
                </a:r>
                <a:endParaRPr lang="en-GB" sz="1200" dirty="0">
                  <a:latin typeface="VWAG TheSans" panose="020B0502050302020203" pitchFamily="34" charset="0"/>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324996" y="4636080"/>
                <a:ext cx="3755630" cy="469872"/>
              </a:xfrm>
              <a:prstGeom prst="rect">
                <a:avLst/>
              </a:prstGeom>
              <a:blipFill>
                <a:blip r:embed="rId11"/>
                <a:stretch>
                  <a:fillRect l="-2597" b="-1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5352562" y="5439765"/>
                <a:ext cx="3741568" cy="184666"/>
              </a:xfrm>
              <a:prstGeom prst="rect">
                <a:avLst/>
              </a:prstGeom>
              <a:noFill/>
            </p:spPr>
            <p:txBody>
              <a:bodyPr wrap="square" lIns="0" tIns="0" rIns="0" bIns="0" rtlCol="0">
                <a:spAutoFit/>
              </a:bodyPr>
              <a:lstStyle/>
              <a:p>
                <a14:m>
                  <m:oMath xmlns:m="http://schemas.openxmlformats.org/officeDocument/2006/math">
                    <m:sSub>
                      <m:sSubPr>
                        <m:ctrlPr>
                          <a:rPr lang="en-US" sz="1200" i="1" smtClean="0">
                            <a:latin typeface="Cambria Math"/>
                          </a:rPr>
                        </m:ctrlPr>
                      </m:sSubPr>
                      <m:e>
                        <m:r>
                          <a:rPr lang="de-DE" sz="1200" b="0" i="1" smtClean="0">
                            <a:latin typeface="Cambria Math" panose="02040503050406030204" pitchFamily="18" charset="0"/>
                          </a:rPr>
                          <m:t>𝐷</m:t>
                        </m:r>
                      </m:e>
                      <m:sub>
                        <m:r>
                          <a:rPr lang="de-DE" sz="1200" b="0" i="1" smtClean="0">
                            <a:latin typeface="Cambria Math" panose="02040503050406030204" pitchFamily="18" charset="0"/>
                          </a:rPr>
                          <m:t>𝑒</m:t>
                        </m:r>
                      </m:sub>
                    </m:sSub>
                  </m:oMath>
                </a14:m>
                <a:r>
                  <a:rPr lang="en-GB" sz="1200" dirty="0" smtClean="0">
                    <a:latin typeface="VWAG TheSans" panose="020B0502050302020203" pitchFamily="34" charset="0"/>
                  </a:rPr>
                  <a:t>	is range driven under pure electric mode  </a:t>
                </a:r>
              </a:p>
            </p:txBody>
          </p:sp>
        </mc:Choice>
        <mc:Fallback xmlns="">
          <p:sp>
            <p:nvSpPr>
              <p:cNvPr id="27" name="TextBox 26"/>
              <p:cNvSpPr txBox="1">
                <a:spLocks noRot="1" noChangeAspect="1" noMove="1" noResize="1" noEditPoints="1" noAdjustHandles="1" noChangeArrowheads="1" noChangeShapeType="1" noTextEdit="1"/>
              </p:cNvSpPr>
              <p:nvPr/>
            </p:nvSpPr>
            <p:spPr>
              <a:xfrm>
                <a:off x="5352562" y="5439765"/>
                <a:ext cx="3741568" cy="184666"/>
              </a:xfrm>
              <a:prstGeom prst="rect">
                <a:avLst/>
              </a:prstGeom>
              <a:blipFill>
                <a:blip r:embed="rId6"/>
                <a:stretch>
                  <a:fillRect l="-1466" t="-25806" b="-483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5352562" y="5778976"/>
                <a:ext cx="3741568" cy="369332"/>
              </a:xfrm>
              <a:prstGeom prst="rect">
                <a:avLst/>
              </a:prstGeom>
              <a:noFill/>
            </p:spPr>
            <p:txBody>
              <a:bodyPr wrap="square" lIns="0" tIns="0" rIns="0" bIns="0" rtlCol="0">
                <a:spAutoFit/>
              </a:bodyPr>
              <a:lstStyle/>
              <a:p>
                <a:pPr marL="898525" indent="-898525"/>
                <a14:m>
                  <m:oMath xmlns:m="http://schemas.openxmlformats.org/officeDocument/2006/math">
                    <m:sSub>
                      <m:sSubPr>
                        <m:ctrlPr>
                          <a:rPr lang="en-US" sz="1200" i="1" smtClean="0">
                            <a:latin typeface="Cambria Math"/>
                          </a:rPr>
                        </m:ctrlPr>
                      </m:sSubPr>
                      <m:e>
                        <m:r>
                          <a:rPr lang="de-DE" sz="1200" b="0" i="1" smtClean="0">
                            <a:latin typeface="Cambria Math" panose="02040503050406030204" pitchFamily="18" charset="0"/>
                          </a:rPr>
                          <m:t>𝐷</m:t>
                        </m:r>
                      </m:e>
                      <m:sub>
                        <m:r>
                          <a:rPr lang="de-DE" sz="1200" b="0" i="1" smtClean="0">
                            <a:latin typeface="Cambria Math" panose="02040503050406030204" pitchFamily="18" charset="0"/>
                          </a:rPr>
                          <m:t>𝑎𝑣</m:t>
                        </m:r>
                      </m:sub>
                    </m:sSub>
                  </m:oMath>
                </a14:m>
                <a:r>
                  <a:rPr lang="en-GB" sz="1200" dirty="0" smtClean="0">
                    <a:latin typeface="VWAG TheSans" panose="020B0502050302020203" pitchFamily="34" charset="0"/>
                  </a:rPr>
                  <a:t>	is 25km (assumed distance between two battery recharges</a:t>
                </a:r>
              </a:p>
            </p:txBody>
          </p:sp>
        </mc:Choice>
        <mc:Fallback xmlns="">
          <p:sp>
            <p:nvSpPr>
              <p:cNvPr id="28" name="TextBox 27"/>
              <p:cNvSpPr txBox="1">
                <a:spLocks noRot="1" noChangeAspect="1" noMove="1" noResize="1" noEditPoints="1" noAdjustHandles="1" noChangeArrowheads="1" noChangeShapeType="1" noTextEdit="1"/>
              </p:cNvSpPr>
              <p:nvPr/>
            </p:nvSpPr>
            <p:spPr>
              <a:xfrm>
                <a:off x="5352562" y="5778976"/>
                <a:ext cx="3741568" cy="369332"/>
              </a:xfrm>
              <a:prstGeom prst="rect">
                <a:avLst/>
              </a:prstGeom>
              <a:blipFill>
                <a:blip r:embed="rId7"/>
                <a:stretch>
                  <a:fillRect l="-1466" t="-13115" b="-22951"/>
                </a:stretch>
              </a:blipFill>
            </p:spPr>
            <p:txBody>
              <a:bodyPr/>
              <a:lstStyle/>
              <a:p>
                <a:r>
                  <a:rPr lang="en-US">
                    <a:noFill/>
                  </a:rPr>
                  <a:t> </a:t>
                </a:r>
              </a:p>
            </p:txBody>
          </p:sp>
        </mc:Fallback>
      </mc:AlternateContent>
    </p:spTree>
    <p:extLst>
      <p:ext uri="{BB962C8B-B14F-4D97-AF65-F5344CB8AC3E}">
        <p14:creationId xmlns:p14="http://schemas.microsoft.com/office/powerpoint/2010/main" val="2469423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Certification according to UN-ECE R83/R101</a:t>
            </a:r>
            <a:br>
              <a:rPr lang="en-GB" dirty="0">
                <a:latin typeface="VWAG TheSans" panose="020B0502050302020203" pitchFamily="34" charset="0"/>
              </a:rPr>
            </a:br>
            <a:r>
              <a:rPr lang="en-GB" sz="1800" b="0" dirty="0">
                <a:latin typeface="VWAG TheSans" panose="020B0502050302020203" pitchFamily="34" charset="0"/>
              </a:rPr>
              <a:t>Mode selection for condition B – effect of different uses cases</a:t>
            </a:r>
            <a:endParaRPr lang="en-GB" sz="1800" dirty="0">
              <a:latin typeface="VWAG TheSans" panose="020B0502050302020203"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392110" y="2598822"/>
                <a:ext cx="9104315" cy="1862818"/>
              </a:xfrm>
              <a:prstGeom prst="rect">
                <a:avLst/>
              </a:prstGeom>
              <a:noFill/>
            </p:spPr>
            <p:txBody>
              <a:bodyPr wrap="square" rtlCol="0">
                <a:spAutoFit/>
              </a:bodyPr>
              <a:lstStyle/>
              <a:p>
                <a:r>
                  <a:rPr lang="en-GB" dirty="0" smtClean="0">
                    <a:latin typeface="VWAG TheSans" panose="020B0502050302020203" pitchFamily="34" charset="0"/>
                  </a:rPr>
                  <a:t>Comparison of use case 1 and use case 2 (</a:t>
                </a:r>
                <a:r>
                  <a:rPr lang="en-GB" b="1" dirty="0" smtClean="0">
                    <a:solidFill>
                      <a:srgbClr val="00B050"/>
                    </a:solidFill>
                    <a:latin typeface="VWAG TheSans" panose="020B0502050302020203" pitchFamily="34" charset="0"/>
                  </a:rPr>
                  <a:t>green</a:t>
                </a:r>
                <a:r>
                  <a:rPr lang="en-GB" dirty="0" smtClean="0">
                    <a:latin typeface="VWAG TheSans" panose="020B0502050302020203" pitchFamily="34" charset="0"/>
                  </a:rPr>
                  <a:t>: identical, </a:t>
                </a:r>
                <a:r>
                  <a:rPr lang="en-GB" b="1" dirty="0" smtClean="0">
                    <a:solidFill>
                      <a:srgbClr val="FF0000"/>
                    </a:solidFill>
                    <a:latin typeface="VWAG TheSans" panose="020B0502050302020203" pitchFamily="34" charset="0"/>
                  </a:rPr>
                  <a:t>red</a:t>
                </a:r>
                <a:r>
                  <a:rPr lang="en-GB" dirty="0" smtClean="0">
                    <a:latin typeface="VWAG TheSans" panose="020B0502050302020203" pitchFamily="34" charset="0"/>
                  </a:rPr>
                  <a:t>: difference)</a:t>
                </a:r>
                <a:r>
                  <a:rPr lang="de-DE" dirty="0" smtClean="0">
                    <a:latin typeface="VWAG TheSans" panose="020B0502050302020203" pitchFamily="34" charset="0"/>
                  </a:rPr>
                  <a:t>:</a:t>
                </a:r>
              </a:p>
              <a:p>
                <a:pPr marL="285750" indent="-285750">
                  <a:buFontTx/>
                  <a:buChar char="-"/>
                </a:pPr>
                <a14:m>
                  <m:oMath xmlns:m="http://schemas.openxmlformats.org/officeDocument/2006/math">
                    <m:sSub>
                      <m:sSubPr>
                        <m:ctrlPr>
                          <a:rPr lang="en-US" b="1" i="1">
                            <a:solidFill>
                              <a:srgbClr val="00B050"/>
                            </a:solidFill>
                            <a:latin typeface="Cambria Math"/>
                          </a:rPr>
                        </m:ctrlPr>
                      </m:sSubPr>
                      <m:e>
                        <m:r>
                          <a:rPr lang="de-DE" b="1" i="1">
                            <a:solidFill>
                              <a:srgbClr val="00B050"/>
                            </a:solidFill>
                            <a:latin typeface="Cambria Math" panose="02040503050406030204" pitchFamily="18" charset="0"/>
                          </a:rPr>
                          <m:t>𝑬</m:t>
                        </m:r>
                      </m:e>
                      <m:sub>
                        <m:r>
                          <a:rPr lang="de-DE" b="1" i="1">
                            <a:solidFill>
                              <a:srgbClr val="00B050"/>
                            </a:solidFill>
                            <a:latin typeface="Cambria Math" panose="02040503050406030204" pitchFamily="18" charset="0"/>
                          </a:rPr>
                          <m:t>𝟏</m:t>
                        </m:r>
                      </m:sub>
                    </m:sSub>
                  </m:oMath>
                </a14:m>
                <a:endParaRPr lang="en-US" b="1" dirty="0" smtClean="0">
                  <a:latin typeface="VWAG TheSans" panose="020B0502050302020203" pitchFamily="34" charset="0"/>
                </a:endParaRPr>
              </a:p>
              <a:p>
                <a:pPr marL="285750" indent="-285750">
                  <a:buFontTx/>
                  <a:buChar char="-"/>
                </a:pPr>
                <a14:m>
                  <m:oMath xmlns:m="http://schemas.openxmlformats.org/officeDocument/2006/math">
                    <m:sSub>
                      <m:sSubPr>
                        <m:ctrlPr>
                          <a:rPr lang="en-US" b="1" i="1" smtClean="0">
                            <a:solidFill>
                              <a:srgbClr val="FF0000"/>
                            </a:solidFill>
                            <a:latin typeface="Cambria Math"/>
                          </a:rPr>
                        </m:ctrlPr>
                      </m:sSubPr>
                      <m:e>
                        <m:r>
                          <a:rPr lang="de-DE" b="1" i="1">
                            <a:solidFill>
                              <a:srgbClr val="FF0000"/>
                            </a:solidFill>
                            <a:latin typeface="Cambria Math" panose="02040503050406030204" pitchFamily="18" charset="0"/>
                          </a:rPr>
                          <m:t>𝑬</m:t>
                        </m:r>
                      </m:e>
                      <m:sub>
                        <m:r>
                          <a:rPr lang="de-DE" b="1" i="1">
                            <a:solidFill>
                              <a:srgbClr val="FF0000"/>
                            </a:solidFill>
                            <a:latin typeface="Cambria Math" panose="02040503050406030204" pitchFamily="18" charset="0"/>
                          </a:rPr>
                          <m:t>𝟒</m:t>
                        </m:r>
                        <m:r>
                          <a:rPr lang="de-DE" b="1" i="1">
                            <a:solidFill>
                              <a:srgbClr val="FF0000"/>
                            </a:solidFill>
                            <a:latin typeface="Cambria Math" panose="02040503050406030204" pitchFamily="18" charset="0"/>
                          </a:rPr>
                          <m:t>,</m:t>
                        </m:r>
                        <m:r>
                          <a:rPr lang="de-DE" b="1" i="1" smtClean="0">
                            <a:solidFill>
                              <a:srgbClr val="FF0000"/>
                            </a:solidFill>
                            <a:latin typeface="Cambria Math" panose="02040503050406030204" pitchFamily="18" charset="0"/>
                          </a:rPr>
                          <m:t>𝒄𝒉𝒂𝒓𝒈𝒆</m:t>
                        </m:r>
                      </m:sub>
                    </m:sSub>
                  </m:oMath>
                </a14:m>
                <a:r>
                  <a:rPr lang="en-US" b="1" dirty="0" smtClean="0">
                    <a:solidFill>
                      <a:srgbClr val="FF0000"/>
                    </a:solidFill>
                    <a:latin typeface="VWAG TheSans" panose="020B0502050302020203" pitchFamily="34" charset="0"/>
                  </a:rPr>
                  <a:t> </a:t>
                </a:r>
                <a:r>
                  <a:rPr lang="en-US" dirty="0" smtClean="0">
                    <a:solidFill>
                      <a:srgbClr val="FF0000"/>
                    </a:solidFill>
                    <a:latin typeface="VWAG TheSans" panose="020B0502050302020203" pitchFamily="34" charset="0"/>
                  </a:rPr>
                  <a:t>is significantly negative, </a:t>
                </a:r>
                <a14:m>
                  <m:oMath xmlns:m="http://schemas.openxmlformats.org/officeDocument/2006/math">
                    <m:sSub>
                      <m:sSubPr>
                        <m:ctrlPr>
                          <a:rPr lang="en-US" b="1" i="1">
                            <a:solidFill>
                              <a:srgbClr val="FF0000"/>
                            </a:solidFill>
                            <a:latin typeface="Cambria Math"/>
                          </a:rPr>
                        </m:ctrlPr>
                      </m:sSubPr>
                      <m:e>
                        <m:r>
                          <a:rPr lang="de-DE" b="1" i="1">
                            <a:solidFill>
                              <a:srgbClr val="FF0000"/>
                            </a:solidFill>
                            <a:latin typeface="Cambria Math" panose="02040503050406030204" pitchFamily="18" charset="0"/>
                          </a:rPr>
                          <m:t>𝑬</m:t>
                        </m:r>
                      </m:e>
                      <m:sub>
                        <m:r>
                          <a:rPr lang="de-DE" b="1" i="1">
                            <a:solidFill>
                              <a:srgbClr val="FF0000"/>
                            </a:solidFill>
                            <a:latin typeface="Cambria Math" panose="02040503050406030204" pitchFamily="18" charset="0"/>
                          </a:rPr>
                          <m:t>𝟒</m:t>
                        </m:r>
                        <m:r>
                          <a:rPr lang="de-DE" b="1" i="1">
                            <a:solidFill>
                              <a:srgbClr val="FF0000"/>
                            </a:solidFill>
                            <a:latin typeface="Cambria Math" panose="02040503050406030204" pitchFamily="18" charset="0"/>
                          </a:rPr>
                          <m:t>,</m:t>
                        </m:r>
                        <m:r>
                          <a:rPr lang="de-DE" b="1" i="1">
                            <a:solidFill>
                              <a:srgbClr val="FF0000"/>
                            </a:solidFill>
                            <a:latin typeface="Cambria Math" panose="02040503050406030204" pitchFamily="18" charset="0"/>
                          </a:rPr>
                          <m:t>𝒏𝒆𝒖𝒕𝒓𝒂𝒍</m:t>
                        </m:r>
                        <m:r>
                          <a:rPr lang="de-DE" b="1" i="1" smtClean="0">
                            <a:solidFill>
                              <a:srgbClr val="FF0000"/>
                            </a:solidFill>
                            <a:latin typeface="Cambria Math" panose="02040503050406030204" pitchFamily="18" charset="0"/>
                          </a:rPr>
                          <m:t>+</m:t>
                        </m:r>
                      </m:sub>
                    </m:sSub>
                  </m:oMath>
                </a14:m>
                <a:r>
                  <a:rPr lang="en-US" dirty="0" smtClean="0">
                    <a:solidFill>
                      <a:srgbClr val="FF0000"/>
                    </a:solidFill>
                    <a:latin typeface="VWAG TheSans" panose="020B0502050302020203" pitchFamily="34" charset="0"/>
                  </a:rPr>
                  <a:t> is slightly positive, </a:t>
                </a:r>
                <a14:m>
                  <m:oMath xmlns:m="http://schemas.openxmlformats.org/officeDocument/2006/math">
                    <m:sSub>
                      <m:sSubPr>
                        <m:ctrlPr>
                          <a:rPr lang="en-US" b="1" i="1">
                            <a:solidFill>
                              <a:srgbClr val="FF0000"/>
                            </a:solidFill>
                            <a:latin typeface="Cambria Math"/>
                          </a:rPr>
                        </m:ctrlPr>
                      </m:sSubPr>
                      <m:e>
                        <m:r>
                          <a:rPr lang="de-DE" b="1" i="1">
                            <a:solidFill>
                              <a:srgbClr val="FF0000"/>
                            </a:solidFill>
                            <a:latin typeface="Cambria Math" panose="02040503050406030204" pitchFamily="18" charset="0"/>
                          </a:rPr>
                          <m:t>𝑬</m:t>
                        </m:r>
                      </m:e>
                      <m:sub>
                        <m:r>
                          <a:rPr lang="de-DE" b="1" i="1">
                            <a:solidFill>
                              <a:srgbClr val="FF0000"/>
                            </a:solidFill>
                            <a:latin typeface="Cambria Math" panose="02040503050406030204" pitchFamily="18" charset="0"/>
                          </a:rPr>
                          <m:t>𝟒</m:t>
                        </m:r>
                        <m:r>
                          <a:rPr lang="de-DE" b="1" i="1">
                            <a:solidFill>
                              <a:srgbClr val="FF0000"/>
                            </a:solidFill>
                            <a:latin typeface="Cambria Math" panose="02040503050406030204" pitchFamily="18" charset="0"/>
                          </a:rPr>
                          <m:t>,</m:t>
                        </m:r>
                        <m:r>
                          <a:rPr lang="de-DE" b="1" i="1">
                            <a:solidFill>
                              <a:srgbClr val="FF0000"/>
                            </a:solidFill>
                            <a:latin typeface="Cambria Math" panose="02040503050406030204" pitchFamily="18" charset="0"/>
                          </a:rPr>
                          <m:t>𝒏𝒆𝒖𝒕𝒓𝒂𝒍</m:t>
                        </m:r>
                        <m:r>
                          <a:rPr lang="de-DE" b="1" i="1" smtClean="0">
                            <a:solidFill>
                              <a:srgbClr val="FF0000"/>
                            </a:solidFill>
                            <a:latin typeface="Cambria Math" panose="02040503050406030204" pitchFamily="18" charset="0"/>
                          </a:rPr>
                          <m:t>−</m:t>
                        </m:r>
                      </m:sub>
                    </m:sSub>
                  </m:oMath>
                </a14:m>
                <a:r>
                  <a:rPr lang="en-US" dirty="0" smtClean="0">
                    <a:solidFill>
                      <a:srgbClr val="FF0000"/>
                    </a:solidFill>
                    <a:latin typeface="VWAG TheSans" panose="020B0502050302020203" pitchFamily="34" charset="0"/>
                  </a:rPr>
                  <a:t> is slightly negative</a:t>
                </a:r>
              </a:p>
              <a:p>
                <a:pPr marL="285750" indent="-285750">
                  <a:buFontTx/>
                  <a:buChar char="-"/>
                </a:pPr>
                <a14:m>
                  <m:oMath xmlns:m="http://schemas.openxmlformats.org/officeDocument/2006/math">
                    <m:sSub>
                      <m:sSubPr>
                        <m:ctrlPr>
                          <a:rPr lang="en-US" b="1" i="1" smtClean="0">
                            <a:solidFill>
                              <a:srgbClr val="00B050"/>
                            </a:solidFill>
                            <a:latin typeface="Cambria Math"/>
                          </a:rPr>
                        </m:ctrlPr>
                      </m:sSubPr>
                      <m:e>
                        <m:r>
                          <a:rPr lang="de-DE" b="1" i="1" smtClean="0">
                            <a:solidFill>
                              <a:srgbClr val="00B050"/>
                            </a:solidFill>
                            <a:latin typeface="Cambria Math" panose="02040503050406030204" pitchFamily="18" charset="0"/>
                          </a:rPr>
                          <m:t>𝑪</m:t>
                        </m:r>
                      </m:e>
                      <m:sub>
                        <m:r>
                          <a:rPr lang="de-DE" b="1" i="1">
                            <a:solidFill>
                              <a:srgbClr val="00B050"/>
                            </a:solidFill>
                            <a:latin typeface="Cambria Math" panose="02040503050406030204" pitchFamily="18" charset="0"/>
                          </a:rPr>
                          <m:t>𝒄𝒐𝒏𝒅𝒊𝒕𝒊𝒐𝒏</m:t>
                        </m:r>
                        <m:r>
                          <a:rPr lang="de-DE" b="1" i="1">
                            <a:solidFill>
                              <a:srgbClr val="00B050"/>
                            </a:solidFill>
                            <a:latin typeface="Cambria Math" panose="02040503050406030204" pitchFamily="18" charset="0"/>
                          </a:rPr>
                          <m:t> </m:t>
                        </m:r>
                        <m:r>
                          <a:rPr lang="de-DE" b="1" i="1">
                            <a:solidFill>
                              <a:srgbClr val="00B050"/>
                            </a:solidFill>
                            <a:latin typeface="Cambria Math" panose="02040503050406030204" pitchFamily="18" charset="0"/>
                          </a:rPr>
                          <m:t>𝑨</m:t>
                        </m:r>
                      </m:sub>
                    </m:sSub>
                  </m:oMath>
                </a14:m>
                <a:endParaRPr lang="en-US" b="1" dirty="0" smtClean="0">
                  <a:latin typeface="Cambria Math" panose="02040503050406030204" pitchFamily="18" charset="0"/>
                  <a:ea typeface="Cambria Math" panose="02040503050406030204" pitchFamily="18" charset="0"/>
                </a:endParaRPr>
              </a:p>
              <a:p>
                <a:pPr marL="285750" indent="-285750">
                  <a:buFontTx/>
                  <a:buChar char="-"/>
                </a:pPr>
                <a14:m>
                  <m:oMath xmlns:m="http://schemas.openxmlformats.org/officeDocument/2006/math">
                    <m:sSub>
                      <m:sSubPr>
                        <m:ctrlPr>
                          <a:rPr lang="en-US" b="1" i="1" smtClean="0">
                            <a:solidFill>
                              <a:srgbClr val="FF0000"/>
                            </a:solidFill>
                            <a:latin typeface="Cambria Math"/>
                          </a:rPr>
                        </m:ctrlPr>
                      </m:sSubPr>
                      <m:e>
                        <m:r>
                          <a:rPr lang="de-DE" b="1" i="1" smtClean="0">
                            <a:solidFill>
                              <a:srgbClr val="FF0000"/>
                            </a:solidFill>
                            <a:latin typeface="Cambria Math" panose="02040503050406030204" pitchFamily="18" charset="0"/>
                          </a:rPr>
                          <m:t>𝑪</m:t>
                        </m:r>
                      </m:e>
                      <m:sub>
                        <m:r>
                          <a:rPr lang="de-DE" b="1" i="1">
                            <a:solidFill>
                              <a:srgbClr val="FF0000"/>
                            </a:solidFill>
                            <a:latin typeface="Cambria Math" panose="02040503050406030204" pitchFamily="18" charset="0"/>
                          </a:rPr>
                          <m:t>𝒄𝒐𝒏𝒅𝒊𝒕𝒊𝒐𝒏</m:t>
                        </m:r>
                        <m:r>
                          <a:rPr lang="de-DE" b="1" i="1">
                            <a:solidFill>
                              <a:srgbClr val="FF0000"/>
                            </a:solidFill>
                            <a:latin typeface="Cambria Math" panose="02040503050406030204" pitchFamily="18" charset="0"/>
                          </a:rPr>
                          <m:t> </m:t>
                        </m:r>
                        <m:r>
                          <a:rPr lang="de-DE" b="1" i="1" smtClean="0">
                            <a:solidFill>
                              <a:srgbClr val="FF0000"/>
                            </a:solidFill>
                            <a:latin typeface="Cambria Math" panose="02040503050406030204" pitchFamily="18" charset="0"/>
                          </a:rPr>
                          <m:t>𝑩</m:t>
                        </m:r>
                        <m:r>
                          <a:rPr lang="de-DE" b="1" i="1">
                            <a:solidFill>
                              <a:srgbClr val="FF0000"/>
                            </a:solidFill>
                            <a:latin typeface="Cambria Math" panose="02040503050406030204" pitchFamily="18" charset="0"/>
                          </a:rPr>
                          <m:t>,</m:t>
                        </m:r>
                        <m:r>
                          <a:rPr lang="de-DE" b="1" i="1">
                            <a:solidFill>
                              <a:srgbClr val="FF0000"/>
                            </a:solidFill>
                            <a:latin typeface="Cambria Math" panose="02040503050406030204" pitchFamily="18" charset="0"/>
                          </a:rPr>
                          <m:t>𝒄𝒉𝒂𝒓𝒈𝒆</m:t>
                        </m:r>
                      </m:sub>
                    </m:sSub>
                    <m:r>
                      <a:rPr lang="de-DE" b="1" i="0" smtClean="0">
                        <a:solidFill>
                          <a:srgbClr val="FF0000"/>
                        </a:solidFill>
                        <a:latin typeface="Cambria Math" panose="02040503050406030204" pitchFamily="18" charset="0"/>
                      </a:rPr>
                      <m:t> ≫</m:t>
                    </m:r>
                    <m:sSub>
                      <m:sSubPr>
                        <m:ctrlPr>
                          <a:rPr lang="en-US" b="1" i="1">
                            <a:solidFill>
                              <a:srgbClr val="FF0000"/>
                            </a:solidFill>
                            <a:latin typeface="Cambria Math"/>
                          </a:rPr>
                        </m:ctrlPr>
                      </m:sSubPr>
                      <m:e>
                        <m:r>
                          <a:rPr lang="de-DE" b="1" i="1" smtClean="0">
                            <a:solidFill>
                              <a:srgbClr val="FF0000"/>
                            </a:solidFill>
                            <a:latin typeface="Cambria Math" panose="02040503050406030204" pitchFamily="18" charset="0"/>
                          </a:rPr>
                          <m:t>𝑪</m:t>
                        </m:r>
                      </m:e>
                      <m:sub>
                        <m:r>
                          <a:rPr lang="de-DE" b="1" i="1">
                            <a:solidFill>
                              <a:srgbClr val="FF0000"/>
                            </a:solidFill>
                            <a:latin typeface="Cambria Math" panose="02040503050406030204" pitchFamily="18" charset="0"/>
                          </a:rPr>
                          <m:t>𝒄𝒐𝒏𝒅𝒊𝒕𝒊𝒐𝒏</m:t>
                        </m:r>
                        <m:r>
                          <a:rPr lang="de-DE" b="1" i="1">
                            <a:solidFill>
                              <a:srgbClr val="FF0000"/>
                            </a:solidFill>
                            <a:latin typeface="Cambria Math" panose="02040503050406030204" pitchFamily="18" charset="0"/>
                          </a:rPr>
                          <m:t> </m:t>
                        </m:r>
                        <m:r>
                          <a:rPr lang="de-DE" b="1" i="1">
                            <a:solidFill>
                              <a:srgbClr val="FF0000"/>
                            </a:solidFill>
                            <a:latin typeface="Cambria Math" panose="02040503050406030204" pitchFamily="18" charset="0"/>
                          </a:rPr>
                          <m:t>𝑨</m:t>
                        </m:r>
                        <m:r>
                          <a:rPr lang="de-DE" b="1" i="1">
                            <a:solidFill>
                              <a:srgbClr val="FF0000"/>
                            </a:solidFill>
                            <a:latin typeface="Cambria Math" panose="02040503050406030204" pitchFamily="18" charset="0"/>
                          </a:rPr>
                          <m:t>,</m:t>
                        </m:r>
                        <m:r>
                          <a:rPr lang="de-DE" b="1" i="1">
                            <a:solidFill>
                              <a:srgbClr val="FF0000"/>
                            </a:solidFill>
                            <a:latin typeface="Cambria Math" panose="02040503050406030204" pitchFamily="18" charset="0"/>
                          </a:rPr>
                          <m:t>𝒏𝒆𝒖𝒕𝒓𝒂𝒍</m:t>
                        </m:r>
                      </m:sub>
                    </m:sSub>
                  </m:oMath>
                </a14:m>
                <a:endParaRPr lang="en-US" b="1" dirty="0" smtClean="0">
                  <a:latin typeface="Cambria Math" panose="02040503050406030204" pitchFamily="18" charset="0"/>
                  <a:ea typeface="Cambria Math" panose="02040503050406030204" pitchFamily="18" charset="0"/>
                </a:endParaRPr>
              </a:p>
              <a:p>
                <a:pPr marL="285750" indent="-285750">
                  <a:buFontTx/>
                  <a:buChar char="-"/>
                </a:pPr>
                <a14:m>
                  <m:oMath xmlns:m="http://schemas.openxmlformats.org/officeDocument/2006/math">
                    <m:sSub>
                      <m:sSubPr>
                        <m:ctrlPr>
                          <a:rPr lang="en-US" b="1" i="1" smtClean="0">
                            <a:solidFill>
                              <a:srgbClr val="00B050"/>
                            </a:solidFill>
                            <a:latin typeface="Cambria Math"/>
                            <a:ea typeface="Cambria Math" panose="02040503050406030204" pitchFamily="18" charset="0"/>
                          </a:rPr>
                        </m:ctrlPr>
                      </m:sSubPr>
                      <m:e>
                        <m:r>
                          <a:rPr lang="de-DE" b="1" i="1" smtClean="0">
                            <a:solidFill>
                              <a:srgbClr val="00B050"/>
                            </a:solidFill>
                            <a:latin typeface="Cambria Math" panose="02040503050406030204" pitchFamily="18" charset="0"/>
                            <a:ea typeface="Cambria Math" panose="02040503050406030204" pitchFamily="18" charset="0"/>
                          </a:rPr>
                          <m:t>𝑫</m:t>
                        </m:r>
                      </m:e>
                      <m:sub>
                        <m:r>
                          <a:rPr lang="de-DE" b="1" i="1" smtClean="0">
                            <a:solidFill>
                              <a:srgbClr val="00B050"/>
                            </a:solidFill>
                            <a:latin typeface="Cambria Math" panose="02040503050406030204" pitchFamily="18" charset="0"/>
                            <a:ea typeface="Cambria Math" panose="02040503050406030204" pitchFamily="18" charset="0"/>
                          </a:rPr>
                          <m:t>𝒆</m:t>
                        </m:r>
                      </m:sub>
                    </m:sSub>
                  </m:oMath>
                </a14:m>
                <a:r>
                  <a:rPr lang="en-US" b="1" dirty="0" smtClean="0">
                    <a:solidFill>
                      <a:srgbClr val="00B050"/>
                    </a:solidFill>
                    <a:latin typeface="Cambria Math" panose="02040503050406030204" pitchFamily="18" charset="0"/>
                    <a:ea typeface="Cambria Math" panose="02040503050406030204" pitchFamily="18" charset="0"/>
                  </a:rPr>
                  <a:t> and </a:t>
                </a:r>
                <a14:m>
                  <m:oMath xmlns:m="http://schemas.openxmlformats.org/officeDocument/2006/math">
                    <m:sSub>
                      <m:sSubPr>
                        <m:ctrlPr>
                          <a:rPr lang="de-DE" b="1" i="1">
                            <a:solidFill>
                              <a:srgbClr val="00B050"/>
                            </a:solidFill>
                            <a:latin typeface="Cambria Math"/>
                            <a:ea typeface="Cambria Math" panose="02040503050406030204" pitchFamily="18" charset="0"/>
                          </a:rPr>
                        </m:ctrlPr>
                      </m:sSubPr>
                      <m:e>
                        <m:r>
                          <a:rPr lang="de-DE" b="1" i="1">
                            <a:solidFill>
                              <a:srgbClr val="00B050"/>
                            </a:solidFill>
                            <a:latin typeface="Cambria Math" panose="02040503050406030204" pitchFamily="18" charset="0"/>
                            <a:ea typeface="Cambria Math" panose="02040503050406030204" pitchFamily="18" charset="0"/>
                          </a:rPr>
                          <m:t>𝑫</m:t>
                        </m:r>
                      </m:e>
                      <m:sub>
                        <m:r>
                          <a:rPr lang="de-DE" b="1" i="1">
                            <a:solidFill>
                              <a:srgbClr val="00B050"/>
                            </a:solidFill>
                            <a:latin typeface="Cambria Math" panose="02040503050406030204" pitchFamily="18" charset="0"/>
                            <a:ea typeface="Cambria Math" panose="02040503050406030204" pitchFamily="18" charset="0"/>
                          </a:rPr>
                          <m:t>𝒂𝒗</m:t>
                        </m:r>
                      </m:sub>
                    </m:sSub>
                  </m:oMath>
                </a14:m>
                <a:endParaRPr lang="en-US" b="1" dirty="0" smtClean="0">
                  <a:solidFill>
                    <a:srgbClr val="00B050"/>
                  </a:solidFill>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392110" y="2598822"/>
                <a:ext cx="9104315" cy="1862818"/>
              </a:xfrm>
              <a:prstGeom prst="rect">
                <a:avLst/>
              </a:prstGeom>
              <a:blipFill>
                <a:blip r:embed="rId2"/>
                <a:stretch>
                  <a:fillRect l="-67" b="-980"/>
                </a:stretch>
              </a:blipFill>
            </p:spPr>
            <p:txBody>
              <a:bodyPr/>
              <a:lstStyle/>
              <a:p>
                <a:r>
                  <a:rPr lang="en-US">
                    <a:noFill/>
                  </a:rPr>
                  <a:t> </a:t>
                </a:r>
              </a:p>
            </p:txBody>
          </p:sp>
        </mc:Fallback>
      </mc:AlternateContent>
      <p:sp>
        <p:nvSpPr>
          <p:cNvPr id="22" name="TextBox 21"/>
          <p:cNvSpPr txBox="1"/>
          <p:nvPr/>
        </p:nvSpPr>
        <p:spPr>
          <a:xfrm>
            <a:off x="376976" y="4677078"/>
            <a:ext cx="9104315" cy="292388"/>
          </a:xfrm>
          <a:prstGeom prst="rect">
            <a:avLst/>
          </a:prstGeom>
          <a:noFill/>
        </p:spPr>
        <p:txBody>
          <a:bodyPr wrap="square" rtlCol="0">
            <a:spAutoFit/>
          </a:bodyPr>
          <a:lstStyle/>
          <a:p>
            <a:r>
              <a:rPr lang="en-GB" u="sng" dirty="0" smtClean="0">
                <a:latin typeface="VWAG TheSans" panose="020B0502050302020203" pitchFamily="34" charset="0"/>
              </a:rPr>
              <a:t>Effect on weighted electric consumption and weighted fuel consumption: </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612822011"/>
                  </p:ext>
                </p:extLst>
              </p:nvPr>
            </p:nvGraphicFramePr>
            <p:xfrm>
              <a:off x="392107" y="5047890"/>
              <a:ext cx="9201071" cy="914400"/>
            </p:xfrm>
            <a:graphic>
              <a:graphicData uri="http://schemas.openxmlformats.org/drawingml/2006/table">
                <a:tbl>
                  <a:tblPr firstRow="1" bandRow="1">
                    <a:tableStyleId>{5940675A-B579-460E-94D1-54222C63F5DA}</a:tableStyleId>
                  </a:tblPr>
                  <a:tblGrid>
                    <a:gridCol w="4354014">
                      <a:extLst>
                        <a:ext uri="{9D8B030D-6E8A-4147-A177-3AD203B41FA5}">
                          <a16:colId xmlns="" xmlns:a16="http://schemas.microsoft.com/office/drawing/2014/main" val="3293719223"/>
                        </a:ext>
                      </a:extLst>
                    </a:gridCol>
                    <a:gridCol w="411416">
                      <a:extLst>
                        <a:ext uri="{9D8B030D-6E8A-4147-A177-3AD203B41FA5}">
                          <a16:colId xmlns="" xmlns:a16="http://schemas.microsoft.com/office/drawing/2014/main" val="4291365858"/>
                        </a:ext>
                      </a:extLst>
                    </a:gridCol>
                    <a:gridCol w="4435641">
                      <a:extLst>
                        <a:ext uri="{9D8B030D-6E8A-4147-A177-3AD203B41FA5}">
                          <a16:colId xmlns="" xmlns:a16="http://schemas.microsoft.com/office/drawing/2014/main" val="3866763702"/>
                        </a:ext>
                      </a:extLst>
                    </a:gridCol>
                  </a:tblGrid>
                  <a:tr h="370840">
                    <a:tc>
                      <a:txBody>
                        <a:bodyPr/>
                        <a:lstStyle/>
                        <a:p>
                          <a:pPr algn="ctr"/>
                          <a14:m>
                            <m:oMathPara xmlns:m="http://schemas.openxmlformats.org/officeDocument/2006/math">
                              <m:oMathParaPr>
                                <m:jc m:val="centerGroup"/>
                              </m:oMathParaPr>
                              <m:oMath xmlns:m="http://schemas.openxmlformats.org/officeDocument/2006/math">
                                <m:sSub>
                                  <m:sSubPr>
                                    <m:ctrlPr>
                                      <a:rPr lang="de-DE" sz="1100" b="0" i="1" smtClean="0">
                                        <a:latin typeface="Cambria Math"/>
                                      </a:rPr>
                                    </m:ctrlPr>
                                  </m:sSubPr>
                                  <m:e>
                                    <m:r>
                                      <a:rPr lang="de-DE" sz="1100" b="0" i="1" smtClean="0">
                                        <a:latin typeface="Cambria Math" panose="02040503050406030204" pitchFamily="18" charset="0"/>
                                      </a:rPr>
                                      <m:t>𝐸</m:t>
                                    </m:r>
                                  </m:e>
                                  <m:sub>
                                    <m:r>
                                      <a:rPr lang="de-DE" sz="1100" b="0" i="1" smtClean="0">
                                        <a:latin typeface="Cambria Math" panose="02040503050406030204" pitchFamily="18" charset="0"/>
                                      </a:rPr>
                                      <m:t>𝑐h𝑎𝑟𝑔𝑒</m:t>
                                    </m:r>
                                  </m:sub>
                                </m:sSub>
                                <m:r>
                                  <a:rPr lang="de-DE" sz="1100" b="0" i="1" smtClean="0">
                                    <a:latin typeface="Cambria Math" panose="02040503050406030204" pitchFamily="18" charset="0"/>
                                  </a:rPr>
                                  <m:t>=</m:t>
                                </m:r>
                                <m:f>
                                  <m:fPr>
                                    <m:ctrlPr>
                                      <a:rPr lang="de-DE" sz="1100" b="0" i="1" smtClean="0">
                                        <a:latin typeface="Cambria Math"/>
                                      </a:rPr>
                                    </m:ctrlPr>
                                  </m:fPr>
                                  <m:num>
                                    <m:d>
                                      <m:dPr>
                                        <m:ctrlPr>
                                          <a:rPr lang="de-DE" sz="1100" b="0" i="1" smtClean="0">
                                            <a:latin typeface="Cambria Math"/>
                                          </a:rPr>
                                        </m:ctrlPr>
                                      </m:dPr>
                                      <m:e>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𝑬</m:t>
                                            </m:r>
                                          </m:e>
                                          <m:sub>
                                            <m:r>
                                              <a:rPr lang="de-DE" sz="1100" b="1" i="1" smtClean="0">
                                                <a:solidFill>
                                                  <a:srgbClr val="00B050"/>
                                                </a:solidFill>
                                                <a:latin typeface="Cambria Math" panose="02040503050406030204" pitchFamily="18" charset="0"/>
                                              </a:rPr>
                                              <m:t>𝟏</m:t>
                                            </m:r>
                                          </m:sub>
                                        </m:sSub>
                                      </m:e>
                                    </m:d>
                                    <m:r>
                                      <a:rPr lang="de-DE" sz="1100" b="1" i="1" smtClean="0">
                                        <a:solidFill>
                                          <a:schemeClr val="tx1"/>
                                        </a:solidFill>
                                        <a:latin typeface="Cambria Math" panose="02040503050406030204" pitchFamily="18" charset="0"/>
                                      </a:rPr>
                                      <m:t>+</m:t>
                                    </m:r>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r>
                                      <a:rPr lang="de-DE" sz="1100" i="1">
                                        <a:latin typeface="Cambria Math" panose="02040503050406030204" pitchFamily="18" charset="0"/>
                                      </a:rPr>
                                      <m:t>∗</m:t>
                                    </m:r>
                                    <m:sSub>
                                      <m:sSubPr>
                                        <m:ctrlPr>
                                          <a:rPr lang="de-DE" sz="1100" b="1" i="1" smtClean="0">
                                            <a:solidFill>
                                              <a:srgbClr val="FF0000"/>
                                            </a:solidFill>
                                            <a:latin typeface="Cambria Math"/>
                                          </a:rPr>
                                        </m:ctrlPr>
                                      </m:sSubPr>
                                      <m:e>
                                        <m:r>
                                          <a:rPr lang="de-DE" sz="1100" b="1" i="1" smtClean="0">
                                            <a:solidFill>
                                              <a:srgbClr val="FF0000"/>
                                            </a:solidFill>
                                            <a:latin typeface="Cambria Math" panose="02040503050406030204" pitchFamily="18" charset="0"/>
                                          </a:rPr>
                                          <m:t>𝑬</m:t>
                                        </m:r>
                                      </m:e>
                                      <m:sub>
                                        <m:r>
                                          <a:rPr lang="de-DE" sz="1100" b="1" i="1" smtClean="0">
                                            <a:solidFill>
                                              <a:srgbClr val="FF0000"/>
                                            </a:solidFill>
                                            <a:latin typeface="Cambria Math" panose="02040503050406030204" pitchFamily="18" charset="0"/>
                                          </a:rPr>
                                          <m:t>𝟒</m:t>
                                        </m:r>
                                        <m:r>
                                          <a:rPr lang="de-DE" sz="1100" b="1" i="1" smtClean="0">
                                            <a:solidFill>
                                              <a:srgbClr val="FF0000"/>
                                            </a:solidFill>
                                            <a:latin typeface="Cambria Math" panose="02040503050406030204" pitchFamily="18" charset="0"/>
                                          </a:rPr>
                                          <m:t>,</m:t>
                                        </m:r>
                                        <m:r>
                                          <a:rPr lang="de-DE" sz="1100" b="1" i="1" smtClean="0">
                                            <a:solidFill>
                                              <a:srgbClr val="FF0000"/>
                                            </a:solidFill>
                                            <a:latin typeface="Cambria Math" panose="02040503050406030204" pitchFamily="18" charset="0"/>
                                          </a:rPr>
                                          <m:t>𝒄𝒉𝒂𝒓𝒈𝒆</m:t>
                                        </m:r>
                                      </m:sub>
                                    </m:sSub>
                                    <m:r>
                                      <a:rPr lang="de-DE" sz="1100" b="0" i="1" smtClean="0">
                                        <a:latin typeface="Cambria Math" panose="02040503050406030204" pitchFamily="18" charset="0"/>
                                      </a:rPr>
                                      <m:t>)</m:t>
                                    </m:r>
                                  </m:num>
                                  <m:den>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1" i="1" smtClean="0">
                                        <a:solidFill>
                                          <a:srgbClr val="00B050"/>
                                        </a:solidFill>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den>
                                </m:f>
                              </m:oMath>
                            </m:oMathPara>
                          </a14:m>
                          <a:endParaRPr lang="en-US" sz="1100" dirty="0"/>
                        </a:p>
                      </a:txBody>
                      <a:tcPr/>
                    </a:tc>
                    <a:tc>
                      <a:txBody>
                        <a:bodyPr/>
                        <a:lstStyle/>
                        <a:p>
                          <a:pPr algn="ctr"/>
                          <a14:m>
                            <m:oMathPara xmlns:m="http://schemas.openxmlformats.org/officeDocument/2006/math">
                              <m:oMathParaPr>
                                <m:jc m:val="left"/>
                              </m:oMathParaPr>
                              <m:oMath xmlns:m="http://schemas.openxmlformats.org/officeDocument/2006/math">
                                <m:r>
                                  <a:rPr lang="en-US" sz="2400" b="1" i="1" smtClean="0">
                                    <a:latin typeface="Cambria Math" panose="02040503050406030204" pitchFamily="18" charset="0"/>
                                    <a:ea typeface="Cambria Math" panose="02040503050406030204" pitchFamily="18" charset="0"/>
                                  </a:rPr>
                                  <m:t>≪</m:t>
                                </m:r>
                              </m:oMath>
                            </m:oMathPara>
                          </a14:m>
                          <a:endParaRPr lang="en-US" sz="2400" b="1" dirty="0">
                            <a:latin typeface="VWAG TheSans" panose="020B0502050302020203" pitchFamily="34" charset="0"/>
                          </a:endParaRPr>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de-DE" sz="1100" b="0" i="1" smtClean="0">
                                        <a:latin typeface="Cambria Math"/>
                                      </a:rPr>
                                    </m:ctrlPr>
                                  </m:sSubPr>
                                  <m:e>
                                    <m:r>
                                      <a:rPr lang="de-DE" sz="1100" b="0" i="1" smtClean="0">
                                        <a:latin typeface="Cambria Math" panose="02040503050406030204" pitchFamily="18" charset="0"/>
                                      </a:rPr>
                                      <m:t>𝐸</m:t>
                                    </m:r>
                                  </m:e>
                                  <m:sub>
                                    <m:r>
                                      <a:rPr lang="de-DE" sz="1100" b="0" i="1" smtClean="0">
                                        <a:latin typeface="Cambria Math" panose="02040503050406030204" pitchFamily="18" charset="0"/>
                                      </a:rPr>
                                      <m:t>𝑛𝑒𝑢𝑡𝑟𝑎𝑙</m:t>
                                    </m:r>
                                  </m:sub>
                                </m:sSub>
                                <m:r>
                                  <a:rPr lang="de-DE" sz="1100" b="0" i="1" smtClean="0">
                                    <a:latin typeface="Cambria Math" panose="02040503050406030204" pitchFamily="18" charset="0"/>
                                  </a:rPr>
                                  <m:t>=</m:t>
                                </m:r>
                                <m:f>
                                  <m:fPr>
                                    <m:ctrlPr>
                                      <a:rPr lang="de-DE" sz="1100" b="0" i="1" smtClean="0">
                                        <a:latin typeface="Cambria Math"/>
                                      </a:rPr>
                                    </m:ctrlPr>
                                  </m:fPr>
                                  <m:num>
                                    <m:d>
                                      <m:dPr>
                                        <m:ctrlPr>
                                          <a:rPr lang="de-DE" sz="1100" b="0" i="1" smtClean="0">
                                            <a:latin typeface="Cambria Math"/>
                                          </a:rPr>
                                        </m:ctrlPr>
                                      </m:dPr>
                                      <m:e>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𝑬</m:t>
                                            </m:r>
                                          </m:e>
                                          <m:sub>
                                            <m:r>
                                              <a:rPr lang="de-DE" sz="1100" b="1" i="1" smtClean="0">
                                                <a:solidFill>
                                                  <a:srgbClr val="00B050"/>
                                                </a:solidFill>
                                                <a:latin typeface="Cambria Math" panose="02040503050406030204" pitchFamily="18" charset="0"/>
                                              </a:rPr>
                                              <m:t>𝟏</m:t>
                                            </m:r>
                                          </m:sub>
                                        </m:sSub>
                                      </m:e>
                                    </m:d>
                                    <m:r>
                                      <a:rPr lang="de-DE" sz="1100" b="0" i="1" smtClean="0">
                                        <a:solidFill>
                                          <a:schemeClr val="tx1"/>
                                        </a:solidFill>
                                        <a:latin typeface="Cambria Math" panose="02040503050406030204" pitchFamily="18" charset="0"/>
                                      </a:rPr>
                                      <m:t>+</m:t>
                                    </m:r>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r>
                                      <a:rPr lang="de-DE" sz="1100" i="1">
                                        <a:latin typeface="Cambria Math" panose="02040503050406030204" pitchFamily="18" charset="0"/>
                                      </a:rPr>
                                      <m:t>∗</m:t>
                                    </m:r>
                                    <m:sSub>
                                      <m:sSubPr>
                                        <m:ctrlPr>
                                          <a:rPr lang="de-DE" sz="1100" b="1" i="1" smtClean="0">
                                            <a:solidFill>
                                              <a:srgbClr val="FF0000"/>
                                            </a:solidFill>
                                            <a:latin typeface="Cambria Math"/>
                                          </a:rPr>
                                        </m:ctrlPr>
                                      </m:sSubPr>
                                      <m:e>
                                        <m:r>
                                          <a:rPr lang="de-DE" sz="1100" b="1" i="1" smtClean="0">
                                            <a:solidFill>
                                              <a:srgbClr val="FF0000"/>
                                            </a:solidFill>
                                            <a:latin typeface="Cambria Math" panose="02040503050406030204" pitchFamily="18" charset="0"/>
                                          </a:rPr>
                                          <m:t>𝑬</m:t>
                                        </m:r>
                                      </m:e>
                                      <m:sub>
                                        <m:r>
                                          <a:rPr lang="de-DE" sz="1100" b="1" i="1" smtClean="0">
                                            <a:solidFill>
                                              <a:srgbClr val="FF0000"/>
                                            </a:solidFill>
                                            <a:latin typeface="Cambria Math" panose="02040503050406030204" pitchFamily="18" charset="0"/>
                                          </a:rPr>
                                          <m:t>𝟒</m:t>
                                        </m:r>
                                        <m:r>
                                          <a:rPr lang="de-DE" sz="1100" b="1" i="1" smtClean="0">
                                            <a:solidFill>
                                              <a:srgbClr val="FF0000"/>
                                            </a:solidFill>
                                            <a:latin typeface="Cambria Math" panose="02040503050406030204" pitchFamily="18" charset="0"/>
                                          </a:rPr>
                                          <m:t>,</m:t>
                                        </m:r>
                                        <m:r>
                                          <a:rPr lang="de-DE" sz="1100" b="1" i="1" smtClean="0">
                                            <a:solidFill>
                                              <a:srgbClr val="FF0000"/>
                                            </a:solidFill>
                                            <a:latin typeface="Cambria Math" panose="02040503050406030204" pitchFamily="18" charset="0"/>
                                          </a:rPr>
                                          <m:t>𝒏𝒆𝒖𝒕𝒓𝒂𝒍</m:t>
                                        </m:r>
                                        <m:r>
                                          <a:rPr lang="de-DE" sz="1100" b="1" i="1" smtClean="0">
                                            <a:solidFill>
                                              <a:srgbClr val="FF0000"/>
                                            </a:solidFill>
                                            <a:latin typeface="Cambria Math" panose="02040503050406030204" pitchFamily="18" charset="0"/>
                                          </a:rPr>
                                          <m:t>+/−</m:t>
                                        </m:r>
                                      </m:sub>
                                    </m:sSub>
                                    <m:r>
                                      <a:rPr lang="de-DE" sz="1100" b="0" i="1" smtClean="0">
                                        <a:latin typeface="Cambria Math" panose="02040503050406030204" pitchFamily="18" charset="0"/>
                                      </a:rPr>
                                      <m:t>)</m:t>
                                    </m:r>
                                  </m:num>
                                  <m:den>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1" i="1" smtClean="0">
                                        <a:solidFill>
                                          <a:srgbClr val="00B050"/>
                                        </a:solidFill>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den>
                                </m:f>
                              </m:oMath>
                            </m:oMathPara>
                          </a14:m>
                          <a:endParaRPr lang="en-US" sz="1100" dirty="0"/>
                        </a:p>
                      </a:txBody>
                      <a:tcPr/>
                    </a:tc>
                    <a:extLst>
                      <a:ext uri="{0D108BD9-81ED-4DB2-BD59-A6C34878D82A}">
                        <a16:rowId xmlns="" xmlns:a16="http://schemas.microsoft.com/office/drawing/2014/main" val="3961308449"/>
                      </a:ext>
                    </a:extLst>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sz="1100" i="1" smtClean="0">
                                        <a:latin typeface="Cambria Math"/>
                                      </a:rPr>
                                    </m:ctrlPr>
                                  </m:sSubPr>
                                  <m:e>
                                    <m:r>
                                      <a:rPr lang="de-DE" sz="1100" b="0" i="1" smtClean="0">
                                        <a:latin typeface="Cambria Math" panose="02040503050406030204" pitchFamily="18" charset="0"/>
                                      </a:rPr>
                                      <m:t>𝐶</m:t>
                                    </m:r>
                                  </m:e>
                                  <m:sub>
                                    <m:r>
                                      <a:rPr lang="de-DE" sz="1100" b="0" i="1" smtClean="0">
                                        <a:latin typeface="Cambria Math" panose="02040503050406030204" pitchFamily="18" charset="0"/>
                                      </a:rPr>
                                      <m:t>𝑐h𝑎𝑟𝑔𝑒</m:t>
                                    </m:r>
                                  </m:sub>
                                </m:sSub>
                                <m:r>
                                  <a:rPr lang="de-DE" sz="1100" b="0" i="1" smtClean="0">
                                    <a:latin typeface="Cambria Math" panose="02040503050406030204" pitchFamily="18" charset="0"/>
                                  </a:rPr>
                                  <m:t>=</m:t>
                                </m:r>
                                <m:f>
                                  <m:fPr>
                                    <m:ctrlPr>
                                      <a:rPr lang="de-DE" sz="1100" b="0" i="1" smtClean="0">
                                        <a:latin typeface="Cambria Math"/>
                                      </a:rPr>
                                    </m:ctrlPr>
                                  </m:fPr>
                                  <m:num>
                                    <m:d>
                                      <m:dPr>
                                        <m:ctrlPr>
                                          <a:rPr lang="de-DE" sz="1100" b="0" i="1" smtClean="0">
                                            <a:latin typeface="Cambria Math"/>
                                          </a:rPr>
                                        </m:ctrlPr>
                                      </m:dPr>
                                      <m:e>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𝑪</m:t>
                                            </m:r>
                                          </m:e>
                                          <m:sub>
                                            <m:r>
                                              <a:rPr lang="de-DE" sz="1100" b="1" i="1" smtClean="0">
                                                <a:solidFill>
                                                  <a:srgbClr val="00B050"/>
                                                </a:solidFill>
                                                <a:latin typeface="Cambria Math" panose="02040503050406030204" pitchFamily="18" charset="0"/>
                                              </a:rPr>
                                              <m:t>𝒄𝒐𝒏𝒅𝒊𝒕𝒐𝒏</m:t>
                                            </m:r>
                                            <m:r>
                                              <a:rPr lang="de-DE" sz="1100" b="1" i="1" smtClean="0">
                                                <a:solidFill>
                                                  <a:srgbClr val="00B050"/>
                                                </a:solidFill>
                                                <a:latin typeface="Cambria Math" panose="02040503050406030204" pitchFamily="18" charset="0"/>
                                              </a:rPr>
                                              <m:t> </m:t>
                                            </m:r>
                                            <m:r>
                                              <a:rPr lang="de-DE" sz="1100" b="1" i="1" smtClean="0">
                                                <a:solidFill>
                                                  <a:srgbClr val="00B050"/>
                                                </a:solidFill>
                                                <a:latin typeface="Cambria Math" panose="02040503050406030204" pitchFamily="18" charset="0"/>
                                              </a:rPr>
                                              <m:t>𝑨</m:t>
                                            </m:r>
                                          </m:sub>
                                        </m:sSub>
                                      </m:e>
                                    </m:d>
                                    <m:r>
                                      <a:rPr lang="de-DE" sz="1100" b="1" i="1" smtClean="0">
                                        <a:solidFill>
                                          <a:srgbClr val="00B050"/>
                                        </a:solidFill>
                                        <a:latin typeface="Cambria Math" panose="02040503050406030204" pitchFamily="18" charset="0"/>
                                      </a:rPr>
                                      <m:t>+</m:t>
                                    </m:r>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r>
                                      <a:rPr lang="de-DE" sz="1100" i="1">
                                        <a:latin typeface="Cambria Math" panose="02040503050406030204" pitchFamily="18" charset="0"/>
                                      </a:rPr>
                                      <m:t>∗</m:t>
                                    </m:r>
                                    <m:sSub>
                                      <m:sSubPr>
                                        <m:ctrlPr>
                                          <a:rPr lang="de-DE" sz="1100" b="1" i="1" smtClean="0">
                                            <a:solidFill>
                                              <a:srgbClr val="FF0000"/>
                                            </a:solidFill>
                                            <a:latin typeface="Cambria Math"/>
                                          </a:rPr>
                                        </m:ctrlPr>
                                      </m:sSubPr>
                                      <m:e>
                                        <m:r>
                                          <a:rPr lang="de-DE" sz="1100" b="1" i="1" smtClean="0">
                                            <a:solidFill>
                                              <a:srgbClr val="FF0000"/>
                                            </a:solidFill>
                                            <a:latin typeface="Cambria Math" panose="02040503050406030204" pitchFamily="18" charset="0"/>
                                          </a:rPr>
                                          <m:t>𝑪</m:t>
                                        </m:r>
                                      </m:e>
                                      <m:sub>
                                        <m:r>
                                          <a:rPr lang="de-DE" sz="1100" b="1" i="1" smtClean="0">
                                            <a:solidFill>
                                              <a:srgbClr val="FF0000"/>
                                            </a:solidFill>
                                            <a:latin typeface="Cambria Math" panose="02040503050406030204" pitchFamily="18" charset="0"/>
                                          </a:rPr>
                                          <m:t>𝒄𝒐𝒏𝒅𝒊𝒕𝒊𝒐𝒏</m:t>
                                        </m:r>
                                        <m:r>
                                          <a:rPr lang="de-DE" sz="1100" b="1" i="1" smtClean="0">
                                            <a:solidFill>
                                              <a:srgbClr val="FF0000"/>
                                            </a:solidFill>
                                            <a:latin typeface="Cambria Math" panose="02040503050406030204" pitchFamily="18" charset="0"/>
                                          </a:rPr>
                                          <m:t> </m:t>
                                        </m:r>
                                        <m:r>
                                          <a:rPr lang="de-DE" sz="1100" b="1" i="1" smtClean="0">
                                            <a:solidFill>
                                              <a:srgbClr val="FF0000"/>
                                            </a:solidFill>
                                            <a:latin typeface="Cambria Math" panose="02040503050406030204" pitchFamily="18" charset="0"/>
                                          </a:rPr>
                                          <m:t>𝑩</m:t>
                                        </m:r>
                                        <m:r>
                                          <a:rPr lang="de-DE" sz="1100" b="1" i="1" smtClean="0">
                                            <a:solidFill>
                                              <a:srgbClr val="FF0000"/>
                                            </a:solidFill>
                                            <a:latin typeface="Cambria Math" panose="02040503050406030204" pitchFamily="18" charset="0"/>
                                          </a:rPr>
                                          <m:t>,</m:t>
                                        </m:r>
                                        <m:r>
                                          <a:rPr lang="de-DE" sz="1100" b="1" i="1" smtClean="0">
                                            <a:solidFill>
                                              <a:srgbClr val="FF0000"/>
                                            </a:solidFill>
                                            <a:latin typeface="Cambria Math" panose="02040503050406030204" pitchFamily="18" charset="0"/>
                                          </a:rPr>
                                          <m:t>𝒄𝒉𝒂𝒓𝒈𝒆</m:t>
                                        </m:r>
                                      </m:sub>
                                    </m:sSub>
                                    <m:r>
                                      <a:rPr lang="de-DE" sz="1100" b="0" i="1" smtClean="0">
                                        <a:latin typeface="Cambria Math" panose="02040503050406030204" pitchFamily="18" charset="0"/>
                                      </a:rPr>
                                      <m:t>)</m:t>
                                    </m:r>
                                  </m:num>
                                  <m:den>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1" i="1" smtClean="0">
                                        <a:solidFill>
                                          <a:srgbClr val="00B050"/>
                                        </a:solidFill>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den>
                                </m:f>
                              </m:oMath>
                            </m:oMathPara>
                          </a14:m>
                          <a:endParaRPr 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US" sz="2400" b="1" i="1" smtClean="0">
                                    <a:latin typeface="Cambria Math" panose="02040503050406030204" pitchFamily="18" charset="0"/>
                                    <a:ea typeface="Cambria Math" panose="02040503050406030204" pitchFamily="18" charset="0"/>
                                  </a:rPr>
                                  <m:t>≫</m:t>
                                </m:r>
                              </m:oMath>
                            </m:oMathPara>
                          </a14:m>
                          <a:endParaRPr lang="en-US" sz="2400" b="1" dirty="0">
                            <a:latin typeface="VWAG TheSans" panose="020B0502050302020203" pitchFamily="34" charset="0"/>
                          </a:endParaRPr>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en-US" sz="1100" i="1" smtClean="0">
                                        <a:latin typeface="Cambria Math"/>
                                      </a:rPr>
                                    </m:ctrlPr>
                                  </m:sSubPr>
                                  <m:e>
                                    <m:r>
                                      <a:rPr lang="de-DE" sz="1100" b="0" i="1" smtClean="0">
                                        <a:latin typeface="Cambria Math" panose="02040503050406030204" pitchFamily="18" charset="0"/>
                                      </a:rPr>
                                      <m:t>𝐶</m:t>
                                    </m:r>
                                  </m:e>
                                  <m:sub>
                                    <m:r>
                                      <a:rPr lang="de-DE" sz="1100" b="0" i="1" smtClean="0">
                                        <a:latin typeface="Cambria Math" panose="02040503050406030204" pitchFamily="18" charset="0"/>
                                      </a:rPr>
                                      <m:t>𝑛𝑒𝑢𝑡𝑟𝑎𝑙</m:t>
                                    </m:r>
                                  </m:sub>
                                </m:sSub>
                                <m:r>
                                  <a:rPr lang="de-DE" sz="1100" b="0" i="1" smtClean="0">
                                    <a:latin typeface="Cambria Math" panose="02040503050406030204" pitchFamily="18" charset="0"/>
                                  </a:rPr>
                                  <m:t>=</m:t>
                                </m:r>
                                <m:f>
                                  <m:fPr>
                                    <m:ctrlPr>
                                      <a:rPr lang="de-DE" sz="1100" b="0" i="1" smtClean="0">
                                        <a:latin typeface="Cambria Math"/>
                                      </a:rPr>
                                    </m:ctrlPr>
                                  </m:fPr>
                                  <m:num>
                                    <m:d>
                                      <m:dPr>
                                        <m:ctrlPr>
                                          <a:rPr lang="de-DE" sz="1100" b="0" i="1" smtClean="0">
                                            <a:latin typeface="Cambria Math"/>
                                          </a:rPr>
                                        </m:ctrlPr>
                                      </m:dPr>
                                      <m:e>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𝑪</m:t>
                                            </m:r>
                                          </m:e>
                                          <m:sub>
                                            <m:r>
                                              <a:rPr lang="de-DE" sz="1100" b="1" i="1" smtClean="0">
                                                <a:solidFill>
                                                  <a:srgbClr val="00B050"/>
                                                </a:solidFill>
                                                <a:latin typeface="Cambria Math" panose="02040503050406030204" pitchFamily="18" charset="0"/>
                                              </a:rPr>
                                              <m:t>𝒄𝒐𝒏𝒅𝒊𝒕𝒐𝒏</m:t>
                                            </m:r>
                                            <m:r>
                                              <a:rPr lang="de-DE" sz="1100" b="1" i="1" smtClean="0">
                                                <a:solidFill>
                                                  <a:srgbClr val="00B050"/>
                                                </a:solidFill>
                                                <a:latin typeface="Cambria Math" panose="02040503050406030204" pitchFamily="18" charset="0"/>
                                              </a:rPr>
                                              <m:t> </m:t>
                                            </m:r>
                                            <m:r>
                                              <a:rPr lang="de-DE" sz="1100" b="1" i="1" smtClean="0">
                                                <a:solidFill>
                                                  <a:srgbClr val="00B050"/>
                                                </a:solidFill>
                                                <a:latin typeface="Cambria Math" panose="02040503050406030204" pitchFamily="18" charset="0"/>
                                              </a:rPr>
                                              <m:t>𝑨</m:t>
                                            </m:r>
                                          </m:sub>
                                        </m:sSub>
                                      </m:e>
                                    </m:d>
                                    <m:r>
                                      <a:rPr lang="de-DE" sz="1100" b="1" i="1" smtClean="0">
                                        <a:solidFill>
                                          <a:srgbClr val="00B050"/>
                                        </a:solidFill>
                                        <a:latin typeface="Cambria Math" panose="02040503050406030204" pitchFamily="18" charset="0"/>
                                      </a:rPr>
                                      <m:t>+</m:t>
                                    </m:r>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r>
                                      <a:rPr lang="de-DE" sz="1100" i="1">
                                        <a:latin typeface="Cambria Math" panose="02040503050406030204" pitchFamily="18" charset="0"/>
                                      </a:rPr>
                                      <m:t>∗</m:t>
                                    </m:r>
                                    <m:sSub>
                                      <m:sSubPr>
                                        <m:ctrlPr>
                                          <a:rPr lang="de-DE" sz="1100" b="1" i="1" smtClean="0">
                                            <a:solidFill>
                                              <a:srgbClr val="FF0000"/>
                                            </a:solidFill>
                                            <a:latin typeface="Cambria Math"/>
                                          </a:rPr>
                                        </m:ctrlPr>
                                      </m:sSubPr>
                                      <m:e>
                                        <m:r>
                                          <a:rPr lang="de-DE" sz="1100" b="1" i="1" smtClean="0">
                                            <a:solidFill>
                                              <a:srgbClr val="FF0000"/>
                                            </a:solidFill>
                                            <a:latin typeface="Cambria Math" panose="02040503050406030204" pitchFamily="18" charset="0"/>
                                          </a:rPr>
                                          <m:t>𝑪</m:t>
                                        </m:r>
                                      </m:e>
                                      <m:sub>
                                        <m:r>
                                          <a:rPr lang="de-DE" sz="1100" b="1" i="1" smtClean="0">
                                            <a:solidFill>
                                              <a:srgbClr val="FF0000"/>
                                            </a:solidFill>
                                            <a:latin typeface="Cambria Math" panose="02040503050406030204" pitchFamily="18" charset="0"/>
                                          </a:rPr>
                                          <m:t>𝒄𝒐𝒏𝒅𝒊𝒕𝒊𝒐𝒏</m:t>
                                        </m:r>
                                        <m:r>
                                          <a:rPr lang="de-DE" sz="1100" b="1" i="1" smtClean="0">
                                            <a:solidFill>
                                              <a:srgbClr val="FF0000"/>
                                            </a:solidFill>
                                            <a:latin typeface="Cambria Math" panose="02040503050406030204" pitchFamily="18" charset="0"/>
                                          </a:rPr>
                                          <m:t> </m:t>
                                        </m:r>
                                        <m:r>
                                          <a:rPr lang="de-DE" sz="1100" b="1" i="1" smtClean="0">
                                            <a:solidFill>
                                              <a:srgbClr val="FF0000"/>
                                            </a:solidFill>
                                            <a:latin typeface="Cambria Math" panose="02040503050406030204" pitchFamily="18" charset="0"/>
                                          </a:rPr>
                                          <m:t>𝑩</m:t>
                                        </m:r>
                                        <m:r>
                                          <a:rPr lang="de-DE" sz="1100" b="1" i="1" smtClean="0">
                                            <a:solidFill>
                                              <a:srgbClr val="FF0000"/>
                                            </a:solidFill>
                                            <a:latin typeface="Cambria Math" panose="02040503050406030204" pitchFamily="18" charset="0"/>
                                          </a:rPr>
                                          <m:t>,</m:t>
                                        </m:r>
                                        <m:r>
                                          <a:rPr lang="de-DE" sz="1100" b="1" i="1" smtClean="0">
                                            <a:solidFill>
                                              <a:srgbClr val="FF0000"/>
                                            </a:solidFill>
                                            <a:latin typeface="Cambria Math" panose="02040503050406030204" pitchFamily="18" charset="0"/>
                                          </a:rPr>
                                          <m:t>𝒏𝒆𝒖𝒕𝒓𝒂𝒍</m:t>
                                        </m:r>
                                      </m:sub>
                                    </m:sSub>
                                    <m:r>
                                      <a:rPr lang="de-DE" sz="1100" b="0" i="1" smtClean="0">
                                        <a:latin typeface="Cambria Math" panose="02040503050406030204" pitchFamily="18" charset="0"/>
                                      </a:rPr>
                                      <m:t>)</m:t>
                                    </m:r>
                                  </m:num>
                                  <m:den>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1" i="1" smtClean="0">
                                        <a:solidFill>
                                          <a:srgbClr val="00B050"/>
                                        </a:solidFill>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den>
                                </m:f>
                              </m:oMath>
                            </m:oMathPara>
                          </a14:m>
                          <a:endParaRPr lang="en-US" sz="1100" dirty="0"/>
                        </a:p>
                      </a:txBody>
                      <a:tcPr/>
                    </a:tc>
                    <a:extLst>
                      <a:ext uri="{0D108BD9-81ED-4DB2-BD59-A6C34878D82A}">
                        <a16:rowId xmlns="" xmlns:a16="http://schemas.microsoft.com/office/drawing/2014/main" val="4256478525"/>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612822011"/>
                  </p:ext>
                </p:extLst>
              </p:nvPr>
            </p:nvGraphicFramePr>
            <p:xfrm>
              <a:off x="392107" y="5047890"/>
              <a:ext cx="9201071" cy="914400"/>
            </p:xfrm>
            <a:graphic>
              <a:graphicData uri="http://schemas.openxmlformats.org/drawingml/2006/table">
                <a:tbl>
                  <a:tblPr firstRow="1" bandRow="1">
                    <a:tableStyleId>{5940675A-B579-460E-94D1-54222C63F5DA}</a:tableStyleId>
                  </a:tblPr>
                  <a:tblGrid>
                    <a:gridCol w="4354014">
                      <a:extLst>
                        <a:ext uri="{9D8B030D-6E8A-4147-A177-3AD203B41FA5}">
                          <a16:colId xmlns:a16="http://schemas.microsoft.com/office/drawing/2014/main" val="3293719223"/>
                        </a:ext>
                      </a:extLst>
                    </a:gridCol>
                    <a:gridCol w="411416">
                      <a:extLst>
                        <a:ext uri="{9D8B030D-6E8A-4147-A177-3AD203B41FA5}">
                          <a16:colId xmlns:a16="http://schemas.microsoft.com/office/drawing/2014/main" val="4291365858"/>
                        </a:ext>
                      </a:extLst>
                    </a:gridCol>
                    <a:gridCol w="4435641">
                      <a:extLst>
                        <a:ext uri="{9D8B030D-6E8A-4147-A177-3AD203B41FA5}">
                          <a16:colId xmlns:a16="http://schemas.microsoft.com/office/drawing/2014/main" val="3866763702"/>
                        </a:ext>
                      </a:extLst>
                    </a:gridCol>
                  </a:tblGrid>
                  <a:tr h="457200">
                    <a:tc>
                      <a:txBody>
                        <a:bodyPr/>
                        <a:lstStyle/>
                        <a:p>
                          <a:endParaRPr lang="en-US"/>
                        </a:p>
                      </a:txBody>
                      <a:tcPr>
                        <a:blipFill>
                          <a:blip r:embed="rId3"/>
                          <a:stretch>
                            <a:fillRect l="-140" t="-1316" r="-111469" b="-101316"/>
                          </a:stretch>
                        </a:blipFill>
                      </a:tcPr>
                    </a:tc>
                    <a:tc>
                      <a:txBody>
                        <a:bodyPr/>
                        <a:lstStyle/>
                        <a:p>
                          <a:endParaRPr lang="en-US"/>
                        </a:p>
                      </a:txBody>
                      <a:tcPr anchor="ctr">
                        <a:blipFill>
                          <a:blip r:embed="rId3"/>
                          <a:stretch>
                            <a:fillRect l="-1068657" t="-1316" r="-1089552" b="-101316"/>
                          </a:stretch>
                        </a:blipFill>
                      </a:tcPr>
                    </a:tc>
                    <a:tc>
                      <a:txBody>
                        <a:bodyPr/>
                        <a:lstStyle/>
                        <a:p>
                          <a:endParaRPr lang="en-US"/>
                        </a:p>
                      </a:txBody>
                      <a:tcPr>
                        <a:blipFill>
                          <a:blip r:embed="rId3"/>
                          <a:stretch>
                            <a:fillRect l="-107555" t="-1316" r="-275" b="-101316"/>
                          </a:stretch>
                        </a:blipFill>
                      </a:tcPr>
                    </a:tc>
                    <a:extLst>
                      <a:ext uri="{0D108BD9-81ED-4DB2-BD59-A6C34878D82A}">
                        <a16:rowId xmlns:a16="http://schemas.microsoft.com/office/drawing/2014/main" val="3961308449"/>
                      </a:ext>
                    </a:extLst>
                  </a:tr>
                  <a:tr h="457200">
                    <a:tc>
                      <a:txBody>
                        <a:bodyPr/>
                        <a:lstStyle/>
                        <a:p>
                          <a:endParaRPr lang="en-US"/>
                        </a:p>
                      </a:txBody>
                      <a:tcPr>
                        <a:blipFill>
                          <a:blip r:embed="rId3"/>
                          <a:stretch>
                            <a:fillRect l="-140" t="-102667" r="-111469" b="-2667"/>
                          </a:stretch>
                        </a:blipFill>
                      </a:tcPr>
                    </a:tc>
                    <a:tc>
                      <a:txBody>
                        <a:bodyPr/>
                        <a:lstStyle/>
                        <a:p>
                          <a:endParaRPr lang="en-US"/>
                        </a:p>
                      </a:txBody>
                      <a:tcPr anchor="ctr">
                        <a:blipFill>
                          <a:blip r:embed="rId3"/>
                          <a:stretch>
                            <a:fillRect l="-1068657" t="-102667" r="-1089552" b="-2667"/>
                          </a:stretch>
                        </a:blipFill>
                      </a:tcPr>
                    </a:tc>
                    <a:tc>
                      <a:txBody>
                        <a:bodyPr/>
                        <a:lstStyle/>
                        <a:p>
                          <a:endParaRPr lang="en-US"/>
                        </a:p>
                      </a:txBody>
                      <a:tcPr>
                        <a:blipFill>
                          <a:blip r:embed="rId3"/>
                          <a:stretch>
                            <a:fillRect l="-107555" t="-102667" r="-275" b="-2667"/>
                          </a:stretch>
                        </a:blipFill>
                      </a:tcPr>
                    </a:tc>
                    <a:extLst>
                      <a:ext uri="{0D108BD9-81ED-4DB2-BD59-A6C34878D82A}">
                        <a16:rowId xmlns:a16="http://schemas.microsoft.com/office/drawing/2014/main" val="4256478525"/>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872058826"/>
                  </p:ext>
                </p:extLst>
              </p:nvPr>
            </p:nvGraphicFramePr>
            <p:xfrm>
              <a:off x="4898823" y="1633474"/>
              <a:ext cx="4636899" cy="984060"/>
            </p:xfrm>
            <a:graphic>
              <a:graphicData uri="http://schemas.openxmlformats.org/drawingml/2006/table">
                <a:tbl>
                  <a:tblPr firstRow="1" bandRow="1">
                    <a:tableStyleId>{5940675A-B579-460E-94D1-54222C63F5DA}</a:tableStyleId>
                  </a:tblPr>
                  <a:tblGrid>
                    <a:gridCol w="4636899">
                      <a:extLst>
                        <a:ext uri="{9D8B030D-6E8A-4147-A177-3AD203B41FA5}">
                          <a16:colId xmlns="" xmlns:a16="http://schemas.microsoft.com/office/drawing/2014/main" val="1818298646"/>
                        </a:ext>
                      </a:extLst>
                    </a:gridCol>
                  </a:tblGrid>
                  <a:tr h="285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 case 2: Charging</a:t>
                          </a:r>
                          <a:r>
                            <a:rPr lang="en-GB" sz="1300" u="sng" baseline="0" noProof="0" dirty="0" smtClean="0">
                              <a:latin typeface="VWAG TheSans" panose="020B0502050302020203" pitchFamily="34" charset="0"/>
                            </a:rPr>
                            <a:t> balance neutral mode under condition </a:t>
                          </a:r>
                          <a:r>
                            <a:rPr lang="de-DE" sz="1300" u="sng" baseline="0" dirty="0" smtClean="0">
                              <a:latin typeface="VWAG TheSans" panose="020B0502050302020203" pitchFamily="34" charset="0"/>
                            </a:rPr>
                            <a:t>B</a:t>
                          </a:r>
                          <a:endParaRPr lang="de-DE" sz="1300" u="sng" dirty="0" smtClean="0">
                            <a:latin typeface="VWAG TheSans" panose="020B0502050302020203" pitchFamily="34" charset="0"/>
                          </a:endParaRPr>
                        </a:p>
                      </a:txBody>
                      <a:tcPr/>
                    </a:tc>
                    <a:extLst>
                      <a:ext uri="{0D108BD9-81ED-4DB2-BD59-A6C34878D82A}">
                        <a16:rowId xmlns="" xmlns:a16="http://schemas.microsoft.com/office/drawing/2014/main" val="803064615"/>
                      </a:ext>
                    </a:extLst>
                  </a:tr>
                  <a:tr h="394153">
                    <a:tc>
                      <a:txBody>
                        <a:bodyPr/>
                        <a:lstStyle/>
                        <a:p>
                          <a:pPr marL="0" indent="0">
                            <a:buFontTx/>
                            <a:buNone/>
                          </a:pPr>
                          <a:r>
                            <a:rPr lang="en-GB" sz="1300" noProof="0" dirty="0" smtClean="0">
                              <a:latin typeface="VWAG TheSans" panose="020B0502050302020203" pitchFamily="34" charset="0"/>
                            </a:rPr>
                            <a:t>Slight discharge</a:t>
                          </a:r>
                          <a:r>
                            <a:rPr lang="en-US" sz="1300" dirty="0" smtClean="0">
                              <a:latin typeface="VWAG TheSans" panose="020B0502050302020203" pitchFamily="34" charset="0"/>
                            </a:rPr>
                            <a:t>: </a:t>
                          </a:r>
                          <a14:m>
                            <m:oMath xmlns:m="http://schemas.openxmlformats.org/officeDocument/2006/math">
                              <m:sSub>
                                <m:sSubPr>
                                  <m:ctrlPr>
                                    <a:rPr lang="en-US" sz="1300" i="1">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sub>
                              </m:sSub>
                              <m:r>
                                <a:rPr lang="de-DE" sz="1300" smtClean="0">
                                  <a:latin typeface="Cambria Math" panose="02040503050406030204" pitchFamily="18" charset="0"/>
                                </a:rPr>
                                <m:t>&gt;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latin typeface="VWAG TheSans" panose="020B0502050302020203" pitchFamily="34" charset="0"/>
                            </a:rPr>
                            <a:t> </a:t>
                          </a:r>
                          <a:r>
                            <a:rPr lang="en-US" sz="1300" dirty="0" smtClean="0">
                              <a:latin typeface="VWAG TheSans" panose="020B0502050302020203" pitchFamily="34" charset="0"/>
                              <a:sym typeface="Wingdings" panose="05000000000000000000" pitchFamily="2" charset="2"/>
                            </a:rPr>
                            <a:t> </a:t>
                          </a:r>
                          <a14:m>
                            <m:oMath xmlns:m="http://schemas.openxmlformats.org/officeDocument/2006/math">
                              <m:sSub>
                                <m:sSubPr>
                                  <m:ctrlPr>
                                    <a:rPr lang="en-US" sz="1300" i="1">
                                      <a:latin typeface="Cambria Math"/>
                                    </a:rPr>
                                  </m:ctrlPr>
                                </m:sSubPr>
                                <m:e>
                                  <m:r>
                                    <m:rPr>
                                      <m:sty m:val="p"/>
                                    </m:rPr>
                                    <a:rPr lang="de-DE" sz="1300" smtClean="0">
                                      <a:latin typeface="Cambria Math" panose="02040503050406030204" pitchFamily="18" charset="0"/>
                                    </a:rPr>
                                    <m:t>E</m:t>
                                  </m:r>
                                </m:e>
                                <m:sub>
                                  <m:r>
                                    <a:rPr lang="de-DE" sz="1300">
                                      <a:latin typeface="Cambria Math" panose="02040503050406030204" pitchFamily="18" charset="0"/>
                                    </a:rPr>
                                    <m:t>4</m:t>
                                  </m:r>
                                  <m:r>
                                    <a:rPr lang="de-DE" sz="1300" b="0" i="0" smtClean="0">
                                      <a:latin typeface="Cambria Math" panose="02040503050406030204" pitchFamily="18" charset="0"/>
                                    </a:rPr>
                                    <m:t>,</m:t>
                                  </m:r>
                                  <m:r>
                                    <m:rPr>
                                      <m:sty m:val="p"/>
                                    </m:rPr>
                                    <a:rPr lang="de-DE" sz="1300" b="0" i="0" smtClean="0">
                                      <a:latin typeface="Cambria Math" panose="02040503050406030204" pitchFamily="18" charset="0"/>
                                    </a:rPr>
                                    <m:t>neutral</m:t>
                                  </m:r>
                                  <m:r>
                                    <a:rPr lang="de-DE" sz="1300" b="0" i="0" smtClean="0">
                                      <a:latin typeface="Cambria Math" panose="02040503050406030204" pitchFamily="18" charset="0"/>
                                    </a:rPr>
                                    <m:t>+</m:t>
                                  </m:r>
                                </m:sub>
                              </m:sSub>
                            </m:oMath>
                          </a14:m>
                          <a:r>
                            <a:rPr lang="en-US" sz="1300" dirty="0" smtClean="0">
                              <a:latin typeface="VWAG TheSans" panose="020B0502050302020203" pitchFamily="34" charset="0"/>
                            </a:rPr>
                            <a:t> </a:t>
                          </a:r>
                          <a:r>
                            <a:rPr lang="en-GB" sz="1300" noProof="0" dirty="0" smtClean="0">
                              <a:latin typeface="VWAG TheSans" panose="020B0502050302020203" pitchFamily="34" charset="0"/>
                            </a:rPr>
                            <a:t>is slightly positive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noProof="0" dirty="0" smtClean="0">
                              <a:latin typeface="VWAG TheSans" panose="020B0502050302020203" pitchFamily="34" charset="0"/>
                            </a:rPr>
                            <a:t>Slight</a:t>
                          </a:r>
                          <a:r>
                            <a:rPr lang="en-GB" sz="1300" baseline="0" noProof="0" dirty="0" smtClean="0">
                              <a:latin typeface="VWAG TheSans" panose="020B0502050302020203" pitchFamily="34" charset="0"/>
                            </a:rPr>
                            <a:t> charge</a:t>
                          </a:r>
                          <a:r>
                            <a:rPr lang="de-DE" sz="1300" dirty="0" smtClean="0">
                              <a:latin typeface="VWAG TheSans" panose="020B0502050302020203" pitchFamily="34" charset="0"/>
                            </a:rPr>
                            <a:t>: </a:t>
                          </a:r>
                          <a14:m>
                            <m:oMath xmlns:m="http://schemas.openxmlformats.org/officeDocument/2006/math">
                              <m:sSub>
                                <m:sSubPr>
                                  <m:ctrlPr>
                                    <a:rPr lang="en-US" sz="1300" i="1">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sub>
                              </m:sSub>
                              <m:r>
                                <a:rPr lang="de-DE" sz="1300">
                                  <a:latin typeface="Cambria Math" panose="02040503050406030204" pitchFamily="18" charset="0"/>
                                </a:rPr>
                                <m:t>&lt;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latin typeface="VWAG TheSans" panose="020B0502050302020203" pitchFamily="34" charset="0"/>
                            </a:rPr>
                            <a:t> </a:t>
                          </a:r>
                          <a:r>
                            <a:rPr lang="en-US" sz="1300" dirty="0" smtClean="0">
                              <a:latin typeface="VWAG TheSans" panose="020B0502050302020203" pitchFamily="34" charset="0"/>
                              <a:sym typeface="Wingdings" panose="05000000000000000000" pitchFamily="2" charset="2"/>
                            </a:rPr>
                            <a:t> </a:t>
                          </a:r>
                          <a14:m>
                            <m:oMath xmlns:m="http://schemas.openxmlformats.org/officeDocument/2006/math">
                              <m:sSub>
                                <m:sSubPr>
                                  <m:ctrlPr>
                                    <a:rPr lang="en-US" sz="1300" i="1">
                                      <a:latin typeface="Cambria Math"/>
                                    </a:rPr>
                                  </m:ctrlPr>
                                </m:sSubPr>
                                <m:e>
                                  <m:r>
                                    <m:rPr>
                                      <m:sty m:val="p"/>
                                    </m:rPr>
                                    <a:rPr lang="de-DE" sz="1300" smtClean="0">
                                      <a:latin typeface="Cambria Math" panose="02040503050406030204" pitchFamily="18" charset="0"/>
                                    </a:rPr>
                                    <m:t>E</m:t>
                                  </m:r>
                                </m:e>
                                <m:sub>
                                  <m:r>
                                    <a:rPr lang="de-DE" sz="1300">
                                      <a:latin typeface="Cambria Math" panose="02040503050406030204" pitchFamily="18" charset="0"/>
                                    </a:rPr>
                                    <m:t>4</m:t>
                                  </m:r>
                                  <m:r>
                                    <a:rPr lang="de-DE" sz="1300" b="0" i="0" smtClean="0">
                                      <a:latin typeface="Cambria Math" panose="02040503050406030204" pitchFamily="18" charset="0"/>
                                    </a:rPr>
                                    <m:t>.</m:t>
                                  </m:r>
                                  <m:r>
                                    <m:rPr>
                                      <m:sty m:val="p"/>
                                    </m:rPr>
                                    <a:rPr lang="de-DE" sz="1300" b="0" i="0" smtClean="0">
                                      <a:latin typeface="Cambria Math" panose="02040503050406030204" pitchFamily="18" charset="0"/>
                                    </a:rPr>
                                    <m:t>neutral</m:t>
                                  </m:r>
                                  <m:r>
                                    <a:rPr lang="de-DE" sz="1300" b="0" i="0" smtClean="0">
                                      <a:latin typeface="Cambria Math" panose="02040503050406030204" pitchFamily="18" charset="0"/>
                                    </a:rPr>
                                    <m:t>−</m:t>
                                  </m:r>
                                </m:sub>
                              </m:sSub>
                            </m:oMath>
                          </a14:m>
                          <a:r>
                            <a:rPr lang="en-US" sz="1300" dirty="0" smtClean="0">
                              <a:latin typeface="VWAG TheSans" panose="020B0502050302020203" pitchFamily="34" charset="0"/>
                            </a:rPr>
                            <a:t> </a:t>
                          </a:r>
                          <a:r>
                            <a:rPr lang="en-GB" sz="1300" noProof="0" dirty="0" smtClean="0">
                              <a:latin typeface="VWAG TheSans" panose="020B0502050302020203" pitchFamily="34" charset="0"/>
                            </a:rPr>
                            <a:t>is</a:t>
                          </a:r>
                          <a:r>
                            <a:rPr lang="en-GB" sz="1300" baseline="0" noProof="0" dirty="0" smtClean="0">
                              <a:latin typeface="VWAG TheSans" panose="020B0502050302020203" pitchFamily="34" charset="0"/>
                            </a:rPr>
                            <a:t> slightly negative</a:t>
                          </a:r>
                          <a:endParaRPr lang="en-GB" sz="1300" noProof="0" dirty="0" smtClean="0">
                            <a:latin typeface="VWAG TheSans" panose="020B0502050302020203" pitchFamily="34" charset="0"/>
                          </a:endParaRPr>
                        </a:p>
                      </a:txBody>
                      <a:tcPr/>
                    </a:tc>
                    <a:extLst>
                      <a:ext uri="{0D108BD9-81ED-4DB2-BD59-A6C34878D82A}">
                        <a16:rowId xmlns="" xmlns:a16="http://schemas.microsoft.com/office/drawing/2014/main" val="2876431277"/>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872058826"/>
                  </p:ext>
                </p:extLst>
              </p:nvPr>
            </p:nvGraphicFramePr>
            <p:xfrm>
              <a:off x="4898823" y="1633474"/>
              <a:ext cx="4636899" cy="785940"/>
            </p:xfrm>
            <a:graphic>
              <a:graphicData uri="http://schemas.openxmlformats.org/drawingml/2006/table">
                <a:tbl>
                  <a:tblPr firstRow="1" bandRow="1">
                    <a:tableStyleId>{5940675A-B579-460E-94D1-54222C63F5DA}</a:tableStyleId>
                  </a:tblPr>
                  <a:tblGrid>
                    <a:gridCol w="4636899">
                      <a:extLst>
                        <a:ext uri="{9D8B030D-6E8A-4147-A177-3AD203B41FA5}">
                          <a16:colId xmlns:a16="http://schemas.microsoft.com/office/drawing/2014/main" val="1818298646"/>
                        </a:ext>
                      </a:extLst>
                    </a:gridCol>
                  </a:tblGrid>
                  <a:tr h="289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 case 2: Charging</a:t>
                          </a:r>
                          <a:r>
                            <a:rPr lang="en-GB" sz="1300" u="sng" baseline="0" noProof="0" dirty="0" smtClean="0">
                              <a:latin typeface="VWAG TheSans" panose="020B0502050302020203" pitchFamily="34" charset="0"/>
                            </a:rPr>
                            <a:t> balance neutral mode under condition </a:t>
                          </a:r>
                          <a:r>
                            <a:rPr lang="de-DE" sz="1300" u="sng" baseline="0" dirty="0" smtClean="0">
                              <a:latin typeface="VWAG TheSans" panose="020B0502050302020203" pitchFamily="34" charset="0"/>
                            </a:rPr>
                            <a:t>B</a:t>
                          </a:r>
                          <a:endParaRPr lang="de-DE" sz="1300" u="sng" dirty="0" smtClean="0">
                            <a:latin typeface="VWAG TheSans" panose="020B0502050302020203" pitchFamily="34" charset="0"/>
                          </a:endParaRPr>
                        </a:p>
                      </a:txBody>
                      <a:tcPr/>
                    </a:tc>
                    <a:extLst>
                      <a:ext uri="{0D108BD9-81ED-4DB2-BD59-A6C34878D82A}">
                        <a16:rowId xmlns:a16="http://schemas.microsoft.com/office/drawing/2014/main" val="803064615"/>
                      </a:ext>
                    </a:extLst>
                  </a:tr>
                  <a:tr h="496380">
                    <a:tc>
                      <a:txBody>
                        <a:bodyPr/>
                        <a:lstStyle/>
                        <a:p>
                          <a:endParaRPr lang="en-US"/>
                        </a:p>
                      </a:txBody>
                      <a:tcPr>
                        <a:blipFill>
                          <a:blip r:embed="rId4"/>
                          <a:stretch>
                            <a:fillRect l="-131" t="-59756" r="-262" b="-10976"/>
                          </a:stretch>
                        </a:blipFill>
                      </a:tcPr>
                    </a:tc>
                    <a:extLst>
                      <a:ext uri="{0D108BD9-81ED-4DB2-BD59-A6C34878D82A}">
                        <a16:rowId xmlns:a16="http://schemas.microsoft.com/office/drawing/2014/main" val="2876431277"/>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3184179557"/>
                  </p:ext>
                </p:extLst>
              </p:nvPr>
            </p:nvGraphicFramePr>
            <p:xfrm>
              <a:off x="392113" y="1630614"/>
              <a:ext cx="4083634" cy="780100"/>
            </p:xfrm>
            <a:graphic>
              <a:graphicData uri="http://schemas.openxmlformats.org/drawingml/2006/table">
                <a:tbl>
                  <a:tblPr firstRow="1" bandRow="1">
                    <a:tableStyleId>{5940675A-B579-460E-94D1-54222C63F5DA}</a:tableStyleId>
                  </a:tblPr>
                  <a:tblGrid>
                    <a:gridCol w="4083634">
                      <a:extLst>
                        <a:ext uri="{9D8B030D-6E8A-4147-A177-3AD203B41FA5}">
                          <a16:colId xmlns="" xmlns:a16="http://schemas.microsoft.com/office/drawing/2014/main" val="1818298646"/>
                        </a:ext>
                      </a:extLst>
                    </a:gridCol>
                  </a:tblGrid>
                  <a:tr h="317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a:t>
                          </a:r>
                          <a:r>
                            <a:rPr lang="en-GB" sz="1300" u="sng" baseline="0" noProof="0" dirty="0" smtClean="0">
                              <a:latin typeface="VWAG TheSans" panose="020B0502050302020203" pitchFamily="34" charset="0"/>
                            </a:rPr>
                            <a:t> case 1: Charge-Mode under Condition B</a:t>
                          </a:r>
                          <a:endParaRPr lang="en-GB" sz="1300" b="1" u="sng" noProof="0" dirty="0" smtClean="0">
                            <a:latin typeface="VWAG TheSans" panose="020B0502050302020203" pitchFamily="34" charset="0"/>
                          </a:endParaRPr>
                        </a:p>
                      </a:txBody>
                      <a:tcPr/>
                    </a:tc>
                    <a:extLst>
                      <a:ext uri="{0D108BD9-81ED-4DB2-BD59-A6C34878D82A}">
                        <a16:rowId xmlns="" xmlns:a16="http://schemas.microsoft.com/office/drawing/2014/main" val="803064615"/>
                      </a:ext>
                    </a:extLst>
                  </a:tr>
                  <a:tr h="462182">
                    <a:tc>
                      <a:txBody>
                        <a:bodyPr/>
                        <a:lstStyle/>
                        <a:p>
                          <a14:m>
                            <m:oMath xmlns:m="http://schemas.openxmlformats.org/officeDocument/2006/math">
                              <m:sSub>
                                <m:sSubPr>
                                  <m:ctrlPr>
                                    <a:rPr lang="en-US"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r>
                                    <m:rPr>
                                      <m:sty m:val="p"/>
                                    </m:rPr>
                                    <a:rPr lang="de-DE" sz="1300" smtClean="0">
                                      <a:latin typeface="Cambria Math" panose="02040503050406030204" pitchFamily="18" charset="0"/>
                                    </a:rPr>
                                    <m:t>charge</m:t>
                                  </m:r>
                                </m:sub>
                              </m:sSub>
                              <m:r>
                                <a:rPr lang="de-DE" sz="1300" smtClean="0">
                                  <a:latin typeface="Cambria Math" panose="02040503050406030204" pitchFamily="18" charset="0"/>
                                </a:rPr>
                                <m: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latin typeface="VWAG TheSans" panose="020B0502050302020203" pitchFamily="34" charset="0"/>
                            </a:rPr>
                            <a:t> </a:t>
                          </a:r>
                          <a:r>
                            <a:rPr lang="en-US" sz="1300" dirty="0" smtClean="0">
                              <a:latin typeface="VWAG TheSans" panose="020B0502050302020203" pitchFamily="34" charset="0"/>
                              <a:sym typeface="Wingdings" panose="05000000000000000000" pitchFamily="2" charset="2"/>
                            </a:rPr>
                            <a:t> </a:t>
                          </a:r>
                          <a14:m>
                            <m:oMath xmlns:m="http://schemas.openxmlformats.org/officeDocument/2006/math">
                              <m:sSub>
                                <m:sSubPr>
                                  <m:ctrlPr>
                                    <a:rPr lang="en-US" sz="1300" i="1">
                                      <a:latin typeface="Cambria Math"/>
                                    </a:rPr>
                                  </m:ctrlPr>
                                </m:sSubPr>
                                <m:e>
                                  <m:r>
                                    <a:rPr lang="de-DE" sz="1300">
                                      <a:latin typeface="Cambria Math" panose="02040503050406030204" pitchFamily="18" charset="0"/>
                                    </a:rPr>
                                    <m:t>𝐸</m:t>
                                  </m:r>
                                </m:e>
                                <m:sub>
                                  <m:r>
                                    <a:rPr lang="de-DE" sz="1300">
                                      <a:latin typeface="Cambria Math" panose="02040503050406030204" pitchFamily="18" charset="0"/>
                                    </a:rPr>
                                    <m:t>4</m:t>
                                  </m:r>
                                  <m:r>
                                    <a:rPr lang="de-DE" sz="1300" b="0" i="0" smtClean="0">
                                      <a:latin typeface="Cambria Math" panose="02040503050406030204" pitchFamily="18" charset="0"/>
                                    </a:rPr>
                                    <m:t>,</m:t>
                                  </m:r>
                                  <m:r>
                                    <m:rPr>
                                      <m:sty m:val="p"/>
                                    </m:rPr>
                                    <a:rPr lang="de-DE" sz="1300" b="0" i="0" smtClean="0">
                                      <a:latin typeface="Cambria Math" panose="02040503050406030204" pitchFamily="18" charset="0"/>
                                    </a:rPr>
                                    <m:t>charge</m:t>
                                  </m:r>
                                </m:sub>
                              </m:sSub>
                            </m:oMath>
                          </a14:m>
                          <a:r>
                            <a:rPr lang="en-US" sz="1300" dirty="0" smtClean="0">
                              <a:latin typeface="VWAG TheSans" panose="020B0502050302020203" pitchFamily="34" charset="0"/>
                            </a:rPr>
                            <a:t> </a:t>
                          </a:r>
                          <a:r>
                            <a:rPr lang="en-GB" sz="1300" noProof="0" dirty="0" smtClean="0">
                              <a:latin typeface="VWAG TheSans" panose="020B0502050302020203" pitchFamily="34" charset="0"/>
                            </a:rPr>
                            <a:t>is significantly</a:t>
                          </a:r>
                          <a:r>
                            <a:rPr lang="en-GB" sz="1300" baseline="0" noProof="0" dirty="0" smtClean="0">
                              <a:latin typeface="VWAG TheSans" panose="020B0502050302020203" pitchFamily="34" charset="0"/>
                            </a:rPr>
                            <a:t> negative</a:t>
                          </a:r>
                          <a:endParaRPr lang="en-GB" sz="1300" noProof="0" dirty="0" smtClean="0">
                            <a:latin typeface="VWAG TheSans" panose="020B0502050302020203" pitchFamily="34" charset="0"/>
                          </a:endParaRPr>
                        </a:p>
                      </a:txBody>
                      <a:tcPr anchor="ctr"/>
                    </a:tc>
                    <a:extLst>
                      <a:ext uri="{0D108BD9-81ED-4DB2-BD59-A6C34878D82A}">
                        <a16:rowId xmlns="" xmlns:a16="http://schemas.microsoft.com/office/drawing/2014/main" val="931739785"/>
                      </a:ext>
                    </a:extLst>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3184179557"/>
                  </p:ext>
                </p:extLst>
              </p:nvPr>
            </p:nvGraphicFramePr>
            <p:xfrm>
              <a:off x="392113" y="1630614"/>
              <a:ext cx="4083634" cy="780100"/>
            </p:xfrm>
            <a:graphic>
              <a:graphicData uri="http://schemas.openxmlformats.org/drawingml/2006/table">
                <a:tbl>
                  <a:tblPr firstRow="1" bandRow="1">
                    <a:tableStyleId>{5940675A-B579-460E-94D1-54222C63F5DA}</a:tableStyleId>
                  </a:tblPr>
                  <a:tblGrid>
                    <a:gridCol w="4083634">
                      <a:extLst>
                        <a:ext uri="{9D8B030D-6E8A-4147-A177-3AD203B41FA5}">
                          <a16:colId xmlns:a16="http://schemas.microsoft.com/office/drawing/2014/main" val="1818298646"/>
                        </a:ext>
                      </a:extLst>
                    </a:gridCol>
                  </a:tblGrid>
                  <a:tr h="317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a:t>
                          </a:r>
                          <a:r>
                            <a:rPr lang="en-GB" sz="1300" u="sng" baseline="0" noProof="0" dirty="0" smtClean="0">
                              <a:latin typeface="VWAG TheSans" panose="020B0502050302020203" pitchFamily="34" charset="0"/>
                            </a:rPr>
                            <a:t> case 1: Charge-Mode under Condition B</a:t>
                          </a:r>
                          <a:endParaRPr lang="en-GB" sz="1300" b="1" u="sng" noProof="0" dirty="0" smtClean="0">
                            <a:latin typeface="VWAG TheSans" panose="020B0502050302020203" pitchFamily="34" charset="0"/>
                          </a:endParaRPr>
                        </a:p>
                      </a:txBody>
                      <a:tcPr/>
                    </a:tc>
                    <a:extLst>
                      <a:ext uri="{0D108BD9-81ED-4DB2-BD59-A6C34878D82A}">
                        <a16:rowId xmlns:a16="http://schemas.microsoft.com/office/drawing/2014/main" val="803064615"/>
                      </a:ext>
                    </a:extLst>
                  </a:tr>
                  <a:tr h="462182">
                    <a:tc>
                      <a:txBody>
                        <a:bodyPr/>
                        <a:lstStyle/>
                        <a:p>
                          <a:endParaRPr lang="en-US"/>
                        </a:p>
                      </a:txBody>
                      <a:tcPr anchor="ctr">
                        <a:blipFill>
                          <a:blip r:embed="rId5"/>
                          <a:stretch>
                            <a:fillRect l="-149" t="-71053" r="-298" b="-2632"/>
                          </a:stretch>
                        </a:blipFill>
                      </a:tcPr>
                    </a:tc>
                    <a:extLst>
                      <a:ext uri="{0D108BD9-81ED-4DB2-BD59-A6C34878D82A}">
                        <a16:rowId xmlns:a16="http://schemas.microsoft.com/office/drawing/2014/main" val="931739785"/>
                      </a:ext>
                    </a:extLst>
                  </a:tr>
                </a:tbl>
              </a:graphicData>
            </a:graphic>
          </p:graphicFrame>
        </mc:Fallback>
      </mc:AlternateContent>
    </p:spTree>
    <p:extLst>
      <p:ext uri="{BB962C8B-B14F-4D97-AF65-F5344CB8AC3E}">
        <p14:creationId xmlns:p14="http://schemas.microsoft.com/office/powerpoint/2010/main" val="3098479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a:t>
            </a:r>
            <a:r>
              <a:rPr lang="en-GB" dirty="0" smtClean="0">
                <a:latin typeface="VWAG TheSans" panose="020B0502050302020203" pitchFamily="34" charset="0"/>
              </a:rPr>
              <a:t>Certification according </a:t>
            </a:r>
            <a:r>
              <a:rPr lang="en-GB" dirty="0">
                <a:latin typeface="VWAG TheSans" panose="020B0502050302020203" pitchFamily="34" charset="0"/>
              </a:rPr>
              <a:t>to UN-ECE R83/R101</a:t>
            </a:r>
            <a:br>
              <a:rPr lang="en-GB" dirty="0">
                <a:latin typeface="VWAG TheSans" panose="020B0502050302020203" pitchFamily="34" charset="0"/>
              </a:rPr>
            </a:br>
            <a:r>
              <a:rPr lang="en-GB" sz="1800" b="0" dirty="0" smtClean="0">
                <a:latin typeface="VWAG TheSans" panose="020B0502050302020203" pitchFamily="34" charset="0"/>
              </a:rPr>
              <a:t>Background</a:t>
            </a:r>
            <a:endParaRPr lang="en-GB" dirty="0">
              <a:latin typeface="VWAG TheSans" panose="020B0502050302020203" pitchFamily="34" charset="0"/>
            </a:endParaRPr>
          </a:p>
        </p:txBody>
      </p:sp>
      <p:sp>
        <p:nvSpPr>
          <p:cNvPr id="5" name="TextBox 4"/>
          <p:cNvSpPr txBox="1"/>
          <p:nvPr/>
        </p:nvSpPr>
        <p:spPr>
          <a:xfrm>
            <a:off x="392112" y="1684695"/>
            <a:ext cx="9104313" cy="4539704"/>
          </a:xfrm>
          <a:prstGeom prst="rect">
            <a:avLst/>
          </a:prstGeom>
          <a:noFill/>
        </p:spPr>
        <p:txBody>
          <a:bodyPr wrap="square" rtlCol="0">
            <a:spAutoFit/>
          </a:bodyPr>
          <a:lstStyle/>
          <a:p>
            <a:pPr>
              <a:spcBef>
                <a:spcPts val="600"/>
              </a:spcBef>
            </a:pPr>
            <a:r>
              <a:rPr lang="en-GB" sz="1500" dirty="0" smtClean="0">
                <a:solidFill>
                  <a:schemeClr val="tx2"/>
                </a:solidFill>
                <a:latin typeface="VWAG TheSans" panose="020B0502050302020203" pitchFamily="34" charset="0"/>
              </a:rPr>
              <a:t>Current legislative text could lead to the interpretation that a mode for condition B shall be selected which is not only reflecting the energy (fuel and electric energy) used for vehicle propulsion </a:t>
            </a:r>
            <a:r>
              <a:rPr lang="en-GB" sz="1500" u="sng" dirty="0" smtClean="0">
                <a:solidFill>
                  <a:schemeClr val="tx2"/>
                </a:solidFill>
                <a:latin typeface="VWAG TheSans" panose="020B0502050302020203" pitchFamily="34" charset="0"/>
              </a:rPr>
              <a:t>but also</a:t>
            </a:r>
            <a:r>
              <a:rPr lang="en-GB" sz="1500" dirty="0" smtClean="0">
                <a:solidFill>
                  <a:schemeClr val="tx2"/>
                </a:solidFill>
                <a:latin typeface="VWAG TheSans" panose="020B0502050302020203" pitchFamily="34" charset="0"/>
              </a:rPr>
              <a:t> the energy used for energy conversion (recharging the battery – fuel energy to electric energy).</a:t>
            </a:r>
          </a:p>
          <a:p>
            <a:pPr>
              <a:spcBef>
                <a:spcPts val="600"/>
              </a:spcBef>
            </a:pPr>
            <a:endParaRPr lang="en-GB" sz="1500" dirty="0">
              <a:solidFill>
                <a:schemeClr val="tx2"/>
              </a:solidFill>
              <a:latin typeface="VWAG TheSans" panose="020B0502050302020203" pitchFamily="34" charset="0"/>
            </a:endParaRPr>
          </a:p>
          <a:p>
            <a:pPr>
              <a:spcBef>
                <a:spcPts val="600"/>
              </a:spcBef>
            </a:pPr>
            <a:r>
              <a:rPr lang="en-GB" sz="1500" dirty="0" smtClean="0">
                <a:solidFill>
                  <a:schemeClr val="tx2"/>
                </a:solidFill>
                <a:latin typeface="VWAG TheSans" panose="020B0502050302020203" pitchFamily="34" charset="0"/>
              </a:rPr>
              <a:t>If energy is used for energy conversion, this converted/recharged energy is reflected on the one hand side in a higher fuel consumption but on the other hand side also in a lower electric consumption.</a:t>
            </a:r>
          </a:p>
          <a:p>
            <a:pPr>
              <a:spcBef>
                <a:spcPts val="600"/>
              </a:spcBef>
            </a:pPr>
            <a:endParaRPr lang="en-GB" sz="1500" dirty="0" smtClean="0">
              <a:solidFill>
                <a:schemeClr val="tx2"/>
              </a:solidFill>
              <a:latin typeface="VWAG TheSans" panose="020B0502050302020203" pitchFamily="34" charset="0"/>
            </a:endParaRPr>
          </a:p>
          <a:p>
            <a:pPr>
              <a:spcBef>
                <a:spcPts val="600"/>
              </a:spcBef>
            </a:pPr>
            <a:r>
              <a:rPr lang="en-GB" sz="1500" dirty="0" smtClean="0">
                <a:solidFill>
                  <a:schemeClr val="tx2"/>
                </a:solidFill>
                <a:latin typeface="VWAG TheSans" panose="020B0502050302020203" pitchFamily="34" charset="0"/>
              </a:rPr>
              <a:t>WLTP is taking of this fact and is correcting the Sustaining Test (which is the corresponding test to condition B) towards a neutral charging balance.</a:t>
            </a:r>
          </a:p>
          <a:p>
            <a:pPr>
              <a:spcBef>
                <a:spcPts val="600"/>
              </a:spcBef>
            </a:pPr>
            <a:endParaRPr lang="en-GB" sz="1500" dirty="0">
              <a:solidFill>
                <a:schemeClr val="tx2"/>
              </a:solidFill>
              <a:latin typeface="VWAG TheSans" panose="020B0502050302020203" pitchFamily="34" charset="0"/>
            </a:endParaRPr>
          </a:p>
          <a:p>
            <a:pPr marL="536575">
              <a:spcBef>
                <a:spcPts val="600"/>
              </a:spcBef>
            </a:pPr>
            <a:r>
              <a:rPr lang="en-GB" sz="1400" dirty="0" smtClean="0">
                <a:solidFill>
                  <a:schemeClr val="tx2"/>
                </a:solidFill>
                <a:latin typeface="VWAG TheSans" panose="020B0502050302020203" pitchFamily="34" charset="0"/>
              </a:rPr>
              <a:t>R83/R101:</a:t>
            </a:r>
          </a:p>
          <a:p>
            <a:pPr marL="536575">
              <a:spcBef>
                <a:spcPts val="600"/>
              </a:spcBef>
            </a:pPr>
            <a:r>
              <a:rPr lang="en-GB" sz="1400" dirty="0" smtClean="0">
                <a:solidFill>
                  <a:schemeClr val="tx2"/>
                </a:solidFill>
                <a:latin typeface="VWAG TheSans" panose="020B0502050302020203" pitchFamily="34" charset="0"/>
              </a:rPr>
              <a:t>For NOVC-HEVs, a correction of the fuel consumption towards a neutral charging balance </a:t>
            </a:r>
            <a:r>
              <a:rPr lang="en-GB" sz="1400" u="sng" dirty="0" smtClean="0">
                <a:solidFill>
                  <a:schemeClr val="tx2"/>
                </a:solidFill>
                <a:latin typeface="VWAG TheSans" panose="020B0502050302020203" pitchFamily="34" charset="0"/>
              </a:rPr>
              <a:t>is described</a:t>
            </a:r>
            <a:r>
              <a:rPr lang="en-GB" sz="1400" dirty="0" smtClean="0">
                <a:solidFill>
                  <a:schemeClr val="tx2"/>
                </a:solidFill>
                <a:latin typeface="VWAG TheSans" panose="020B0502050302020203" pitchFamily="34" charset="0"/>
              </a:rPr>
              <a:t>.</a:t>
            </a:r>
          </a:p>
          <a:p>
            <a:pPr marL="536575">
              <a:spcBef>
                <a:spcPts val="600"/>
              </a:spcBef>
            </a:pPr>
            <a:r>
              <a:rPr lang="en-GB" sz="1400" dirty="0">
                <a:solidFill>
                  <a:schemeClr val="tx2"/>
                </a:solidFill>
                <a:latin typeface="VWAG TheSans" panose="020B0502050302020203" pitchFamily="34" charset="0"/>
              </a:rPr>
              <a:t>F</a:t>
            </a:r>
            <a:r>
              <a:rPr lang="en-GB" sz="1400" dirty="0" smtClean="0">
                <a:solidFill>
                  <a:schemeClr val="tx2"/>
                </a:solidFill>
                <a:latin typeface="VWAG TheSans" panose="020B0502050302020203" pitchFamily="34" charset="0"/>
              </a:rPr>
              <a:t>or OVC-HEVs, this correction is </a:t>
            </a:r>
            <a:r>
              <a:rPr lang="en-GB" sz="1400" u="sng" dirty="0" smtClean="0">
                <a:solidFill>
                  <a:schemeClr val="tx2"/>
                </a:solidFill>
                <a:latin typeface="VWAG TheSans" panose="020B0502050302020203" pitchFamily="34" charset="0"/>
              </a:rPr>
              <a:t>not described </a:t>
            </a:r>
            <a:r>
              <a:rPr lang="en-GB" sz="1400" dirty="0" smtClean="0">
                <a:solidFill>
                  <a:schemeClr val="tx2"/>
                </a:solidFill>
                <a:latin typeface="VWAG TheSans" panose="020B0502050302020203" pitchFamily="34" charset="0"/>
              </a:rPr>
              <a:t>for condition B.</a:t>
            </a:r>
            <a:endParaRPr lang="en-GB" sz="1400" dirty="0">
              <a:solidFill>
                <a:schemeClr val="tx2"/>
              </a:solidFill>
              <a:latin typeface="VWAG TheSans" panose="020B0502050302020203" pitchFamily="34" charset="0"/>
            </a:endParaRPr>
          </a:p>
          <a:p>
            <a:pPr marL="536575">
              <a:spcBef>
                <a:spcPts val="600"/>
              </a:spcBef>
            </a:pPr>
            <a:r>
              <a:rPr lang="en-GB" sz="1400" dirty="0" smtClean="0">
                <a:solidFill>
                  <a:schemeClr val="tx2"/>
                </a:solidFill>
                <a:latin typeface="VWAG TheSans" panose="020B0502050302020203" pitchFamily="34" charset="0"/>
              </a:rPr>
              <a:t>WLTP:</a:t>
            </a:r>
          </a:p>
          <a:p>
            <a:pPr marL="536575">
              <a:spcBef>
                <a:spcPts val="600"/>
              </a:spcBef>
            </a:pPr>
            <a:r>
              <a:rPr lang="en-GB" sz="1400" dirty="0">
                <a:solidFill>
                  <a:schemeClr val="tx2"/>
                </a:solidFill>
                <a:latin typeface="VWAG TheSans" panose="020B0502050302020203" pitchFamily="34" charset="0"/>
              </a:rPr>
              <a:t>For NOVC-HEVs, a correction of the fuel consumption </a:t>
            </a:r>
            <a:r>
              <a:rPr lang="en-GB" sz="1400" dirty="0" smtClean="0">
                <a:solidFill>
                  <a:schemeClr val="tx2"/>
                </a:solidFill>
                <a:latin typeface="VWAG TheSans" panose="020B0502050302020203" pitchFamily="34" charset="0"/>
              </a:rPr>
              <a:t>towards a </a:t>
            </a:r>
            <a:r>
              <a:rPr lang="en-GB" sz="1400" dirty="0">
                <a:solidFill>
                  <a:schemeClr val="tx2"/>
                </a:solidFill>
                <a:latin typeface="VWAG TheSans" panose="020B0502050302020203" pitchFamily="34" charset="0"/>
              </a:rPr>
              <a:t>neutral charging balance </a:t>
            </a:r>
            <a:r>
              <a:rPr lang="en-GB" sz="1400" u="sng" dirty="0">
                <a:solidFill>
                  <a:schemeClr val="tx2"/>
                </a:solidFill>
                <a:latin typeface="VWAG TheSans" panose="020B0502050302020203" pitchFamily="34" charset="0"/>
              </a:rPr>
              <a:t>is </a:t>
            </a:r>
            <a:r>
              <a:rPr lang="en-GB" sz="1400" u="sng" dirty="0" smtClean="0">
                <a:solidFill>
                  <a:schemeClr val="tx2"/>
                </a:solidFill>
                <a:latin typeface="VWAG TheSans" panose="020B0502050302020203" pitchFamily="34" charset="0"/>
              </a:rPr>
              <a:t>described</a:t>
            </a:r>
            <a:r>
              <a:rPr lang="en-GB" sz="1400" dirty="0" smtClean="0">
                <a:solidFill>
                  <a:schemeClr val="tx2"/>
                </a:solidFill>
                <a:latin typeface="VWAG TheSans" panose="020B0502050302020203" pitchFamily="34" charset="0"/>
              </a:rPr>
              <a:t>.</a:t>
            </a:r>
            <a:endParaRPr lang="en-GB" sz="1400" dirty="0">
              <a:solidFill>
                <a:schemeClr val="tx2"/>
              </a:solidFill>
              <a:latin typeface="VWAG TheSans" panose="020B0502050302020203" pitchFamily="34" charset="0"/>
            </a:endParaRPr>
          </a:p>
          <a:p>
            <a:pPr marL="536575">
              <a:spcBef>
                <a:spcPts val="600"/>
              </a:spcBef>
            </a:pPr>
            <a:r>
              <a:rPr lang="en-GB" sz="1400" dirty="0">
                <a:solidFill>
                  <a:schemeClr val="tx2"/>
                </a:solidFill>
                <a:latin typeface="VWAG TheSans" panose="020B0502050302020203" pitchFamily="34" charset="0"/>
              </a:rPr>
              <a:t>For OVC-HEVs, this correction </a:t>
            </a:r>
            <a:r>
              <a:rPr lang="en-GB" sz="1400" u="sng" dirty="0" smtClean="0">
                <a:solidFill>
                  <a:schemeClr val="tx2"/>
                </a:solidFill>
                <a:latin typeface="VWAG TheSans" panose="020B0502050302020203" pitchFamily="34" charset="0"/>
              </a:rPr>
              <a:t>is described</a:t>
            </a:r>
            <a:r>
              <a:rPr lang="en-GB" sz="1400" dirty="0" smtClean="0">
                <a:solidFill>
                  <a:schemeClr val="tx2"/>
                </a:solidFill>
                <a:latin typeface="VWAG TheSans" panose="020B0502050302020203" pitchFamily="34" charset="0"/>
              </a:rPr>
              <a:t>  </a:t>
            </a:r>
            <a:r>
              <a:rPr lang="en-GB" sz="1400" dirty="0">
                <a:solidFill>
                  <a:schemeClr val="tx2"/>
                </a:solidFill>
                <a:latin typeface="VWAG TheSans" panose="020B0502050302020203" pitchFamily="34" charset="0"/>
              </a:rPr>
              <a:t>for </a:t>
            </a:r>
            <a:r>
              <a:rPr lang="en-GB" sz="1400" dirty="0" smtClean="0">
                <a:solidFill>
                  <a:schemeClr val="tx2"/>
                </a:solidFill>
                <a:latin typeface="VWAG TheSans" panose="020B0502050302020203" pitchFamily="34" charset="0"/>
              </a:rPr>
              <a:t>the Charge-Sustaining-Test (corresponding to condition B).</a:t>
            </a:r>
            <a:endParaRPr lang="en-GB" sz="1400" dirty="0">
              <a:solidFill>
                <a:schemeClr val="tx2"/>
              </a:solidFill>
              <a:latin typeface="VWAG TheSans" panose="020B0502050302020203" pitchFamily="34" charset="0"/>
            </a:endParaRPr>
          </a:p>
        </p:txBody>
      </p:sp>
    </p:spTree>
    <p:extLst>
      <p:ext uri="{BB962C8B-B14F-4D97-AF65-F5344CB8AC3E}">
        <p14:creationId xmlns:p14="http://schemas.microsoft.com/office/powerpoint/2010/main" val="1175841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a:t>
            </a:r>
            <a:r>
              <a:rPr lang="en-GB" dirty="0" smtClean="0">
                <a:latin typeface="VWAG TheSans" panose="020B0502050302020203" pitchFamily="34" charset="0"/>
              </a:rPr>
              <a:t>Certification according </a:t>
            </a:r>
            <a:r>
              <a:rPr lang="en-GB" dirty="0">
                <a:latin typeface="VWAG TheSans" panose="020B0502050302020203" pitchFamily="34" charset="0"/>
              </a:rPr>
              <a:t>to UN-ECE R83/R101</a:t>
            </a:r>
            <a:br>
              <a:rPr lang="en-GB" dirty="0">
                <a:latin typeface="VWAG TheSans" panose="020B0502050302020203" pitchFamily="34" charset="0"/>
              </a:rPr>
            </a:br>
            <a:r>
              <a:rPr lang="en-GB" sz="1800" b="0" dirty="0" smtClean="0">
                <a:latin typeface="VWAG TheSans" panose="020B0502050302020203" pitchFamily="34" charset="0"/>
              </a:rPr>
              <a:t>Question on the purpose of the test results</a:t>
            </a:r>
            <a:endParaRPr lang="en-GB" dirty="0">
              <a:latin typeface="VWAG TheSans" panose="020B0502050302020203" pitchFamily="34" charset="0"/>
            </a:endParaRPr>
          </a:p>
        </p:txBody>
      </p:sp>
      <p:sp>
        <p:nvSpPr>
          <p:cNvPr id="5" name="TextBox 4"/>
          <p:cNvSpPr txBox="1"/>
          <p:nvPr/>
        </p:nvSpPr>
        <p:spPr>
          <a:xfrm>
            <a:off x="392112" y="1826580"/>
            <a:ext cx="9104313" cy="3985706"/>
          </a:xfrm>
          <a:prstGeom prst="rect">
            <a:avLst/>
          </a:prstGeom>
          <a:noFill/>
        </p:spPr>
        <p:txBody>
          <a:bodyPr wrap="square" rtlCol="0">
            <a:spAutoFit/>
          </a:bodyPr>
          <a:lstStyle/>
          <a:p>
            <a:pPr algn="just">
              <a:spcBef>
                <a:spcPts val="600"/>
              </a:spcBef>
            </a:pPr>
            <a:r>
              <a:rPr lang="en-GB" sz="1600" dirty="0" smtClean="0">
                <a:solidFill>
                  <a:srgbClr val="FF0000"/>
                </a:solidFill>
                <a:latin typeface="VWAG TheSans" panose="020B0502050302020203" pitchFamily="34" charset="0"/>
              </a:rPr>
              <a:t>Question: Should the test results reflect </a:t>
            </a:r>
          </a:p>
          <a:p>
            <a:pPr marL="514350" indent="-514350" algn="just">
              <a:spcBef>
                <a:spcPts val="600"/>
              </a:spcBef>
              <a:buAutoNum type="arabicPeriod"/>
            </a:pPr>
            <a:r>
              <a:rPr lang="en-GB" sz="1600" dirty="0" smtClean="0">
                <a:solidFill>
                  <a:srgbClr val="FF0000"/>
                </a:solidFill>
                <a:latin typeface="VWAG TheSans" panose="020B0502050302020203" pitchFamily="34" charset="0"/>
              </a:rPr>
              <a:t>energy </a:t>
            </a:r>
            <a:r>
              <a:rPr lang="en-GB" sz="1600" dirty="0">
                <a:solidFill>
                  <a:srgbClr val="FF0000"/>
                </a:solidFill>
                <a:latin typeface="VWAG TheSans" panose="020B0502050302020203" pitchFamily="34" charset="0"/>
              </a:rPr>
              <a:t>used for </a:t>
            </a:r>
            <a:r>
              <a:rPr lang="en-GB" sz="1600" dirty="0" smtClean="0">
                <a:solidFill>
                  <a:srgbClr val="FF0000"/>
                </a:solidFill>
                <a:latin typeface="VWAG TheSans" panose="020B0502050302020203" pitchFamily="34" charset="0"/>
              </a:rPr>
              <a:t>vehicle proposal </a:t>
            </a:r>
            <a:r>
              <a:rPr lang="en-GB" sz="1600" b="1" dirty="0" smtClean="0">
                <a:solidFill>
                  <a:srgbClr val="FF0000"/>
                </a:solidFill>
                <a:latin typeface="VWAG TheSans" panose="020B0502050302020203" pitchFamily="34" charset="0"/>
              </a:rPr>
              <a:t>and</a:t>
            </a:r>
            <a:r>
              <a:rPr lang="en-GB" sz="1600" dirty="0" smtClean="0">
                <a:solidFill>
                  <a:srgbClr val="FF0000"/>
                </a:solidFill>
                <a:latin typeface="VWAG TheSans" panose="020B0502050302020203" pitchFamily="34" charset="0"/>
              </a:rPr>
              <a:t> energy conversion? </a:t>
            </a:r>
          </a:p>
          <a:p>
            <a:pPr marL="514350" indent="-514350" algn="just">
              <a:spcBef>
                <a:spcPts val="600"/>
              </a:spcBef>
              <a:buFont typeface="+mj-lt"/>
              <a:buAutoNum type="arabicPeriod" startAt="2"/>
            </a:pPr>
            <a:r>
              <a:rPr lang="en-GB" sz="1600" dirty="0" smtClean="0">
                <a:solidFill>
                  <a:srgbClr val="FF0000"/>
                </a:solidFill>
                <a:latin typeface="VWAG TheSans" panose="020B0502050302020203" pitchFamily="34" charset="0"/>
              </a:rPr>
              <a:t>energy </a:t>
            </a:r>
            <a:r>
              <a:rPr lang="en-GB" sz="1600" dirty="0">
                <a:solidFill>
                  <a:srgbClr val="FF0000"/>
                </a:solidFill>
                <a:latin typeface="VWAG TheSans" panose="020B0502050302020203" pitchFamily="34" charset="0"/>
              </a:rPr>
              <a:t>used for vehicle </a:t>
            </a:r>
            <a:r>
              <a:rPr lang="en-GB" sz="1600" dirty="0" smtClean="0">
                <a:solidFill>
                  <a:srgbClr val="FF0000"/>
                </a:solidFill>
                <a:latin typeface="VWAG TheSans" panose="020B0502050302020203" pitchFamily="34" charset="0"/>
              </a:rPr>
              <a:t>propulsion only?</a:t>
            </a:r>
          </a:p>
          <a:p>
            <a:pPr marL="514350" indent="-514350" algn="just">
              <a:spcBef>
                <a:spcPts val="600"/>
              </a:spcBef>
              <a:buFont typeface="+mj-lt"/>
              <a:buAutoNum type="arabicPeriod" startAt="2"/>
            </a:pPr>
            <a:endParaRPr lang="en-GB" sz="1600" dirty="0">
              <a:solidFill>
                <a:srgbClr val="FF0000"/>
              </a:solidFill>
              <a:latin typeface="VWAG TheSans" panose="020B0502050302020203" pitchFamily="34" charset="0"/>
            </a:endParaRPr>
          </a:p>
          <a:p>
            <a:pPr marL="514350" indent="-514350" algn="just">
              <a:spcBef>
                <a:spcPts val="600"/>
              </a:spcBef>
              <a:buFont typeface="+mj-lt"/>
              <a:buAutoNum type="arabicPeriod" startAt="2"/>
            </a:pPr>
            <a:endParaRPr lang="en-GB" sz="1600" dirty="0" smtClean="0">
              <a:solidFill>
                <a:srgbClr val="FF0000"/>
              </a:solidFill>
              <a:latin typeface="VWAG TheSans" panose="020B0502050302020203" pitchFamily="34" charset="0"/>
            </a:endParaRPr>
          </a:p>
          <a:p>
            <a:pPr algn="just">
              <a:spcBef>
                <a:spcPts val="600"/>
              </a:spcBef>
            </a:pPr>
            <a:r>
              <a:rPr lang="en-GB" sz="1600" b="1" dirty="0" smtClean="0">
                <a:solidFill>
                  <a:schemeClr val="tx2"/>
                </a:solidFill>
                <a:latin typeface="VWAG TheSans" panose="020B0502050302020203" pitchFamily="34" charset="0"/>
              </a:rPr>
              <a:t>OICA position:</a:t>
            </a:r>
          </a:p>
          <a:p>
            <a:pPr marL="285750" indent="-285750" algn="just">
              <a:spcBef>
                <a:spcPts val="600"/>
              </a:spcBef>
              <a:buFontTx/>
              <a:buChar char="-"/>
            </a:pPr>
            <a:r>
              <a:rPr lang="en-GB" sz="1600" b="1" dirty="0" smtClean="0">
                <a:solidFill>
                  <a:schemeClr val="tx2"/>
                </a:solidFill>
                <a:latin typeface="VWAG TheSans" panose="020B0502050302020203" pitchFamily="34" charset="0"/>
              </a:rPr>
              <a:t>Test results should reflect the energy used for vehicle propulsion only.</a:t>
            </a:r>
          </a:p>
          <a:p>
            <a:pPr marL="285750" indent="-285750" algn="just">
              <a:spcBef>
                <a:spcPts val="600"/>
              </a:spcBef>
              <a:buFontTx/>
              <a:buChar char="-"/>
            </a:pPr>
            <a:r>
              <a:rPr lang="en-GB" sz="1600" b="1" dirty="0" smtClean="0">
                <a:solidFill>
                  <a:schemeClr val="tx2"/>
                </a:solidFill>
                <a:latin typeface="VWAG TheSans" panose="020B0502050302020203" pitchFamily="34" charset="0"/>
              </a:rPr>
              <a:t>Therefore, as the legislative text is not reflecting this, action is necessary to reflect this in the text</a:t>
            </a:r>
            <a:br>
              <a:rPr lang="en-GB" sz="1600" b="1" dirty="0" smtClean="0">
                <a:solidFill>
                  <a:schemeClr val="tx2"/>
                </a:solidFill>
                <a:latin typeface="VWAG TheSans" panose="020B0502050302020203" pitchFamily="34" charset="0"/>
              </a:rPr>
            </a:br>
            <a:r>
              <a:rPr lang="en-GB" sz="1600" b="1" dirty="0" smtClean="0">
                <a:solidFill>
                  <a:schemeClr val="tx2"/>
                </a:solidFill>
                <a:latin typeface="VWAG TheSans" panose="020B0502050302020203" pitchFamily="34" charset="0"/>
              </a:rPr>
              <a:t>(Uploaded informal documents)</a:t>
            </a:r>
          </a:p>
          <a:p>
            <a:pPr marL="285750" indent="-285750" algn="just">
              <a:spcBef>
                <a:spcPts val="600"/>
              </a:spcBef>
              <a:buFontTx/>
              <a:buChar char="-"/>
            </a:pPr>
            <a:r>
              <a:rPr lang="en-GB" sz="1600" b="1" dirty="0" smtClean="0">
                <a:solidFill>
                  <a:schemeClr val="tx2"/>
                </a:solidFill>
                <a:latin typeface="VWAG TheSans" panose="020B0502050302020203" pitchFamily="34" charset="0"/>
              </a:rPr>
              <a:t>Proposed text is a copy from WLTP (with some adaptions), WLTP text already approved </a:t>
            </a:r>
            <a:endParaRPr lang="en-GB" sz="1600" b="1" dirty="0">
              <a:solidFill>
                <a:schemeClr val="tx2"/>
              </a:solidFill>
              <a:latin typeface="VWAG TheSans" panose="020B0502050302020203" pitchFamily="34" charset="0"/>
            </a:endParaRPr>
          </a:p>
          <a:p>
            <a:pPr marL="285750" indent="-285750" algn="just">
              <a:spcBef>
                <a:spcPts val="600"/>
              </a:spcBef>
              <a:buFontTx/>
              <a:buChar char="-"/>
            </a:pPr>
            <a:r>
              <a:rPr lang="en-GB" sz="1600" b="1" dirty="0" smtClean="0">
                <a:solidFill>
                  <a:schemeClr val="tx2"/>
                </a:solidFill>
                <a:latin typeface="VWAG TheSans" panose="020B0502050302020203" pitchFamily="34" charset="0"/>
              </a:rPr>
              <a:t>Although NEDC is facing out in Europe, there are still countries/regions accepting approvals according to R83/R101 and that’s why it is necessary to take action and reflect the intention of the legislation into the text of the legislation.</a:t>
            </a:r>
          </a:p>
        </p:txBody>
      </p:sp>
    </p:spTree>
    <p:extLst>
      <p:ext uri="{BB962C8B-B14F-4D97-AF65-F5344CB8AC3E}">
        <p14:creationId xmlns:p14="http://schemas.microsoft.com/office/powerpoint/2010/main" val="3281207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Certification according to UN-ECE R83/R101</a:t>
            </a:r>
            <a:br>
              <a:rPr lang="en-GB" dirty="0">
                <a:latin typeface="VWAG TheSans" panose="020B0502050302020203" pitchFamily="34" charset="0"/>
              </a:rPr>
            </a:br>
            <a:r>
              <a:rPr lang="en-GB" sz="1800" b="0" dirty="0" smtClean="0">
                <a:latin typeface="VWAG TheSans" panose="020B0502050302020203" pitchFamily="34" charset="0"/>
              </a:rPr>
              <a:t>Measurement of energy after testing in Condition A and Condition B</a:t>
            </a:r>
            <a:endParaRPr lang="en-GB" sz="1800" dirty="0">
              <a:latin typeface="VWAG TheSans" panose="020B0502050302020203" pitchFamily="34" charset="0"/>
            </a:endParaRPr>
          </a:p>
        </p:txBody>
      </p:sp>
      <p:pic>
        <p:nvPicPr>
          <p:cNvPr id="3" name="Picture 2"/>
          <p:cNvPicPr>
            <a:picLocks noChangeAspect="1"/>
          </p:cNvPicPr>
          <p:nvPr/>
        </p:nvPicPr>
        <p:blipFill>
          <a:blip r:embed="rId3"/>
          <a:stretch>
            <a:fillRect/>
          </a:stretch>
        </p:blipFill>
        <p:spPr>
          <a:xfrm>
            <a:off x="1027960" y="1881343"/>
            <a:ext cx="5091574" cy="1834762"/>
          </a:xfrm>
          <a:prstGeom prst="rect">
            <a:avLst/>
          </a:prstGeom>
        </p:spPr>
      </p:pic>
      <p:pic>
        <p:nvPicPr>
          <p:cNvPr id="4" name="Picture 3"/>
          <p:cNvPicPr>
            <a:picLocks noChangeAspect="1"/>
          </p:cNvPicPr>
          <p:nvPr/>
        </p:nvPicPr>
        <p:blipFill>
          <a:blip r:embed="rId4"/>
          <a:stretch>
            <a:fillRect/>
          </a:stretch>
        </p:blipFill>
        <p:spPr>
          <a:xfrm>
            <a:off x="1027960" y="3773225"/>
            <a:ext cx="5022462" cy="1588184"/>
          </a:xfrm>
          <a:prstGeom prst="rect">
            <a:avLst/>
          </a:prstGeom>
        </p:spPr>
      </p:pic>
      <p:sp>
        <p:nvSpPr>
          <p:cNvPr id="6" name="Rectangle 5"/>
          <p:cNvSpPr/>
          <p:nvPr/>
        </p:nvSpPr>
        <p:spPr bwMode="auto">
          <a:xfrm>
            <a:off x="5040887" y="2299802"/>
            <a:ext cx="409073" cy="433137"/>
          </a:xfrm>
          <a:prstGeom prst="rect">
            <a:avLst/>
          </a:prstGeom>
          <a:noFill/>
          <a:ln w="2857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4625442" y="4624012"/>
            <a:ext cx="409073" cy="589052"/>
          </a:xfrm>
          <a:prstGeom prst="rect">
            <a:avLst/>
          </a:prstGeom>
          <a:noFill/>
          <a:ln w="2857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21" name="Rectangle 20"/>
          <p:cNvSpPr/>
          <p:nvPr/>
        </p:nvSpPr>
        <p:spPr bwMode="auto">
          <a:xfrm>
            <a:off x="5710461" y="4589221"/>
            <a:ext cx="339961" cy="302363"/>
          </a:xfrm>
          <a:prstGeom prst="rect">
            <a:avLst/>
          </a:prstGeom>
          <a:noFill/>
          <a:ln w="28575" cap="flat" cmpd="sng" algn="ctr">
            <a:solidFill>
              <a:srgbClr val="00B05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22" name="Rectangle 21"/>
          <p:cNvSpPr/>
          <p:nvPr/>
        </p:nvSpPr>
        <p:spPr bwMode="auto">
          <a:xfrm>
            <a:off x="7094277" y="2356922"/>
            <a:ext cx="1339516" cy="433137"/>
          </a:xfrm>
          <a:prstGeom prst="rect">
            <a:avLst/>
          </a:prstGeom>
          <a:noFill/>
          <a:ln w="28575"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lang="en-GB" sz="1200" dirty="0" smtClean="0"/>
              <a:t>Energy measured after test</a:t>
            </a:r>
            <a:endParaRPr lang="en-GB" sz="1200" dirty="0"/>
          </a:p>
        </p:txBody>
      </p:sp>
      <p:cxnSp>
        <p:nvCxnSpPr>
          <p:cNvPr id="8" name="Straight Arrow Connector 7"/>
          <p:cNvCxnSpPr>
            <a:stCxn id="22" idx="1"/>
            <a:endCxn id="6" idx="3"/>
          </p:cNvCxnSpPr>
          <p:nvPr/>
        </p:nvCxnSpPr>
        <p:spPr bwMode="auto">
          <a:xfrm flipH="1" flipV="1">
            <a:off x="5449960" y="2516371"/>
            <a:ext cx="1644317" cy="5712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p:cNvCxnSpPr>
            <a:stCxn id="22" idx="1"/>
            <a:endCxn id="20" idx="3"/>
          </p:cNvCxnSpPr>
          <p:nvPr/>
        </p:nvCxnSpPr>
        <p:spPr bwMode="auto">
          <a:xfrm flipH="1">
            <a:off x="5034515" y="2573491"/>
            <a:ext cx="2059762" cy="234504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8" name="Rectangle 27"/>
          <p:cNvSpPr/>
          <p:nvPr/>
        </p:nvSpPr>
        <p:spPr bwMode="auto">
          <a:xfrm>
            <a:off x="6907880" y="4249889"/>
            <a:ext cx="1712311" cy="433137"/>
          </a:xfrm>
          <a:prstGeom prst="rect">
            <a:avLst/>
          </a:prstGeom>
          <a:noFill/>
          <a:ln w="28575" cap="flat" cmpd="sng" algn="ctr">
            <a:solidFill>
              <a:srgbClr val="00B05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lang="en-GB" sz="1200" dirty="0" smtClean="0"/>
              <a:t>Recharged energy after complete depletion </a:t>
            </a:r>
            <a:endParaRPr lang="en-GB" sz="1200" dirty="0"/>
          </a:p>
        </p:txBody>
      </p:sp>
      <p:cxnSp>
        <p:nvCxnSpPr>
          <p:cNvPr id="29" name="Straight Arrow Connector 28"/>
          <p:cNvCxnSpPr>
            <a:stCxn id="28" idx="1"/>
            <a:endCxn id="21" idx="3"/>
          </p:cNvCxnSpPr>
          <p:nvPr/>
        </p:nvCxnSpPr>
        <p:spPr bwMode="auto">
          <a:xfrm flipH="1">
            <a:off x="6050422" y="4466458"/>
            <a:ext cx="857458" cy="27394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 name="Rectangle 4"/>
          <p:cNvSpPr/>
          <p:nvPr/>
        </p:nvSpPr>
        <p:spPr>
          <a:xfrm>
            <a:off x="392113" y="1620882"/>
            <a:ext cx="9104312" cy="307777"/>
          </a:xfrm>
          <a:prstGeom prst="rect">
            <a:avLst/>
          </a:prstGeom>
        </p:spPr>
        <p:txBody>
          <a:bodyPr wrap="square">
            <a:spAutoFit/>
          </a:bodyPr>
          <a:lstStyle/>
          <a:p>
            <a:r>
              <a:rPr lang="en-GB" sz="1400" b="1" kern="0" dirty="0" smtClean="0">
                <a:solidFill>
                  <a:schemeClr val="tx2"/>
                </a:solidFill>
                <a:latin typeface="VWAG TheSans" panose="020B0502050302020203" pitchFamily="34" charset="0"/>
              </a:rPr>
              <a:t>Reminder: e</a:t>
            </a:r>
            <a:r>
              <a:rPr lang="en-GB" sz="1400" b="1" kern="0" baseline="-25000" dirty="0" smtClean="0">
                <a:solidFill>
                  <a:schemeClr val="tx2"/>
                </a:solidFill>
                <a:latin typeface="VWAG TheSans" panose="020B0502050302020203" pitchFamily="34" charset="0"/>
              </a:rPr>
              <a:t>1</a:t>
            </a:r>
            <a:r>
              <a:rPr lang="en-GB" sz="1400" b="1" kern="0" dirty="0" smtClean="0">
                <a:solidFill>
                  <a:schemeClr val="tx2"/>
                </a:solidFill>
                <a:latin typeface="VWAG TheSans" panose="020B0502050302020203" pitchFamily="34" charset="0"/>
              </a:rPr>
              <a:t>, e</a:t>
            </a:r>
            <a:r>
              <a:rPr lang="en-GB" sz="1400" b="1" kern="0" baseline="-25000" dirty="0" smtClean="0">
                <a:solidFill>
                  <a:schemeClr val="tx2"/>
                </a:solidFill>
                <a:latin typeface="VWAG TheSans" panose="020B0502050302020203" pitchFamily="34" charset="0"/>
              </a:rPr>
              <a:t>2</a:t>
            </a:r>
            <a:r>
              <a:rPr lang="en-GB" sz="1400" b="1" kern="0" dirty="0" smtClean="0">
                <a:solidFill>
                  <a:schemeClr val="tx2"/>
                </a:solidFill>
                <a:latin typeface="VWAG TheSans" panose="020B0502050302020203" pitchFamily="34" charset="0"/>
              </a:rPr>
              <a:t> and e</a:t>
            </a:r>
            <a:r>
              <a:rPr lang="en-GB" sz="1400" b="1" kern="0" baseline="-25000" dirty="0" smtClean="0">
                <a:solidFill>
                  <a:schemeClr val="tx2"/>
                </a:solidFill>
                <a:latin typeface="VWAG TheSans" panose="020B0502050302020203" pitchFamily="34" charset="0"/>
              </a:rPr>
              <a:t>3</a:t>
            </a:r>
            <a:r>
              <a:rPr lang="en-GB" sz="1400" b="1" kern="0" dirty="0" smtClean="0">
                <a:solidFill>
                  <a:schemeClr val="tx2"/>
                </a:solidFill>
                <a:latin typeface="VWAG TheSans" panose="020B0502050302020203" pitchFamily="34" charset="0"/>
              </a:rPr>
              <a:t> have to measured after testing in condition A and condition B</a:t>
            </a:r>
            <a:endParaRPr lang="en-GB" sz="1400" b="1" kern="0" dirty="0">
              <a:solidFill>
                <a:schemeClr val="tx2"/>
              </a:solidFill>
              <a:latin typeface="VWAG TheSans" panose="020B0502050302020203" pitchFamily="34" charset="0"/>
            </a:endParaRPr>
          </a:p>
        </p:txBody>
      </p:sp>
      <p:sp>
        <p:nvSpPr>
          <p:cNvPr id="19" name="Rectangle 18"/>
          <p:cNvSpPr/>
          <p:nvPr/>
        </p:nvSpPr>
        <p:spPr>
          <a:xfrm>
            <a:off x="307146" y="5533813"/>
            <a:ext cx="9189279" cy="792525"/>
          </a:xfrm>
          <a:prstGeom prst="rect">
            <a:avLst/>
          </a:prstGeom>
        </p:spPr>
        <p:txBody>
          <a:bodyPr wrap="square">
            <a:spAutoFit/>
          </a:bodyPr>
          <a:lstStyle/>
          <a:p>
            <a:r>
              <a:rPr lang="en-GB" dirty="0" smtClean="0">
                <a:solidFill>
                  <a:schemeClr val="tx2"/>
                </a:solidFill>
                <a:latin typeface="VWAG TheSans" panose="020B0502050302020203" pitchFamily="34" charset="0"/>
              </a:rPr>
              <a:t>For condition A:</a:t>
            </a:r>
            <a:br>
              <a:rPr lang="en-GB" dirty="0" smtClean="0">
                <a:solidFill>
                  <a:schemeClr val="tx2"/>
                </a:solidFill>
                <a:latin typeface="VWAG TheSans" panose="020B0502050302020203" pitchFamily="34" charset="0"/>
              </a:rPr>
            </a:br>
            <a:r>
              <a:rPr lang="en-GB" dirty="0" smtClean="0">
                <a:solidFill>
                  <a:schemeClr val="tx2"/>
                </a:solidFill>
                <a:latin typeface="VWAG TheSans" panose="020B0502050302020203" pitchFamily="34" charset="0"/>
              </a:rPr>
              <a:t>according </a:t>
            </a:r>
            <a:r>
              <a:rPr lang="en-GB" dirty="0">
                <a:solidFill>
                  <a:schemeClr val="tx2"/>
                </a:solidFill>
                <a:latin typeface="VWAG TheSans" panose="020B0502050302020203" pitchFamily="34" charset="0"/>
              </a:rPr>
              <a:t>to </a:t>
            </a:r>
            <a:r>
              <a:rPr lang="en-GB" dirty="0" smtClean="0">
                <a:solidFill>
                  <a:schemeClr val="tx2"/>
                </a:solidFill>
                <a:latin typeface="VWAG TheSans" panose="020B0502050302020203" pitchFamily="34" charset="0"/>
              </a:rPr>
              <a:t>R101</a:t>
            </a:r>
            <a:r>
              <a:rPr lang="en-GB" dirty="0">
                <a:solidFill>
                  <a:schemeClr val="tx2"/>
                </a:solidFill>
                <a:latin typeface="VWAG TheSans" panose="020B0502050302020203" pitchFamily="34" charset="0"/>
              </a:rPr>
              <a:t>, </a:t>
            </a:r>
            <a:r>
              <a:rPr lang="en-GB" dirty="0" smtClean="0">
                <a:solidFill>
                  <a:schemeClr val="tx2"/>
                </a:solidFill>
                <a:latin typeface="VWAG TheSans" panose="020B0502050302020203" pitchFamily="34" charset="0"/>
              </a:rPr>
              <a:t>§ 4.2.1., the EV-mode has to be selected if your able to drive more than one mode in pure electric operation</a:t>
            </a:r>
          </a:p>
          <a:p>
            <a:r>
              <a:rPr lang="en-GB" b="1" dirty="0" smtClean="0">
                <a:solidFill>
                  <a:srgbClr val="FF0000"/>
                </a:solidFill>
                <a:latin typeface="VWAG TheSans" panose="020B0502050302020203" pitchFamily="34" charset="0"/>
                <a:sym typeface="Wingdings" panose="05000000000000000000" pitchFamily="2" charset="2"/>
              </a:rPr>
              <a:t>Remaining open question: Which mode to select for condition B? (next slide only focus on condition B)</a:t>
            </a:r>
            <a:endParaRPr lang="en-GB" b="1" dirty="0">
              <a:solidFill>
                <a:srgbClr val="FF0000"/>
              </a:solidFill>
              <a:latin typeface="VWAG TheSans" panose="020B0502050302020203" pitchFamily="34" charset="0"/>
              <a:sym typeface="Wingdings" panose="05000000000000000000" pitchFamily="2" charset="2"/>
            </a:endParaRPr>
          </a:p>
        </p:txBody>
      </p:sp>
    </p:spTree>
    <p:extLst>
      <p:ext uri="{BB962C8B-B14F-4D97-AF65-F5344CB8AC3E}">
        <p14:creationId xmlns:p14="http://schemas.microsoft.com/office/powerpoint/2010/main" val="1320479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Certification according to UN-ECE R83/R101</a:t>
            </a:r>
            <a:br>
              <a:rPr lang="en-GB" dirty="0">
                <a:latin typeface="VWAG TheSans" panose="020B0502050302020203" pitchFamily="34" charset="0"/>
              </a:rPr>
            </a:br>
            <a:r>
              <a:rPr lang="en-GB" sz="1800" b="0" dirty="0">
                <a:latin typeface="VWAG TheSans" panose="020B0502050302020203" pitchFamily="34" charset="0"/>
              </a:rPr>
              <a:t>Mode selection for condition B – effect of different uses cases</a:t>
            </a:r>
            <a:endParaRPr lang="en-GB" sz="1800" dirty="0">
              <a:latin typeface="VWAG TheSans" panose="020B0502050302020203"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392110" y="2598822"/>
                <a:ext cx="9104315" cy="1862818"/>
              </a:xfrm>
              <a:prstGeom prst="rect">
                <a:avLst/>
              </a:prstGeom>
              <a:noFill/>
            </p:spPr>
            <p:txBody>
              <a:bodyPr wrap="square" rtlCol="0">
                <a:spAutoFit/>
              </a:bodyPr>
              <a:lstStyle/>
              <a:p>
                <a:r>
                  <a:rPr lang="en-GB" dirty="0" smtClean="0">
                    <a:latin typeface="VWAG TheSans" panose="020B0502050302020203" pitchFamily="34" charset="0"/>
                  </a:rPr>
                  <a:t>Comparison of use case 1 and use case 2 (</a:t>
                </a:r>
                <a:r>
                  <a:rPr lang="en-GB" b="1" dirty="0" smtClean="0">
                    <a:solidFill>
                      <a:srgbClr val="00B050"/>
                    </a:solidFill>
                    <a:latin typeface="VWAG TheSans" panose="020B0502050302020203" pitchFamily="34" charset="0"/>
                  </a:rPr>
                  <a:t>green</a:t>
                </a:r>
                <a:r>
                  <a:rPr lang="en-GB" dirty="0" smtClean="0">
                    <a:latin typeface="VWAG TheSans" panose="020B0502050302020203" pitchFamily="34" charset="0"/>
                  </a:rPr>
                  <a:t>: identical, </a:t>
                </a:r>
                <a:r>
                  <a:rPr lang="en-GB" b="1" dirty="0" smtClean="0">
                    <a:solidFill>
                      <a:srgbClr val="FF0000"/>
                    </a:solidFill>
                    <a:latin typeface="VWAG TheSans" panose="020B0502050302020203" pitchFamily="34" charset="0"/>
                  </a:rPr>
                  <a:t>red</a:t>
                </a:r>
                <a:r>
                  <a:rPr lang="en-GB" dirty="0" smtClean="0">
                    <a:latin typeface="VWAG TheSans" panose="020B0502050302020203" pitchFamily="34" charset="0"/>
                  </a:rPr>
                  <a:t>: difference)</a:t>
                </a:r>
                <a:r>
                  <a:rPr lang="de-DE" dirty="0" smtClean="0">
                    <a:latin typeface="VWAG TheSans" panose="020B0502050302020203" pitchFamily="34" charset="0"/>
                  </a:rPr>
                  <a:t>:</a:t>
                </a:r>
              </a:p>
              <a:p>
                <a:pPr marL="285750" indent="-285750">
                  <a:buFontTx/>
                  <a:buChar char="-"/>
                </a:pPr>
                <a14:m>
                  <m:oMath xmlns:m="http://schemas.openxmlformats.org/officeDocument/2006/math">
                    <m:sSub>
                      <m:sSubPr>
                        <m:ctrlPr>
                          <a:rPr lang="en-US" b="1" i="1">
                            <a:solidFill>
                              <a:srgbClr val="00B050"/>
                            </a:solidFill>
                            <a:latin typeface="Cambria Math"/>
                          </a:rPr>
                        </m:ctrlPr>
                      </m:sSubPr>
                      <m:e>
                        <m:r>
                          <a:rPr lang="de-DE" b="1" i="1">
                            <a:solidFill>
                              <a:srgbClr val="00B050"/>
                            </a:solidFill>
                            <a:latin typeface="Cambria Math" panose="02040503050406030204" pitchFamily="18" charset="0"/>
                          </a:rPr>
                          <m:t>𝑬</m:t>
                        </m:r>
                      </m:e>
                      <m:sub>
                        <m:r>
                          <a:rPr lang="de-DE" b="1" i="1">
                            <a:solidFill>
                              <a:srgbClr val="00B050"/>
                            </a:solidFill>
                            <a:latin typeface="Cambria Math" panose="02040503050406030204" pitchFamily="18" charset="0"/>
                          </a:rPr>
                          <m:t>𝟏</m:t>
                        </m:r>
                      </m:sub>
                    </m:sSub>
                  </m:oMath>
                </a14:m>
                <a:endParaRPr lang="en-US" b="1" dirty="0" smtClean="0">
                  <a:latin typeface="VWAG TheSans" panose="020B0502050302020203" pitchFamily="34" charset="0"/>
                </a:endParaRPr>
              </a:p>
              <a:p>
                <a:pPr marL="285750" indent="-285750">
                  <a:buFontTx/>
                  <a:buChar char="-"/>
                </a:pPr>
                <a14:m>
                  <m:oMath xmlns:m="http://schemas.openxmlformats.org/officeDocument/2006/math">
                    <m:sSub>
                      <m:sSubPr>
                        <m:ctrlPr>
                          <a:rPr lang="en-US" b="1" i="1" smtClean="0">
                            <a:solidFill>
                              <a:srgbClr val="FF0000"/>
                            </a:solidFill>
                            <a:latin typeface="Cambria Math"/>
                          </a:rPr>
                        </m:ctrlPr>
                      </m:sSubPr>
                      <m:e>
                        <m:r>
                          <a:rPr lang="de-DE" b="1" i="1">
                            <a:solidFill>
                              <a:srgbClr val="FF0000"/>
                            </a:solidFill>
                            <a:latin typeface="Cambria Math" panose="02040503050406030204" pitchFamily="18" charset="0"/>
                          </a:rPr>
                          <m:t>𝑬</m:t>
                        </m:r>
                      </m:e>
                      <m:sub>
                        <m:r>
                          <a:rPr lang="de-DE" b="1" i="1">
                            <a:solidFill>
                              <a:srgbClr val="FF0000"/>
                            </a:solidFill>
                            <a:latin typeface="Cambria Math" panose="02040503050406030204" pitchFamily="18" charset="0"/>
                          </a:rPr>
                          <m:t>𝟒</m:t>
                        </m:r>
                        <m:r>
                          <a:rPr lang="de-DE" b="1" i="1">
                            <a:solidFill>
                              <a:srgbClr val="FF0000"/>
                            </a:solidFill>
                            <a:latin typeface="Cambria Math" panose="02040503050406030204" pitchFamily="18" charset="0"/>
                          </a:rPr>
                          <m:t>,</m:t>
                        </m:r>
                        <m:r>
                          <a:rPr lang="de-DE" b="1" i="1" smtClean="0">
                            <a:solidFill>
                              <a:srgbClr val="FF0000"/>
                            </a:solidFill>
                            <a:latin typeface="Cambria Math" panose="02040503050406030204" pitchFamily="18" charset="0"/>
                          </a:rPr>
                          <m:t>𝒄𝒉𝒂𝒓𝒈𝒆</m:t>
                        </m:r>
                      </m:sub>
                    </m:sSub>
                  </m:oMath>
                </a14:m>
                <a:r>
                  <a:rPr lang="en-US" b="1" dirty="0" smtClean="0">
                    <a:solidFill>
                      <a:srgbClr val="FF0000"/>
                    </a:solidFill>
                    <a:latin typeface="VWAG TheSans" panose="020B0502050302020203" pitchFamily="34" charset="0"/>
                  </a:rPr>
                  <a:t> </a:t>
                </a:r>
                <a:r>
                  <a:rPr lang="en-US" dirty="0" smtClean="0">
                    <a:solidFill>
                      <a:srgbClr val="FF0000"/>
                    </a:solidFill>
                    <a:latin typeface="VWAG TheSans" panose="020B0502050302020203" pitchFamily="34" charset="0"/>
                  </a:rPr>
                  <a:t>is significantly negative, </a:t>
                </a:r>
                <a14:m>
                  <m:oMath xmlns:m="http://schemas.openxmlformats.org/officeDocument/2006/math">
                    <m:sSub>
                      <m:sSubPr>
                        <m:ctrlPr>
                          <a:rPr lang="en-US" b="1" i="1">
                            <a:solidFill>
                              <a:srgbClr val="FF0000"/>
                            </a:solidFill>
                            <a:latin typeface="Cambria Math"/>
                          </a:rPr>
                        </m:ctrlPr>
                      </m:sSubPr>
                      <m:e>
                        <m:r>
                          <a:rPr lang="de-DE" b="1" i="1">
                            <a:solidFill>
                              <a:srgbClr val="FF0000"/>
                            </a:solidFill>
                            <a:latin typeface="Cambria Math" panose="02040503050406030204" pitchFamily="18" charset="0"/>
                          </a:rPr>
                          <m:t>𝑬</m:t>
                        </m:r>
                      </m:e>
                      <m:sub>
                        <m:r>
                          <a:rPr lang="de-DE" b="1" i="1">
                            <a:solidFill>
                              <a:srgbClr val="FF0000"/>
                            </a:solidFill>
                            <a:latin typeface="Cambria Math" panose="02040503050406030204" pitchFamily="18" charset="0"/>
                          </a:rPr>
                          <m:t>𝟒</m:t>
                        </m:r>
                        <m:r>
                          <a:rPr lang="de-DE" b="1" i="1">
                            <a:solidFill>
                              <a:srgbClr val="FF0000"/>
                            </a:solidFill>
                            <a:latin typeface="Cambria Math" panose="02040503050406030204" pitchFamily="18" charset="0"/>
                          </a:rPr>
                          <m:t>,</m:t>
                        </m:r>
                        <m:r>
                          <a:rPr lang="de-DE" b="1" i="1">
                            <a:solidFill>
                              <a:srgbClr val="FF0000"/>
                            </a:solidFill>
                            <a:latin typeface="Cambria Math" panose="02040503050406030204" pitchFamily="18" charset="0"/>
                          </a:rPr>
                          <m:t>𝒏𝒆𝒖𝒕𝒓𝒂𝒍</m:t>
                        </m:r>
                        <m:r>
                          <a:rPr lang="de-DE" b="1" i="1" smtClean="0">
                            <a:solidFill>
                              <a:srgbClr val="FF0000"/>
                            </a:solidFill>
                            <a:latin typeface="Cambria Math" panose="02040503050406030204" pitchFamily="18" charset="0"/>
                          </a:rPr>
                          <m:t>+</m:t>
                        </m:r>
                      </m:sub>
                    </m:sSub>
                  </m:oMath>
                </a14:m>
                <a:r>
                  <a:rPr lang="en-US" dirty="0" smtClean="0">
                    <a:solidFill>
                      <a:srgbClr val="FF0000"/>
                    </a:solidFill>
                    <a:latin typeface="VWAG TheSans" panose="020B0502050302020203" pitchFamily="34" charset="0"/>
                  </a:rPr>
                  <a:t> is slightly positive, </a:t>
                </a:r>
                <a14:m>
                  <m:oMath xmlns:m="http://schemas.openxmlformats.org/officeDocument/2006/math">
                    <m:sSub>
                      <m:sSubPr>
                        <m:ctrlPr>
                          <a:rPr lang="en-US" b="1" i="1">
                            <a:solidFill>
                              <a:srgbClr val="FF0000"/>
                            </a:solidFill>
                            <a:latin typeface="Cambria Math"/>
                          </a:rPr>
                        </m:ctrlPr>
                      </m:sSubPr>
                      <m:e>
                        <m:r>
                          <a:rPr lang="de-DE" b="1" i="1">
                            <a:solidFill>
                              <a:srgbClr val="FF0000"/>
                            </a:solidFill>
                            <a:latin typeface="Cambria Math" panose="02040503050406030204" pitchFamily="18" charset="0"/>
                          </a:rPr>
                          <m:t>𝑬</m:t>
                        </m:r>
                      </m:e>
                      <m:sub>
                        <m:r>
                          <a:rPr lang="de-DE" b="1" i="1">
                            <a:solidFill>
                              <a:srgbClr val="FF0000"/>
                            </a:solidFill>
                            <a:latin typeface="Cambria Math" panose="02040503050406030204" pitchFamily="18" charset="0"/>
                          </a:rPr>
                          <m:t>𝟒</m:t>
                        </m:r>
                        <m:r>
                          <a:rPr lang="de-DE" b="1" i="1">
                            <a:solidFill>
                              <a:srgbClr val="FF0000"/>
                            </a:solidFill>
                            <a:latin typeface="Cambria Math" panose="02040503050406030204" pitchFamily="18" charset="0"/>
                          </a:rPr>
                          <m:t>,</m:t>
                        </m:r>
                        <m:r>
                          <a:rPr lang="de-DE" b="1" i="1">
                            <a:solidFill>
                              <a:srgbClr val="FF0000"/>
                            </a:solidFill>
                            <a:latin typeface="Cambria Math" panose="02040503050406030204" pitchFamily="18" charset="0"/>
                          </a:rPr>
                          <m:t>𝒏𝒆𝒖𝒕𝒓𝒂𝒍</m:t>
                        </m:r>
                        <m:r>
                          <a:rPr lang="de-DE" b="1" i="1" smtClean="0">
                            <a:solidFill>
                              <a:srgbClr val="FF0000"/>
                            </a:solidFill>
                            <a:latin typeface="Cambria Math" panose="02040503050406030204" pitchFamily="18" charset="0"/>
                          </a:rPr>
                          <m:t>−</m:t>
                        </m:r>
                      </m:sub>
                    </m:sSub>
                  </m:oMath>
                </a14:m>
                <a:r>
                  <a:rPr lang="en-US" dirty="0" smtClean="0">
                    <a:solidFill>
                      <a:srgbClr val="FF0000"/>
                    </a:solidFill>
                    <a:latin typeface="VWAG TheSans" panose="020B0502050302020203" pitchFamily="34" charset="0"/>
                  </a:rPr>
                  <a:t> is slightly negative</a:t>
                </a:r>
              </a:p>
              <a:p>
                <a:pPr marL="285750" indent="-285750">
                  <a:buFontTx/>
                  <a:buChar char="-"/>
                </a:pPr>
                <a14:m>
                  <m:oMath xmlns:m="http://schemas.openxmlformats.org/officeDocument/2006/math">
                    <m:sSub>
                      <m:sSubPr>
                        <m:ctrlPr>
                          <a:rPr lang="en-US" b="1" i="1" smtClean="0">
                            <a:solidFill>
                              <a:srgbClr val="00B050"/>
                            </a:solidFill>
                            <a:latin typeface="Cambria Math"/>
                          </a:rPr>
                        </m:ctrlPr>
                      </m:sSubPr>
                      <m:e>
                        <m:r>
                          <a:rPr lang="de-DE" b="1" i="1" smtClean="0">
                            <a:solidFill>
                              <a:srgbClr val="00B050"/>
                            </a:solidFill>
                            <a:latin typeface="Cambria Math" panose="02040503050406030204" pitchFamily="18" charset="0"/>
                          </a:rPr>
                          <m:t>𝑪</m:t>
                        </m:r>
                      </m:e>
                      <m:sub>
                        <m:r>
                          <a:rPr lang="de-DE" b="1" i="1">
                            <a:solidFill>
                              <a:srgbClr val="00B050"/>
                            </a:solidFill>
                            <a:latin typeface="Cambria Math" panose="02040503050406030204" pitchFamily="18" charset="0"/>
                          </a:rPr>
                          <m:t>𝒄𝒐𝒏𝒅𝒊𝒕𝒊𝒐𝒏</m:t>
                        </m:r>
                        <m:r>
                          <a:rPr lang="de-DE" b="1" i="1">
                            <a:solidFill>
                              <a:srgbClr val="00B050"/>
                            </a:solidFill>
                            <a:latin typeface="Cambria Math" panose="02040503050406030204" pitchFamily="18" charset="0"/>
                          </a:rPr>
                          <m:t> </m:t>
                        </m:r>
                        <m:r>
                          <a:rPr lang="de-DE" b="1" i="1">
                            <a:solidFill>
                              <a:srgbClr val="00B050"/>
                            </a:solidFill>
                            <a:latin typeface="Cambria Math" panose="02040503050406030204" pitchFamily="18" charset="0"/>
                          </a:rPr>
                          <m:t>𝑨</m:t>
                        </m:r>
                      </m:sub>
                    </m:sSub>
                  </m:oMath>
                </a14:m>
                <a:endParaRPr lang="en-US" b="1" dirty="0" smtClean="0">
                  <a:latin typeface="Cambria Math" panose="02040503050406030204" pitchFamily="18" charset="0"/>
                  <a:ea typeface="Cambria Math" panose="02040503050406030204" pitchFamily="18" charset="0"/>
                </a:endParaRPr>
              </a:p>
              <a:p>
                <a:pPr marL="285750" indent="-285750">
                  <a:buFontTx/>
                  <a:buChar char="-"/>
                </a:pPr>
                <a14:m>
                  <m:oMath xmlns:m="http://schemas.openxmlformats.org/officeDocument/2006/math">
                    <m:sSub>
                      <m:sSubPr>
                        <m:ctrlPr>
                          <a:rPr lang="en-US" b="1" i="1" smtClean="0">
                            <a:solidFill>
                              <a:srgbClr val="FF0000"/>
                            </a:solidFill>
                            <a:latin typeface="Cambria Math"/>
                          </a:rPr>
                        </m:ctrlPr>
                      </m:sSubPr>
                      <m:e>
                        <m:r>
                          <a:rPr lang="de-DE" b="1" i="1" smtClean="0">
                            <a:solidFill>
                              <a:srgbClr val="FF0000"/>
                            </a:solidFill>
                            <a:latin typeface="Cambria Math" panose="02040503050406030204" pitchFamily="18" charset="0"/>
                          </a:rPr>
                          <m:t>𝑪</m:t>
                        </m:r>
                      </m:e>
                      <m:sub>
                        <m:r>
                          <a:rPr lang="de-DE" b="1" i="1">
                            <a:solidFill>
                              <a:srgbClr val="FF0000"/>
                            </a:solidFill>
                            <a:latin typeface="Cambria Math" panose="02040503050406030204" pitchFamily="18" charset="0"/>
                          </a:rPr>
                          <m:t>𝒄𝒐𝒏𝒅𝒊𝒕𝒊𝒐𝒏</m:t>
                        </m:r>
                        <m:r>
                          <a:rPr lang="de-DE" b="1" i="1">
                            <a:solidFill>
                              <a:srgbClr val="FF0000"/>
                            </a:solidFill>
                            <a:latin typeface="Cambria Math" panose="02040503050406030204" pitchFamily="18" charset="0"/>
                          </a:rPr>
                          <m:t> </m:t>
                        </m:r>
                        <m:r>
                          <a:rPr lang="de-DE" b="1" i="1" smtClean="0">
                            <a:solidFill>
                              <a:srgbClr val="FF0000"/>
                            </a:solidFill>
                            <a:latin typeface="Cambria Math" panose="02040503050406030204" pitchFamily="18" charset="0"/>
                          </a:rPr>
                          <m:t>𝑩</m:t>
                        </m:r>
                        <m:r>
                          <a:rPr lang="de-DE" b="1" i="1">
                            <a:solidFill>
                              <a:srgbClr val="FF0000"/>
                            </a:solidFill>
                            <a:latin typeface="Cambria Math" panose="02040503050406030204" pitchFamily="18" charset="0"/>
                          </a:rPr>
                          <m:t>,</m:t>
                        </m:r>
                        <m:r>
                          <a:rPr lang="de-DE" b="1" i="1">
                            <a:solidFill>
                              <a:srgbClr val="FF0000"/>
                            </a:solidFill>
                            <a:latin typeface="Cambria Math" panose="02040503050406030204" pitchFamily="18" charset="0"/>
                          </a:rPr>
                          <m:t>𝒄𝒉𝒂𝒓𝒈𝒆</m:t>
                        </m:r>
                      </m:sub>
                    </m:sSub>
                    <m:r>
                      <a:rPr lang="de-DE" b="1" i="0" smtClean="0">
                        <a:solidFill>
                          <a:srgbClr val="FF0000"/>
                        </a:solidFill>
                        <a:latin typeface="Cambria Math" panose="02040503050406030204" pitchFamily="18" charset="0"/>
                      </a:rPr>
                      <m:t> ≫</m:t>
                    </m:r>
                    <m:sSub>
                      <m:sSubPr>
                        <m:ctrlPr>
                          <a:rPr lang="en-US" b="1" i="1">
                            <a:solidFill>
                              <a:srgbClr val="FF0000"/>
                            </a:solidFill>
                            <a:latin typeface="Cambria Math"/>
                          </a:rPr>
                        </m:ctrlPr>
                      </m:sSubPr>
                      <m:e>
                        <m:r>
                          <a:rPr lang="de-DE" b="1" i="1" smtClean="0">
                            <a:solidFill>
                              <a:srgbClr val="FF0000"/>
                            </a:solidFill>
                            <a:latin typeface="Cambria Math" panose="02040503050406030204" pitchFamily="18" charset="0"/>
                          </a:rPr>
                          <m:t>𝑪</m:t>
                        </m:r>
                      </m:e>
                      <m:sub>
                        <m:r>
                          <a:rPr lang="de-DE" b="1" i="1">
                            <a:solidFill>
                              <a:srgbClr val="FF0000"/>
                            </a:solidFill>
                            <a:latin typeface="Cambria Math" panose="02040503050406030204" pitchFamily="18" charset="0"/>
                          </a:rPr>
                          <m:t>𝒄𝒐𝒏𝒅𝒊𝒕𝒊𝒐𝒏</m:t>
                        </m:r>
                        <m:r>
                          <a:rPr lang="de-DE" b="1" i="1">
                            <a:solidFill>
                              <a:srgbClr val="FF0000"/>
                            </a:solidFill>
                            <a:latin typeface="Cambria Math" panose="02040503050406030204" pitchFamily="18" charset="0"/>
                          </a:rPr>
                          <m:t> </m:t>
                        </m:r>
                        <m:r>
                          <a:rPr lang="de-DE" b="1" i="1">
                            <a:solidFill>
                              <a:srgbClr val="FF0000"/>
                            </a:solidFill>
                            <a:latin typeface="Cambria Math" panose="02040503050406030204" pitchFamily="18" charset="0"/>
                          </a:rPr>
                          <m:t>𝑨</m:t>
                        </m:r>
                        <m:r>
                          <a:rPr lang="de-DE" b="1" i="1">
                            <a:solidFill>
                              <a:srgbClr val="FF0000"/>
                            </a:solidFill>
                            <a:latin typeface="Cambria Math" panose="02040503050406030204" pitchFamily="18" charset="0"/>
                          </a:rPr>
                          <m:t>,</m:t>
                        </m:r>
                        <m:r>
                          <a:rPr lang="de-DE" b="1" i="1">
                            <a:solidFill>
                              <a:srgbClr val="FF0000"/>
                            </a:solidFill>
                            <a:latin typeface="Cambria Math" panose="02040503050406030204" pitchFamily="18" charset="0"/>
                          </a:rPr>
                          <m:t>𝒏𝒆𝒖𝒕𝒓𝒂𝒍</m:t>
                        </m:r>
                      </m:sub>
                    </m:sSub>
                  </m:oMath>
                </a14:m>
                <a:endParaRPr lang="en-US" b="1" dirty="0" smtClean="0">
                  <a:latin typeface="Cambria Math" panose="02040503050406030204" pitchFamily="18" charset="0"/>
                  <a:ea typeface="Cambria Math" panose="02040503050406030204" pitchFamily="18" charset="0"/>
                </a:endParaRPr>
              </a:p>
              <a:p>
                <a:pPr marL="285750" indent="-285750">
                  <a:buFontTx/>
                  <a:buChar char="-"/>
                </a:pPr>
                <a14:m>
                  <m:oMath xmlns:m="http://schemas.openxmlformats.org/officeDocument/2006/math">
                    <m:sSub>
                      <m:sSubPr>
                        <m:ctrlPr>
                          <a:rPr lang="en-US" b="1" i="1" smtClean="0">
                            <a:solidFill>
                              <a:srgbClr val="00B050"/>
                            </a:solidFill>
                            <a:latin typeface="Cambria Math"/>
                            <a:ea typeface="Cambria Math" panose="02040503050406030204" pitchFamily="18" charset="0"/>
                          </a:rPr>
                        </m:ctrlPr>
                      </m:sSubPr>
                      <m:e>
                        <m:r>
                          <a:rPr lang="de-DE" b="1" i="1" smtClean="0">
                            <a:solidFill>
                              <a:srgbClr val="00B050"/>
                            </a:solidFill>
                            <a:latin typeface="Cambria Math" panose="02040503050406030204" pitchFamily="18" charset="0"/>
                            <a:ea typeface="Cambria Math" panose="02040503050406030204" pitchFamily="18" charset="0"/>
                          </a:rPr>
                          <m:t>𝑫</m:t>
                        </m:r>
                      </m:e>
                      <m:sub>
                        <m:r>
                          <a:rPr lang="de-DE" b="1" i="1" smtClean="0">
                            <a:solidFill>
                              <a:srgbClr val="00B050"/>
                            </a:solidFill>
                            <a:latin typeface="Cambria Math" panose="02040503050406030204" pitchFamily="18" charset="0"/>
                            <a:ea typeface="Cambria Math" panose="02040503050406030204" pitchFamily="18" charset="0"/>
                          </a:rPr>
                          <m:t>𝒆</m:t>
                        </m:r>
                      </m:sub>
                    </m:sSub>
                  </m:oMath>
                </a14:m>
                <a:r>
                  <a:rPr lang="en-US" b="1" dirty="0" smtClean="0">
                    <a:solidFill>
                      <a:srgbClr val="00B050"/>
                    </a:solidFill>
                    <a:latin typeface="Cambria Math" panose="02040503050406030204" pitchFamily="18" charset="0"/>
                    <a:ea typeface="Cambria Math" panose="02040503050406030204" pitchFamily="18" charset="0"/>
                  </a:rPr>
                  <a:t> and </a:t>
                </a:r>
                <a14:m>
                  <m:oMath xmlns:m="http://schemas.openxmlformats.org/officeDocument/2006/math">
                    <m:sSub>
                      <m:sSubPr>
                        <m:ctrlPr>
                          <a:rPr lang="de-DE" b="1" i="1">
                            <a:solidFill>
                              <a:srgbClr val="00B050"/>
                            </a:solidFill>
                            <a:latin typeface="Cambria Math"/>
                            <a:ea typeface="Cambria Math" panose="02040503050406030204" pitchFamily="18" charset="0"/>
                          </a:rPr>
                        </m:ctrlPr>
                      </m:sSubPr>
                      <m:e>
                        <m:r>
                          <a:rPr lang="de-DE" b="1" i="1">
                            <a:solidFill>
                              <a:srgbClr val="00B050"/>
                            </a:solidFill>
                            <a:latin typeface="Cambria Math" panose="02040503050406030204" pitchFamily="18" charset="0"/>
                            <a:ea typeface="Cambria Math" panose="02040503050406030204" pitchFamily="18" charset="0"/>
                          </a:rPr>
                          <m:t>𝑫</m:t>
                        </m:r>
                      </m:e>
                      <m:sub>
                        <m:r>
                          <a:rPr lang="de-DE" b="1" i="1">
                            <a:solidFill>
                              <a:srgbClr val="00B050"/>
                            </a:solidFill>
                            <a:latin typeface="Cambria Math" panose="02040503050406030204" pitchFamily="18" charset="0"/>
                            <a:ea typeface="Cambria Math" panose="02040503050406030204" pitchFamily="18" charset="0"/>
                          </a:rPr>
                          <m:t>𝒂𝒗</m:t>
                        </m:r>
                      </m:sub>
                    </m:sSub>
                  </m:oMath>
                </a14:m>
                <a:endParaRPr lang="en-US" b="1" dirty="0" smtClean="0">
                  <a:solidFill>
                    <a:srgbClr val="00B050"/>
                  </a:solidFill>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392110" y="2598822"/>
                <a:ext cx="9104315" cy="1862818"/>
              </a:xfrm>
              <a:prstGeom prst="rect">
                <a:avLst/>
              </a:prstGeom>
              <a:blipFill>
                <a:blip r:embed="rId2"/>
                <a:stretch>
                  <a:fillRect l="-67" b="-980"/>
                </a:stretch>
              </a:blipFill>
            </p:spPr>
            <p:txBody>
              <a:bodyPr/>
              <a:lstStyle/>
              <a:p>
                <a:r>
                  <a:rPr lang="en-US">
                    <a:noFill/>
                  </a:rPr>
                  <a:t> </a:t>
                </a:r>
              </a:p>
            </p:txBody>
          </p:sp>
        </mc:Fallback>
      </mc:AlternateContent>
      <p:sp>
        <p:nvSpPr>
          <p:cNvPr id="22" name="TextBox 21"/>
          <p:cNvSpPr txBox="1"/>
          <p:nvPr/>
        </p:nvSpPr>
        <p:spPr>
          <a:xfrm>
            <a:off x="376976" y="4677078"/>
            <a:ext cx="9104315" cy="292388"/>
          </a:xfrm>
          <a:prstGeom prst="rect">
            <a:avLst/>
          </a:prstGeom>
          <a:noFill/>
        </p:spPr>
        <p:txBody>
          <a:bodyPr wrap="square" rtlCol="0">
            <a:spAutoFit/>
          </a:bodyPr>
          <a:lstStyle/>
          <a:p>
            <a:r>
              <a:rPr lang="en-GB" u="sng" dirty="0" smtClean="0">
                <a:latin typeface="VWAG TheSans" panose="020B0502050302020203" pitchFamily="34" charset="0"/>
              </a:rPr>
              <a:t>Effect on weighted electric consumption and weighted fuel consumption: </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746998218"/>
                  </p:ext>
                </p:extLst>
              </p:nvPr>
            </p:nvGraphicFramePr>
            <p:xfrm>
              <a:off x="392111" y="5047890"/>
              <a:ext cx="9201066" cy="914400"/>
            </p:xfrm>
            <a:graphic>
              <a:graphicData uri="http://schemas.openxmlformats.org/drawingml/2006/table">
                <a:tbl>
                  <a:tblPr firstRow="1" bandRow="1">
                    <a:tableStyleId>{5940675A-B579-460E-94D1-54222C63F5DA}</a:tableStyleId>
                  </a:tblPr>
                  <a:tblGrid>
                    <a:gridCol w="1247503">
                      <a:extLst>
                        <a:ext uri="{9D8B030D-6E8A-4147-A177-3AD203B41FA5}">
                          <a16:colId xmlns="" xmlns:a16="http://schemas.microsoft.com/office/drawing/2014/main" val="2920045454"/>
                        </a:ext>
                      </a:extLst>
                    </a:gridCol>
                    <a:gridCol w="3783724">
                      <a:extLst>
                        <a:ext uri="{9D8B030D-6E8A-4147-A177-3AD203B41FA5}">
                          <a16:colId xmlns="" xmlns:a16="http://schemas.microsoft.com/office/drawing/2014/main" val="3293719223"/>
                        </a:ext>
                      </a:extLst>
                    </a:gridCol>
                    <a:gridCol w="507825">
                      <a:extLst>
                        <a:ext uri="{9D8B030D-6E8A-4147-A177-3AD203B41FA5}">
                          <a16:colId xmlns="" xmlns:a16="http://schemas.microsoft.com/office/drawing/2014/main" val="4291365858"/>
                        </a:ext>
                      </a:extLst>
                    </a:gridCol>
                    <a:gridCol w="3662014">
                      <a:extLst>
                        <a:ext uri="{9D8B030D-6E8A-4147-A177-3AD203B41FA5}">
                          <a16:colId xmlns="" xmlns:a16="http://schemas.microsoft.com/office/drawing/2014/main" val="3866763702"/>
                        </a:ext>
                      </a:extLst>
                    </a:gridCol>
                  </a:tblGrid>
                  <a:tr h="370840">
                    <a:tc>
                      <a:txBody>
                        <a:bodyPr/>
                        <a:lstStyle/>
                        <a:p>
                          <a:pPr algn="ctr"/>
                          <a:r>
                            <a:rPr lang="en-GB" sz="1100" noProof="0" dirty="0" smtClean="0"/>
                            <a:t>Electric</a:t>
                          </a:r>
                          <a:r>
                            <a:rPr lang="en-GB" sz="1100" baseline="0" noProof="0" dirty="0" smtClean="0"/>
                            <a:t> consumption</a:t>
                          </a:r>
                          <a:endParaRPr lang="en-GB" sz="1100" noProof="0"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de-DE" sz="1100" b="0" i="1" smtClean="0">
                                        <a:latin typeface="Cambria Math"/>
                                      </a:rPr>
                                    </m:ctrlPr>
                                  </m:sSubPr>
                                  <m:e>
                                    <m:r>
                                      <a:rPr lang="de-DE" sz="1100" b="0" i="1" smtClean="0">
                                        <a:latin typeface="Cambria Math" panose="02040503050406030204" pitchFamily="18" charset="0"/>
                                      </a:rPr>
                                      <m:t>𝐸</m:t>
                                    </m:r>
                                  </m:e>
                                  <m:sub>
                                    <m:r>
                                      <a:rPr lang="de-DE" sz="1100" b="0" i="1" smtClean="0">
                                        <a:latin typeface="Cambria Math" panose="02040503050406030204" pitchFamily="18" charset="0"/>
                                      </a:rPr>
                                      <m:t>𝑐h𝑎𝑟𝑔𝑒</m:t>
                                    </m:r>
                                  </m:sub>
                                </m:sSub>
                                <m:r>
                                  <a:rPr lang="de-DE" sz="1100" b="0" i="1" smtClean="0">
                                    <a:latin typeface="Cambria Math" panose="02040503050406030204" pitchFamily="18" charset="0"/>
                                  </a:rPr>
                                  <m:t>=</m:t>
                                </m:r>
                                <m:f>
                                  <m:fPr>
                                    <m:ctrlPr>
                                      <a:rPr lang="de-DE" sz="1100" b="0" i="1" smtClean="0">
                                        <a:latin typeface="Cambria Math"/>
                                      </a:rPr>
                                    </m:ctrlPr>
                                  </m:fPr>
                                  <m:num>
                                    <m:d>
                                      <m:dPr>
                                        <m:ctrlPr>
                                          <a:rPr lang="de-DE" sz="1100" b="0" i="1" smtClean="0">
                                            <a:latin typeface="Cambria Math"/>
                                          </a:rPr>
                                        </m:ctrlPr>
                                      </m:dPr>
                                      <m:e>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𝑬</m:t>
                                            </m:r>
                                          </m:e>
                                          <m:sub>
                                            <m:r>
                                              <a:rPr lang="de-DE" sz="1100" b="1" i="1" smtClean="0">
                                                <a:solidFill>
                                                  <a:srgbClr val="00B050"/>
                                                </a:solidFill>
                                                <a:latin typeface="Cambria Math" panose="02040503050406030204" pitchFamily="18" charset="0"/>
                                              </a:rPr>
                                              <m:t>𝟏</m:t>
                                            </m:r>
                                          </m:sub>
                                        </m:sSub>
                                      </m:e>
                                    </m:d>
                                    <m:r>
                                      <a:rPr lang="de-DE" sz="1100" b="1" i="1" smtClean="0">
                                        <a:solidFill>
                                          <a:schemeClr val="tx1"/>
                                        </a:solidFill>
                                        <a:latin typeface="Cambria Math" panose="02040503050406030204" pitchFamily="18" charset="0"/>
                                      </a:rPr>
                                      <m:t>+</m:t>
                                    </m:r>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r>
                                      <a:rPr lang="de-DE" sz="1100" i="1">
                                        <a:latin typeface="Cambria Math" panose="02040503050406030204" pitchFamily="18" charset="0"/>
                                      </a:rPr>
                                      <m:t>∗</m:t>
                                    </m:r>
                                    <m:sSub>
                                      <m:sSubPr>
                                        <m:ctrlPr>
                                          <a:rPr lang="de-DE" sz="1100" b="1" i="1" smtClean="0">
                                            <a:solidFill>
                                              <a:srgbClr val="FF0000"/>
                                            </a:solidFill>
                                            <a:latin typeface="Cambria Math"/>
                                          </a:rPr>
                                        </m:ctrlPr>
                                      </m:sSubPr>
                                      <m:e>
                                        <m:r>
                                          <a:rPr lang="de-DE" sz="1100" b="1" i="1" smtClean="0">
                                            <a:solidFill>
                                              <a:srgbClr val="FF0000"/>
                                            </a:solidFill>
                                            <a:latin typeface="Cambria Math" panose="02040503050406030204" pitchFamily="18" charset="0"/>
                                          </a:rPr>
                                          <m:t>𝑬</m:t>
                                        </m:r>
                                      </m:e>
                                      <m:sub>
                                        <m:r>
                                          <a:rPr lang="de-DE" sz="1100" b="1" i="1" smtClean="0">
                                            <a:solidFill>
                                              <a:srgbClr val="FF0000"/>
                                            </a:solidFill>
                                            <a:latin typeface="Cambria Math" panose="02040503050406030204" pitchFamily="18" charset="0"/>
                                          </a:rPr>
                                          <m:t>𝟒</m:t>
                                        </m:r>
                                        <m:r>
                                          <a:rPr lang="de-DE" sz="1100" b="1" i="1" smtClean="0">
                                            <a:solidFill>
                                              <a:srgbClr val="FF0000"/>
                                            </a:solidFill>
                                            <a:latin typeface="Cambria Math" panose="02040503050406030204" pitchFamily="18" charset="0"/>
                                          </a:rPr>
                                          <m:t>,</m:t>
                                        </m:r>
                                        <m:r>
                                          <a:rPr lang="de-DE" sz="1100" b="1" i="1" smtClean="0">
                                            <a:solidFill>
                                              <a:srgbClr val="FF0000"/>
                                            </a:solidFill>
                                            <a:latin typeface="Cambria Math" panose="02040503050406030204" pitchFamily="18" charset="0"/>
                                          </a:rPr>
                                          <m:t>𝒄𝒉𝒂𝒓𝒈𝒆</m:t>
                                        </m:r>
                                      </m:sub>
                                    </m:sSub>
                                    <m:r>
                                      <a:rPr lang="de-DE" sz="1100" b="0" i="1" smtClean="0">
                                        <a:latin typeface="Cambria Math" panose="02040503050406030204" pitchFamily="18" charset="0"/>
                                      </a:rPr>
                                      <m:t>)</m:t>
                                    </m:r>
                                  </m:num>
                                  <m:den>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1" i="1" smtClean="0">
                                        <a:solidFill>
                                          <a:srgbClr val="00B050"/>
                                        </a:solidFill>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den>
                                </m:f>
                              </m:oMath>
                            </m:oMathPara>
                          </a14:m>
                          <a:endParaRPr lang="en-US" sz="1100" dirty="0"/>
                        </a:p>
                      </a:txBody>
                      <a:tcPr/>
                    </a:tc>
                    <a:tc>
                      <a:txBody>
                        <a:bodyPr/>
                        <a:lstStyle/>
                        <a:p>
                          <a:pPr algn="ctr"/>
                          <a14:m>
                            <m:oMathPara xmlns:m="http://schemas.openxmlformats.org/officeDocument/2006/math">
                              <m:oMathParaPr>
                                <m:jc m:val="left"/>
                              </m:oMathParaPr>
                              <m:oMath xmlns:m="http://schemas.openxmlformats.org/officeDocument/2006/math">
                                <m:r>
                                  <a:rPr lang="en-US" sz="2400" b="1" i="1" smtClean="0">
                                    <a:latin typeface="Cambria Math" panose="02040503050406030204" pitchFamily="18" charset="0"/>
                                    <a:ea typeface="Cambria Math" panose="02040503050406030204" pitchFamily="18" charset="0"/>
                                  </a:rPr>
                                  <m:t>≪</m:t>
                                </m:r>
                              </m:oMath>
                            </m:oMathPara>
                          </a14:m>
                          <a:endParaRPr lang="en-US" sz="2400" b="1" dirty="0">
                            <a:latin typeface="VWAG TheSans" panose="020B0502050302020203" pitchFamily="34" charset="0"/>
                          </a:endParaRPr>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de-DE" sz="1100" b="0" i="1" smtClean="0">
                                        <a:latin typeface="Cambria Math"/>
                                      </a:rPr>
                                    </m:ctrlPr>
                                  </m:sSubPr>
                                  <m:e>
                                    <m:r>
                                      <a:rPr lang="de-DE" sz="1100" b="0" i="1" smtClean="0">
                                        <a:latin typeface="Cambria Math" panose="02040503050406030204" pitchFamily="18" charset="0"/>
                                      </a:rPr>
                                      <m:t>𝐸</m:t>
                                    </m:r>
                                  </m:e>
                                  <m:sub>
                                    <m:r>
                                      <a:rPr lang="de-DE" sz="1100" b="0" i="1" smtClean="0">
                                        <a:latin typeface="Cambria Math" panose="02040503050406030204" pitchFamily="18" charset="0"/>
                                      </a:rPr>
                                      <m:t>𝑛𝑒𝑢𝑡𝑟𝑎𝑙</m:t>
                                    </m:r>
                                  </m:sub>
                                </m:sSub>
                                <m:r>
                                  <a:rPr lang="de-DE" sz="1100" b="0" i="1" smtClean="0">
                                    <a:latin typeface="Cambria Math" panose="02040503050406030204" pitchFamily="18" charset="0"/>
                                  </a:rPr>
                                  <m:t>=</m:t>
                                </m:r>
                                <m:f>
                                  <m:fPr>
                                    <m:ctrlPr>
                                      <a:rPr lang="de-DE" sz="1100" b="0" i="1" smtClean="0">
                                        <a:latin typeface="Cambria Math"/>
                                      </a:rPr>
                                    </m:ctrlPr>
                                  </m:fPr>
                                  <m:num>
                                    <m:d>
                                      <m:dPr>
                                        <m:ctrlPr>
                                          <a:rPr lang="de-DE" sz="1100" b="0" i="1" smtClean="0">
                                            <a:latin typeface="Cambria Math"/>
                                          </a:rPr>
                                        </m:ctrlPr>
                                      </m:dPr>
                                      <m:e>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𝑬</m:t>
                                            </m:r>
                                          </m:e>
                                          <m:sub>
                                            <m:r>
                                              <a:rPr lang="de-DE" sz="1100" b="1" i="1" smtClean="0">
                                                <a:solidFill>
                                                  <a:srgbClr val="00B050"/>
                                                </a:solidFill>
                                                <a:latin typeface="Cambria Math" panose="02040503050406030204" pitchFamily="18" charset="0"/>
                                              </a:rPr>
                                              <m:t>𝟏</m:t>
                                            </m:r>
                                          </m:sub>
                                        </m:sSub>
                                      </m:e>
                                    </m:d>
                                    <m:r>
                                      <a:rPr lang="de-DE" sz="1100" b="0" i="1" smtClean="0">
                                        <a:solidFill>
                                          <a:schemeClr val="tx1"/>
                                        </a:solidFill>
                                        <a:latin typeface="Cambria Math" panose="02040503050406030204" pitchFamily="18" charset="0"/>
                                      </a:rPr>
                                      <m:t>+</m:t>
                                    </m:r>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r>
                                      <a:rPr lang="de-DE" sz="1100" i="1">
                                        <a:latin typeface="Cambria Math" panose="02040503050406030204" pitchFamily="18" charset="0"/>
                                      </a:rPr>
                                      <m:t>∗</m:t>
                                    </m:r>
                                    <m:sSub>
                                      <m:sSubPr>
                                        <m:ctrlPr>
                                          <a:rPr lang="de-DE" sz="1100" b="1" i="1" smtClean="0">
                                            <a:solidFill>
                                              <a:srgbClr val="FF0000"/>
                                            </a:solidFill>
                                            <a:latin typeface="Cambria Math"/>
                                          </a:rPr>
                                        </m:ctrlPr>
                                      </m:sSubPr>
                                      <m:e>
                                        <m:r>
                                          <a:rPr lang="de-DE" sz="1100" b="1" i="1" smtClean="0">
                                            <a:solidFill>
                                              <a:srgbClr val="FF0000"/>
                                            </a:solidFill>
                                            <a:latin typeface="Cambria Math" panose="02040503050406030204" pitchFamily="18" charset="0"/>
                                          </a:rPr>
                                          <m:t>𝑬</m:t>
                                        </m:r>
                                      </m:e>
                                      <m:sub>
                                        <m:r>
                                          <a:rPr lang="de-DE" sz="1100" b="1" i="1" smtClean="0">
                                            <a:solidFill>
                                              <a:srgbClr val="FF0000"/>
                                            </a:solidFill>
                                            <a:latin typeface="Cambria Math" panose="02040503050406030204" pitchFamily="18" charset="0"/>
                                          </a:rPr>
                                          <m:t>𝟒</m:t>
                                        </m:r>
                                        <m:r>
                                          <a:rPr lang="de-DE" sz="1100" b="1" i="1" smtClean="0">
                                            <a:solidFill>
                                              <a:srgbClr val="FF0000"/>
                                            </a:solidFill>
                                            <a:latin typeface="Cambria Math" panose="02040503050406030204" pitchFamily="18" charset="0"/>
                                          </a:rPr>
                                          <m:t>,</m:t>
                                        </m:r>
                                        <m:r>
                                          <a:rPr lang="de-DE" sz="1100" b="1" i="1" smtClean="0">
                                            <a:solidFill>
                                              <a:srgbClr val="FF0000"/>
                                            </a:solidFill>
                                            <a:latin typeface="Cambria Math" panose="02040503050406030204" pitchFamily="18" charset="0"/>
                                          </a:rPr>
                                          <m:t>𝒏𝒆𝒖𝒕𝒓𝒂𝒍</m:t>
                                        </m:r>
                                        <m:r>
                                          <a:rPr lang="de-DE" sz="1100" b="1" i="1" smtClean="0">
                                            <a:solidFill>
                                              <a:srgbClr val="FF0000"/>
                                            </a:solidFill>
                                            <a:latin typeface="Cambria Math" panose="02040503050406030204" pitchFamily="18" charset="0"/>
                                          </a:rPr>
                                          <m:t>+/−</m:t>
                                        </m:r>
                                      </m:sub>
                                    </m:sSub>
                                    <m:r>
                                      <a:rPr lang="de-DE" sz="1100" b="0" i="1" smtClean="0">
                                        <a:latin typeface="Cambria Math" panose="02040503050406030204" pitchFamily="18" charset="0"/>
                                      </a:rPr>
                                      <m:t>)</m:t>
                                    </m:r>
                                  </m:num>
                                  <m:den>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1" i="1" smtClean="0">
                                        <a:solidFill>
                                          <a:srgbClr val="00B050"/>
                                        </a:solidFill>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den>
                                </m:f>
                              </m:oMath>
                            </m:oMathPara>
                          </a14:m>
                          <a:endParaRPr lang="en-US" sz="1100" dirty="0"/>
                        </a:p>
                      </a:txBody>
                      <a:tcPr/>
                    </a:tc>
                    <a:extLst>
                      <a:ext uri="{0D108BD9-81ED-4DB2-BD59-A6C34878D82A}">
                        <a16:rowId xmlns="" xmlns:a16="http://schemas.microsoft.com/office/drawing/2014/main" val="396130844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dirty="0" smtClean="0"/>
                            <a:t>Fuel </a:t>
                          </a:r>
                          <a:endParaRPr lang="en-US" sz="1100" dirty="0" smtClean="0"/>
                        </a:p>
                        <a:p>
                          <a:pPr algn="ctr"/>
                          <a:r>
                            <a:rPr lang="en-GB" sz="1100" noProof="0" dirty="0" smtClean="0"/>
                            <a:t>Consumption</a:t>
                          </a:r>
                          <a:endParaRPr lang="en-GB" sz="1100" noProof="0"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100" i="1" smtClean="0">
                                        <a:latin typeface="Cambria Math"/>
                                      </a:rPr>
                                    </m:ctrlPr>
                                  </m:sSubPr>
                                  <m:e>
                                    <m:r>
                                      <a:rPr lang="de-DE" sz="1100" b="0" i="1" smtClean="0">
                                        <a:latin typeface="Cambria Math" panose="02040503050406030204" pitchFamily="18" charset="0"/>
                                      </a:rPr>
                                      <m:t>𝐶</m:t>
                                    </m:r>
                                  </m:e>
                                  <m:sub>
                                    <m:r>
                                      <a:rPr lang="de-DE" sz="1100" b="0" i="1" smtClean="0">
                                        <a:latin typeface="Cambria Math" panose="02040503050406030204" pitchFamily="18" charset="0"/>
                                      </a:rPr>
                                      <m:t>𝑐h𝑎𝑟𝑔𝑒</m:t>
                                    </m:r>
                                  </m:sub>
                                </m:sSub>
                                <m:r>
                                  <a:rPr lang="de-DE" sz="1100" b="0" i="1" smtClean="0">
                                    <a:latin typeface="Cambria Math" panose="02040503050406030204" pitchFamily="18" charset="0"/>
                                  </a:rPr>
                                  <m:t>=</m:t>
                                </m:r>
                                <m:f>
                                  <m:fPr>
                                    <m:ctrlPr>
                                      <a:rPr lang="de-DE" sz="1100" b="0" i="1" smtClean="0">
                                        <a:latin typeface="Cambria Math"/>
                                      </a:rPr>
                                    </m:ctrlPr>
                                  </m:fPr>
                                  <m:num>
                                    <m:d>
                                      <m:dPr>
                                        <m:ctrlPr>
                                          <a:rPr lang="de-DE" sz="1100" b="0" i="1" smtClean="0">
                                            <a:latin typeface="Cambria Math"/>
                                          </a:rPr>
                                        </m:ctrlPr>
                                      </m:dPr>
                                      <m:e>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𝑪</m:t>
                                            </m:r>
                                          </m:e>
                                          <m:sub>
                                            <m:r>
                                              <a:rPr lang="de-DE" sz="1100" b="1" i="1" smtClean="0">
                                                <a:solidFill>
                                                  <a:srgbClr val="00B050"/>
                                                </a:solidFill>
                                                <a:latin typeface="Cambria Math" panose="02040503050406030204" pitchFamily="18" charset="0"/>
                                              </a:rPr>
                                              <m:t>𝒄𝒐𝒏𝒅𝒊𝒕𝒐𝒏</m:t>
                                            </m:r>
                                            <m:r>
                                              <a:rPr lang="de-DE" sz="1100" b="1" i="1" smtClean="0">
                                                <a:solidFill>
                                                  <a:srgbClr val="00B050"/>
                                                </a:solidFill>
                                                <a:latin typeface="Cambria Math" panose="02040503050406030204" pitchFamily="18" charset="0"/>
                                              </a:rPr>
                                              <m:t> </m:t>
                                            </m:r>
                                            <m:r>
                                              <a:rPr lang="de-DE" sz="1100" b="1" i="1" smtClean="0">
                                                <a:solidFill>
                                                  <a:srgbClr val="00B050"/>
                                                </a:solidFill>
                                                <a:latin typeface="Cambria Math" panose="02040503050406030204" pitchFamily="18" charset="0"/>
                                              </a:rPr>
                                              <m:t>𝑨</m:t>
                                            </m:r>
                                          </m:sub>
                                        </m:sSub>
                                      </m:e>
                                    </m:d>
                                    <m:r>
                                      <a:rPr lang="de-DE" sz="1100" b="1" i="1" smtClean="0">
                                        <a:solidFill>
                                          <a:srgbClr val="00B050"/>
                                        </a:solidFill>
                                        <a:latin typeface="Cambria Math" panose="02040503050406030204" pitchFamily="18" charset="0"/>
                                      </a:rPr>
                                      <m:t>+</m:t>
                                    </m:r>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r>
                                      <a:rPr lang="de-DE" sz="1100" i="1">
                                        <a:latin typeface="Cambria Math" panose="02040503050406030204" pitchFamily="18" charset="0"/>
                                      </a:rPr>
                                      <m:t>∗</m:t>
                                    </m:r>
                                    <m:sSub>
                                      <m:sSubPr>
                                        <m:ctrlPr>
                                          <a:rPr lang="de-DE" sz="1100" b="1" i="1" smtClean="0">
                                            <a:solidFill>
                                              <a:srgbClr val="FF0000"/>
                                            </a:solidFill>
                                            <a:latin typeface="Cambria Math"/>
                                          </a:rPr>
                                        </m:ctrlPr>
                                      </m:sSubPr>
                                      <m:e>
                                        <m:r>
                                          <a:rPr lang="de-DE" sz="1100" b="1" i="1" smtClean="0">
                                            <a:solidFill>
                                              <a:srgbClr val="FF0000"/>
                                            </a:solidFill>
                                            <a:latin typeface="Cambria Math" panose="02040503050406030204" pitchFamily="18" charset="0"/>
                                          </a:rPr>
                                          <m:t>𝑪</m:t>
                                        </m:r>
                                      </m:e>
                                      <m:sub>
                                        <m:r>
                                          <a:rPr lang="de-DE" sz="1100" b="1" i="1" smtClean="0">
                                            <a:solidFill>
                                              <a:srgbClr val="FF0000"/>
                                            </a:solidFill>
                                            <a:latin typeface="Cambria Math" panose="02040503050406030204" pitchFamily="18" charset="0"/>
                                          </a:rPr>
                                          <m:t>𝒄𝒐𝒏𝒅𝒊𝒕𝒊𝒐𝒏</m:t>
                                        </m:r>
                                        <m:r>
                                          <a:rPr lang="de-DE" sz="1100" b="1" i="1" smtClean="0">
                                            <a:solidFill>
                                              <a:srgbClr val="FF0000"/>
                                            </a:solidFill>
                                            <a:latin typeface="Cambria Math" panose="02040503050406030204" pitchFamily="18" charset="0"/>
                                          </a:rPr>
                                          <m:t> </m:t>
                                        </m:r>
                                        <m:r>
                                          <a:rPr lang="de-DE" sz="1100" b="1" i="1" smtClean="0">
                                            <a:solidFill>
                                              <a:srgbClr val="FF0000"/>
                                            </a:solidFill>
                                            <a:latin typeface="Cambria Math" panose="02040503050406030204" pitchFamily="18" charset="0"/>
                                          </a:rPr>
                                          <m:t>𝑩</m:t>
                                        </m:r>
                                        <m:r>
                                          <a:rPr lang="de-DE" sz="1100" b="1" i="1" smtClean="0">
                                            <a:solidFill>
                                              <a:srgbClr val="FF0000"/>
                                            </a:solidFill>
                                            <a:latin typeface="Cambria Math" panose="02040503050406030204" pitchFamily="18" charset="0"/>
                                          </a:rPr>
                                          <m:t>,</m:t>
                                        </m:r>
                                        <m:r>
                                          <a:rPr lang="de-DE" sz="1100" b="1" i="1" smtClean="0">
                                            <a:solidFill>
                                              <a:srgbClr val="FF0000"/>
                                            </a:solidFill>
                                            <a:latin typeface="Cambria Math" panose="02040503050406030204" pitchFamily="18" charset="0"/>
                                          </a:rPr>
                                          <m:t>𝒄𝒉𝒂𝒓𝒈𝒆</m:t>
                                        </m:r>
                                      </m:sub>
                                    </m:sSub>
                                    <m:r>
                                      <a:rPr lang="de-DE" sz="1100" b="0" i="1" smtClean="0">
                                        <a:latin typeface="Cambria Math" panose="02040503050406030204" pitchFamily="18" charset="0"/>
                                      </a:rPr>
                                      <m:t>)</m:t>
                                    </m:r>
                                  </m:num>
                                  <m:den>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1" i="1" smtClean="0">
                                        <a:solidFill>
                                          <a:srgbClr val="00B050"/>
                                        </a:solidFill>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den>
                                </m:f>
                              </m:oMath>
                            </m:oMathPara>
                          </a14:m>
                          <a:endParaRPr 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US" sz="2400" b="1" i="1" smtClean="0">
                                    <a:latin typeface="Cambria Math" panose="02040503050406030204" pitchFamily="18" charset="0"/>
                                    <a:ea typeface="Cambria Math" panose="02040503050406030204" pitchFamily="18" charset="0"/>
                                  </a:rPr>
                                  <m:t>≫</m:t>
                                </m:r>
                              </m:oMath>
                            </m:oMathPara>
                          </a14:m>
                          <a:endParaRPr lang="en-US" sz="2400" b="1" dirty="0">
                            <a:latin typeface="VWAG TheSans" panose="020B0502050302020203" pitchFamily="34" charset="0"/>
                          </a:endParaRPr>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en-US" sz="1100" i="1" smtClean="0">
                                        <a:latin typeface="Cambria Math"/>
                                      </a:rPr>
                                    </m:ctrlPr>
                                  </m:sSubPr>
                                  <m:e>
                                    <m:r>
                                      <a:rPr lang="de-DE" sz="1100" b="0" i="1" smtClean="0">
                                        <a:latin typeface="Cambria Math" panose="02040503050406030204" pitchFamily="18" charset="0"/>
                                      </a:rPr>
                                      <m:t>𝐶</m:t>
                                    </m:r>
                                  </m:e>
                                  <m:sub>
                                    <m:r>
                                      <a:rPr lang="de-DE" sz="1100" b="0" i="1" smtClean="0">
                                        <a:latin typeface="Cambria Math" panose="02040503050406030204" pitchFamily="18" charset="0"/>
                                      </a:rPr>
                                      <m:t>𝑛𝑒𝑢𝑡𝑟𝑎𝑙</m:t>
                                    </m:r>
                                  </m:sub>
                                </m:sSub>
                                <m:r>
                                  <a:rPr lang="de-DE" sz="1100" b="0" i="1" smtClean="0">
                                    <a:latin typeface="Cambria Math" panose="02040503050406030204" pitchFamily="18" charset="0"/>
                                  </a:rPr>
                                  <m:t>=</m:t>
                                </m:r>
                                <m:f>
                                  <m:fPr>
                                    <m:ctrlPr>
                                      <a:rPr lang="de-DE" sz="1100" b="0" i="1" smtClean="0">
                                        <a:latin typeface="Cambria Math"/>
                                      </a:rPr>
                                    </m:ctrlPr>
                                  </m:fPr>
                                  <m:num>
                                    <m:d>
                                      <m:dPr>
                                        <m:ctrlPr>
                                          <a:rPr lang="de-DE" sz="1100" b="0" i="1" smtClean="0">
                                            <a:latin typeface="Cambria Math"/>
                                          </a:rPr>
                                        </m:ctrlPr>
                                      </m:dPr>
                                      <m:e>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𝑪</m:t>
                                            </m:r>
                                          </m:e>
                                          <m:sub>
                                            <m:r>
                                              <a:rPr lang="de-DE" sz="1100" b="1" i="1" smtClean="0">
                                                <a:solidFill>
                                                  <a:srgbClr val="00B050"/>
                                                </a:solidFill>
                                                <a:latin typeface="Cambria Math" panose="02040503050406030204" pitchFamily="18" charset="0"/>
                                              </a:rPr>
                                              <m:t>𝒄𝒐𝒏𝒅𝒊𝒕𝒐𝒏</m:t>
                                            </m:r>
                                            <m:r>
                                              <a:rPr lang="de-DE" sz="1100" b="1" i="1" smtClean="0">
                                                <a:solidFill>
                                                  <a:srgbClr val="00B050"/>
                                                </a:solidFill>
                                                <a:latin typeface="Cambria Math" panose="02040503050406030204" pitchFamily="18" charset="0"/>
                                              </a:rPr>
                                              <m:t> </m:t>
                                            </m:r>
                                            <m:r>
                                              <a:rPr lang="de-DE" sz="1100" b="1" i="1" smtClean="0">
                                                <a:solidFill>
                                                  <a:srgbClr val="00B050"/>
                                                </a:solidFill>
                                                <a:latin typeface="Cambria Math" panose="02040503050406030204" pitchFamily="18" charset="0"/>
                                              </a:rPr>
                                              <m:t>𝑨</m:t>
                                            </m:r>
                                          </m:sub>
                                        </m:sSub>
                                      </m:e>
                                    </m:d>
                                    <m:r>
                                      <a:rPr lang="de-DE" sz="1100" b="1" i="1" smtClean="0">
                                        <a:solidFill>
                                          <a:srgbClr val="00B050"/>
                                        </a:solidFill>
                                        <a:latin typeface="Cambria Math" panose="02040503050406030204" pitchFamily="18" charset="0"/>
                                      </a:rPr>
                                      <m:t>+</m:t>
                                    </m:r>
                                    <m:r>
                                      <a:rPr lang="de-DE" sz="1100" b="0" i="1" smtClean="0">
                                        <a:latin typeface="Cambria Math" panose="02040503050406030204" pitchFamily="18" charset="0"/>
                                      </a:rPr>
                                      <m:t>(</m:t>
                                    </m:r>
                                    <m:sSub>
                                      <m:sSubPr>
                                        <m:ctrlPr>
                                          <a:rPr lang="de-DE" sz="1100" b="1" i="1" smtClean="0">
                                            <a:solidFill>
                                              <a:srgbClr val="00B050"/>
                                            </a:solidFill>
                                            <a:latin typeface="Cambria Math"/>
                                          </a:rPr>
                                        </m:ctrlPr>
                                      </m:sSubPr>
                                      <m:e>
                                        <m:r>
                                          <a:rPr lang="de-DE" sz="1100" b="1" i="1">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r>
                                      <a:rPr lang="de-DE" sz="1100" i="1">
                                        <a:latin typeface="Cambria Math" panose="02040503050406030204" pitchFamily="18" charset="0"/>
                                      </a:rPr>
                                      <m:t>∗</m:t>
                                    </m:r>
                                    <m:sSub>
                                      <m:sSubPr>
                                        <m:ctrlPr>
                                          <a:rPr lang="de-DE" sz="1100" b="1" i="1" smtClean="0">
                                            <a:solidFill>
                                              <a:srgbClr val="FF0000"/>
                                            </a:solidFill>
                                            <a:latin typeface="Cambria Math"/>
                                          </a:rPr>
                                        </m:ctrlPr>
                                      </m:sSubPr>
                                      <m:e>
                                        <m:r>
                                          <a:rPr lang="de-DE" sz="1100" b="1" i="1" smtClean="0">
                                            <a:solidFill>
                                              <a:srgbClr val="FF0000"/>
                                            </a:solidFill>
                                            <a:latin typeface="Cambria Math" panose="02040503050406030204" pitchFamily="18" charset="0"/>
                                          </a:rPr>
                                          <m:t>𝑪</m:t>
                                        </m:r>
                                      </m:e>
                                      <m:sub>
                                        <m:r>
                                          <a:rPr lang="de-DE" sz="1100" b="1" i="1" smtClean="0">
                                            <a:solidFill>
                                              <a:srgbClr val="FF0000"/>
                                            </a:solidFill>
                                            <a:latin typeface="Cambria Math" panose="02040503050406030204" pitchFamily="18" charset="0"/>
                                          </a:rPr>
                                          <m:t>𝒄𝒐𝒏𝒅𝒊𝒕𝒊𝒐𝒏</m:t>
                                        </m:r>
                                        <m:r>
                                          <a:rPr lang="de-DE" sz="1100" b="1" i="1" smtClean="0">
                                            <a:solidFill>
                                              <a:srgbClr val="FF0000"/>
                                            </a:solidFill>
                                            <a:latin typeface="Cambria Math" panose="02040503050406030204" pitchFamily="18" charset="0"/>
                                          </a:rPr>
                                          <m:t> </m:t>
                                        </m:r>
                                        <m:r>
                                          <a:rPr lang="de-DE" sz="1100" b="1" i="1" smtClean="0">
                                            <a:solidFill>
                                              <a:srgbClr val="FF0000"/>
                                            </a:solidFill>
                                            <a:latin typeface="Cambria Math" panose="02040503050406030204" pitchFamily="18" charset="0"/>
                                          </a:rPr>
                                          <m:t>𝑩</m:t>
                                        </m:r>
                                        <m:r>
                                          <a:rPr lang="de-DE" sz="1100" b="1" i="1" smtClean="0">
                                            <a:solidFill>
                                              <a:srgbClr val="FF0000"/>
                                            </a:solidFill>
                                            <a:latin typeface="Cambria Math" panose="02040503050406030204" pitchFamily="18" charset="0"/>
                                          </a:rPr>
                                          <m:t>,</m:t>
                                        </m:r>
                                        <m:r>
                                          <a:rPr lang="de-DE" sz="1100" b="1" i="1" smtClean="0">
                                            <a:solidFill>
                                              <a:srgbClr val="FF0000"/>
                                            </a:solidFill>
                                            <a:latin typeface="Cambria Math" panose="02040503050406030204" pitchFamily="18" charset="0"/>
                                          </a:rPr>
                                          <m:t>𝒏𝒆𝒖𝒕𝒓𝒂𝒍</m:t>
                                        </m:r>
                                      </m:sub>
                                    </m:sSub>
                                    <m:r>
                                      <a:rPr lang="de-DE" sz="1100" b="0" i="1" smtClean="0">
                                        <a:latin typeface="Cambria Math" panose="02040503050406030204" pitchFamily="18" charset="0"/>
                                      </a:rPr>
                                      <m:t>)</m:t>
                                    </m:r>
                                  </m:num>
                                  <m:den>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𝒆</m:t>
                                        </m:r>
                                      </m:sub>
                                    </m:sSub>
                                    <m:r>
                                      <a:rPr lang="de-DE" sz="1100" b="1" i="1" smtClean="0">
                                        <a:solidFill>
                                          <a:srgbClr val="00B050"/>
                                        </a:solidFill>
                                        <a:latin typeface="Cambria Math" panose="02040503050406030204" pitchFamily="18" charset="0"/>
                                      </a:rPr>
                                      <m:t>+</m:t>
                                    </m:r>
                                    <m:sSub>
                                      <m:sSubPr>
                                        <m:ctrlPr>
                                          <a:rPr lang="de-DE" sz="1100" b="1" i="1" smtClean="0">
                                            <a:solidFill>
                                              <a:srgbClr val="00B050"/>
                                            </a:solidFill>
                                            <a:latin typeface="Cambria Math"/>
                                          </a:rPr>
                                        </m:ctrlPr>
                                      </m:sSubPr>
                                      <m:e>
                                        <m:r>
                                          <a:rPr lang="de-DE" sz="1100" b="1" i="1" smtClean="0">
                                            <a:solidFill>
                                              <a:srgbClr val="00B050"/>
                                            </a:solidFill>
                                            <a:latin typeface="Cambria Math" panose="02040503050406030204" pitchFamily="18" charset="0"/>
                                          </a:rPr>
                                          <m:t>𝑫</m:t>
                                        </m:r>
                                      </m:e>
                                      <m:sub>
                                        <m:r>
                                          <a:rPr lang="de-DE" sz="1100" b="1" i="1" smtClean="0">
                                            <a:solidFill>
                                              <a:srgbClr val="00B050"/>
                                            </a:solidFill>
                                            <a:latin typeface="Cambria Math" panose="02040503050406030204" pitchFamily="18" charset="0"/>
                                          </a:rPr>
                                          <m:t>𝒂𝒗</m:t>
                                        </m:r>
                                      </m:sub>
                                    </m:sSub>
                                  </m:den>
                                </m:f>
                              </m:oMath>
                            </m:oMathPara>
                          </a14:m>
                          <a:endParaRPr lang="en-US" sz="1100" dirty="0"/>
                        </a:p>
                      </a:txBody>
                      <a:tcPr/>
                    </a:tc>
                    <a:extLst>
                      <a:ext uri="{0D108BD9-81ED-4DB2-BD59-A6C34878D82A}">
                        <a16:rowId xmlns="" xmlns:a16="http://schemas.microsoft.com/office/drawing/2014/main" val="4256478525"/>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746998218"/>
                  </p:ext>
                </p:extLst>
              </p:nvPr>
            </p:nvGraphicFramePr>
            <p:xfrm>
              <a:off x="392111" y="5047890"/>
              <a:ext cx="9201066" cy="914400"/>
            </p:xfrm>
            <a:graphic>
              <a:graphicData uri="http://schemas.openxmlformats.org/drawingml/2006/table">
                <a:tbl>
                  <a:tblPr firstRow="1" bandRow="1">
                    <a:tableStyleId>{5940675A-B579-460E-94D1-54222C63F5DA}</a:tableStyleId>
                  </a:tblPr>
                  <a:tblGrid>
                    <a:gridCol w="1247503">
                      <a:extLst>
                        <a:ext uri="{9D8B030D-6E8A-4147-A177-3AD203B41FA5}">
                          <a16:colId xmlns:a16="http://schemas.microsoft.com/office/drawing/2014/main" val="2920045454"/>
                        </a:ext>
                      </a:extLst>
                    </a:gridCol>
                    <a:gridCol w="3783724">
                      <a:extLst>
                        <a:ext uri="{9D8B030D-6E8A-4147-A177-3AD203B41FA5}">
                          <a16:colId xmlns:a16="http://schemas.microsoft.com/office/drawing/2014/main" val="3293719223"/>
                        </a:ext>
                      </a:extLst>
                    </a:gridCol>
                    <a:gridCol w="507825">
                      <a:extLst>
                        <a:ext uri="{9D8B030D-6E8A-4147-A177-3AD203B41FA5}">
                          <a16:colId xmlns:a16="http://schemas.microsoft.com/office/drawing/2014/main" val="4291365858"/>
                        </a:ext>
                      </a:extLst>
                    </a:gridCol>
                    <a:gridCol w="3662014">
                      <a:extLst>
                        <a:ext uri="{9D8B030D-6E8A-4147-A177-3AD203B41FA5}">
                          <a16:colId xmlns:a16="http://schemas.microsoft.com/office/drawing/2014/main" val="3866763702"/>
                        </a:ext>
                      </a:extLst>
                    </a:gridCol>
                  </a:tblGrid>
                  <a:tr h="457200">
                    <a:tc>
                      <a:txBody>
                        <a:bodyPr/>
                        <a:lstStyle/>
                        <a:p>
                          <a:pPr algn="ctr"/>
                          <a:r>
                            <a:rPr lang="en-GB" sz="1100" noProof="0" dirty="0" smtClean="0"/>
                            <a:t>Electric</a:t>
                          </a:r>
                          <a:r>
                            <a:rPr lang="en-GB" sz="1100" baseline="0" noProof="0" dirty="0" smtClean="0"/>
                            <a:t> consumption</a:t>
                          </a:r>
                          <a:endParaRPr lang="en-GB" sz="1100" noProof="0" dirty="0"/>
                        </a:p>
                      </a:txBody>
                      <a:tcPr/>
                    </a:tc>
                    <a:tc>
                      <a:txBody>
                        <a:bodyPr/>
                        <a:lstStyle/>
                        <a:p>
                          <a:endParaRPr lang="en-US"/>
                        </a:p>
                      </a:txBody>
                      <a:tcPr>
                        <a:blipFill>
                          <a:blip r:embed="rId3"/>
                          <a:stretch>
                            <a:fillRect l="-33172" t="-1316" r="-110467" b="-101316"/>
                          </a:stretch>
                        </a:blipFill>
                      </a:tcPr>
                    </a:tc>
                    <a:tc>
                      <a:txBody>
                        <a:bodyPr/>
                        <a:lstStyle/>
                        <a:p>
                          <a:endParaRPr lang="en-US"/>
                        </a:p>
                      </a:txBody>
                      <a:tcPr anchor="ctr">
                        <a:blipFill>
                          <a:blip r:embed="rId3"/>
                          <a:stretch>
                            <a:fillRect l="-996386" t="-1316" r="-726506" b="-101316"/>
                          </a:stretch>
                        </a:blipFill>
                      </a:tcPr>
                    </a:tc>
                    <a:tc>
                      <a:txBody>
                        <a:bodyPr/>
                        <a:lstStyle/>
                        <a:p>
                          <a:endParaRPr lang="en-US"/>
                        </a:p>
                      </a:txBody>
                      <a:tcPr>
                        <a:blipFill>
                          <a:blip r:embed="rId3"/>
                          <a:stretch>
                            <a:fillRect l="-151414" t="-1316" r="-333" b="-101316"/>
                          </a:stretch>
                        </a:blipFill>
                      </a:tcPr>
                    </a:tc>
                    <a:extLst>
                      <a:ext uri="{0D108BD9-81ED-4DB2-BD59-A6C34878D82A}">
                        <a16:rowId xmlns:a16="http://schemas.microsoft.com/office/drawing/2014/main" val="3961308449"/>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dirty="0" smtClean="0"/>
                            <a:t>Fuel </a:t>
                          </a:r>
                          <a:endParaRPr lang="en-US" sz="1100" dirty="0" smtClean="0"/>
                        </a:p>
                        <a:p>
                          <a:pPr algn="ctr"/>
                          <a:r>
                            <a:rPr lang="en-GB" sz="1100" noProof="0" dirty="0" smtClean="0"/>
                            <a:t>Consumption</a:t>
                          </a:r>
                          <a:endParaRPr lang="en-GB" sz="1100" noProof="0" dirty="0"/>
                        </a:p>
                      </a:txBody>
                      <a:tcPr/>
                    </a:tc>
                    <a:tc>
                      <a:txBody>
                        <a:bodyPr/>
                        <a:lstStyle/>
                        <a:p>
                          <a:endParaRPr lang="en-US"/>
                        </a:p>
                      </a:txBody>
                      <a:tcPr>
                        <a:blipFill>
                          <a:blip r:embed="rId3"/>
                          <a:stretch>
                            <a:fillRect l="-33172" t="-102667" r="-110467" b="-2667"/>
                          </a:stretch>
                        </a:blipFill>
                      </a:tcPr>
                    </a:tc>
                    <a:tc>
                      <a:txBody>
                        <a:bodyPr/>
                        <a:lstStyle/>
                        <a:p>
                          <a:endParaRPr lang="en-US"/>
                        </a:p>
                      </a:txBody>
                      <a:tcPr anchor="ctr">
                        <a:blipFill>
                          <a:blip r:embed="rId3"/>
                          <a:stretch>
                            <a:fillRect l="-996386" t="-102667" r="-726506" b="-2667"/>
                          </a:stretch>
                        </a:blipFill>
                      </a:tcPr>
                    </a:tc>
                    <a:tc>
                      <a:txBody>
                        <a:bodyPr/>
                        <a:lstStyle/>
                        <a:p>
                          <a:endParaRPr lang="en-US"/>
                        </a:p>
                      </a:txBody>
                      <a:tcPr>
                        <a:blipFill>
                          <a:blip r:embed="rId3"/>
                          <a:stretch>
                            <a:fillRect l="-151414" t="-102667" r="-333" b="-2667"/>
                          </a:stretch>
                        </a:blipFill>
                      </a:tcPr>
                    </a:tc>
                    <a:extLst>
                      <a:ext uri="{0D108BD9-81ED-4DB2-BD59-A6C34878D82A}">
                        <a16:rowId xmlns:a16="http://schemas.microsoft.com/office/drawing/2014/main" val="4256478525"/>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872058826"/>
                  </p:ext>
                </p:extLst>
              </p:nvPr>
            </p:nvGraphicFramePr>
            <p:xfrm>
              <a:off x="4898823" y="1633474"/>
              <a:ext cx="4636899" cy="984060"/>
            </p:xfrm>
            <a:graphic>
              <a:graphicData uri="http://schemas.openxmlformats.org/drawingml/2006/table">
                <a:tbl>
                  <a:tblPr firstRow="1" bandRow="1">
                    <a:tableStyleId>{5940675A-B579-460E-94D1-54222C63F5DA}</a:tableStyleId>
                  </a:tblPr>
                  <a:tblGrid>
                    <a:gridCol w="4636899">
                      <a:extLst>
                        <a:ext uri="{9D8B030D-6E8A-4147-A177-3AD203B41FA5}">
                          <a16:colId xmlns="" xmlns:a16="http://schemas.microsoft.com/office/drawing/2014/main" val="1818298646"/>
                        </a:ext>
                      </a:extLst>
                    </a:gridCol>
                  </a:tblGrid>
                  <a:tr h="285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 case 2: Charging</a:t>
                          </a:r>
                          <a:r>
                            <a:rPr lang="en-GB" sz="1300" u="sng" baseline="0" noProof="0" dirty="0" smtClean="0">
                              <a:latin typeface="VWAG TheSans" panose="020B0502050302020203" pitchFamily="34" charset="0"/>
                            </a:rPr>
                            <a:t> balance neutral mode under condition </a:t>
                          </a:r>
                          <a:r>
                            <a:rPr lang="de-DE" sz="1300" u="sng" baseline="0" dirty="0" smtClean="0">
                              <a:latin typeface="VWAG TheSans" panose="020B0502050302020203" pitchFamily="34" charset="0"/>
                            </a:rPr>
                            <a:t>B</a:t>
                          </a:r>
                          <a:endParaRPr lang="de-DE" sz="1300" u="sng" dirty="0" smtClean="0">
                            <a:latin typeface="VWAG TheSans" panose="020B0502050302020203" pitchFamily="34" charset="0"/>
                          </a:endParaRPr>
                        </a:p>
                      </a:txBody>
                      <a:tcPr/>
                    </a:tc>
                    <a:extLst>
                      <a:ext uri="{0D108BD9-81ED-4DB2-BD59-A6C34878D82A}">
                        <a16:rowId xmlns="" xmlns:a16="http://schemas.microsoft.com/office/drawing/2014/main" val="803064615"/>
                      </a:ext>
                    </a:extLst>
                  </a:tr>
                  <a:tr h="394153">
                    <a:tc>
                      <a:txBody>
                        <a:bodyPr/>
                        <a:lstStyle/>
                        <a:p>
                          <a:pPr marL="0" indent="0">
                            <a:buFontTx/>
                            <a:buNone/>
                          </a:pPr>
                          <a:r>
                            <a:rPr lang="en-GB" sz="1300" noProof="0" dirty="0" smtClean="0">
                              <a:latin typeface="VWAG TheSans" panose="020B0502050302020203" pitchFamily="34" charset="0"/>
                            </a:rPr>
                            <a:t>Slight discharge</a:t>
                          </a:r>
                          <a:r>
                            <a:rPr lang="en-US" sz="1300" dirty="0" smtClean="0">
                              <a:latin typeface="VWAG TheSans" panose="020B0502050302020203" pitchFamily="34" charset="0"/>
                            </a:rPr>
                            <a:t>: </a:t>
                          </a:r>
                          <a14:m>
                            <m:oMath xmlns:m="http://schemas.openxmlformats.org/officeDocument/2006/math">
                              <m:sSub>
                                <m:sSubPr>
                                  <m:ctrlPr>
                                    <a:rPr lang="en-US" sz="1300" i="1">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sub>
                              </m:sSub>
                              <m:r>
                                <a:rPr lang="de-DE" sz="1300" smtClean="0">
                                  <a:latin typeface="Cambria Math" panose="02040503050406030204" pitchFamily="18" charset="0"/>
                                </a:rPr>
                                <m:t>&gt;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latin typeface="VWAG TheSans" panose="020B0502050302020203" pitchFamily="34" charset="0"/>
                            </a:rPr>
                            <a:t> </a:t>
                          </a:r>
                          <a:r>
                            <a:rPr lang="en-US" sz="1300" dirty="0" smtClean="0">
                              <a:latin typeface="VWAG TheSans" panose="020B0502050302020203" pitchFamily="34" charset="0"/>
                              <a:sym typeface="Wingdings" panose="05000000000000000000" pitchFamily="2" charset="2"/>
                            </a:rPr>
                            <a:t> </a:t>
                          </a:r>
                          <a14:m>
                            <m:oMath xmlns:m="http://schemas.openxmlformats.org/officeDocument/2006/math">
                              <m:sSub>
                                <m:sSubPr>
                                  <m:ctrlPr>
                                    <a:rPr lang="en-US" sz="1300" i="1">
                                      <a:latin typeface="Cambria Math"/>
                                    </a:rPr>
                                  </m:ctrlPr>
                                </m:sSubPr>
                                <m:e>
                                  <m:r>
                                    <m:rPr>
                                      <m:sty m:val="p"/>
                                    </m:rPr>
                                    <a:rPr lang="de-DE" sz="1300" smtClean="0">
                                      <a:latin typeface="Cambria Math" panose="02040503050406030204" pitchFamily="18" charset="0"/>
                                    </a:rPr>
                                    <m:t>E</m:t>
                                  </m:r>
                                </m:e>
                                <m:sub>
                                  <m:r>
                                    <a:rPr lang="de-DE" sz="1300">
                                      <a:latin typeface="Cambria Math" panose="02040503050406030204" pitchFamily="18" charset="0"/>
                                    </a:rPr>
                                    <m:t>4</m:t>
                                  </m:r>
                                  <m:r>
                                    <a:rPr lang="de-DE" sz="1300" b="0" i="0" smtClean="0">
                                      <a:latin typeface="Cambria Math" panose="02040503050406030204" pitchFamily="18" charset="0"/>
                                    </a:rPr>
                                    <m:t>,</m:t>
                                  </m:r>
                                  <m:r>
                                    <m:rPr>
                                      <m:sty m:val="p"/>
                                    </m:rPr>
                                    <a:rPr lang="de-DE" sz="1300" b="0" i="0" smtClean="0">
                                      <a:latin typeface="Cambria Math" panose="02040503050406030204" pitchFamily="18" charset="0"/>
                                    </a:rPr>
                                    <m:t>neutral</m:t>
                                  </m:r>
                                  <m:r>
                                    <a:rPr lang="de-DE" sz="1300" b="0" i="0" smtClean="0">
                                      <a:latin typeface="Cambria Math" panose="02040503050406030204" pitchFamily="18" charset="0"/>
                                    </a:rPr>
                                    <m:t>+</m:t>
                                  </m:r>
                                </m:sub>
                              </m:sSub>
                            </m:oMath>
                          </a14:m>
                          <a:r>
                            <a:rPr lang="en-US" sz="1300" dirty="0" smtClean="0">
                              <a:latin typeface="VWAG TheSans" panose="020B0502050302020203" pitchFamily="34" charset="0"/>
                            </a:rPr>
                            <a:t> </a:t>
                          </a:r>
                          <a:r>
                            <a:rPr lang="en-GB" sz="1300" noProof="0" dirty="0" smtClean="0">
                              <a:latin typeface="VWAG TheSans" panose="020B0502050302020203" pitchFamily="34" charset="0"/>
                            </a:rPr>
                            <a:t>is slightly positive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noProof="0" dirty="0" smtClean="0">
                              <a:latin typeface="VWAG TheSans" panose="020B0502050302020203" pitchFamily="34" charset="0"/>
                            </a:rPr>
                            <a:t>Slight</a:t>
                          </a:r>
                          <a:r>
                            <a:rPr lang="en-GB" sz="1300" baseline="0" noProof="0" dirty="0" smtClean="0">
                              <a:latin typeface="VWAG TheSans" panose="020B0502050302020203" pitchFamily="34" charset="0"/>
                            </a:rPr>
                            <a:t> charge</a:t>
                          </a:r>
                          <a:r>
                            <a:rPr lang="de-DE" sz="1300" dirty="0" smtClean="0">
                              <a:latin typeface="VWAG TheSans" panose="020B0502050302020203" pitchFamily="34" charset="0"/>
                            </a:rPr>
                            <a:t>: </a:t>
                          </a:r>
                          <a14:m>
                            <m:oMath xmlns:m="http://schemas.openxmlformats.org/officeDocument/2006/math">
                              <m:sSub>
                                <m:sSubPr>
                                  <m:ctrlPr>
                                    <a:rPr lang="en-US" sz="1300" i="1">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sub>
                              </m:sSub>
                              <m:r>
                                <a:rPr lang="de-DE" sz="1300">
                                  <a:latin typeface="Cambria Math" panose="02040503050406030204" pitchFamily="18" charset="0"/>
                                </a:rPr>
                                <m:t>&lt;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latin typeface="VWAG TheSans" panose="020B0502050302020203" pitchFamily="34" charset="0"/>
                            </a:rPr>
                            <a:t> </a:t>
                          </a:r>
                          <a:r>
                            <a:rPr lang="en-US" sz="1300" dirty="0" smtClean="0">
                              <a:latin typeface="VWAG TheSans" panose="020B0502050302020203" pitchFamily="34" charset="0"/>
                              <a:sym typeface="Wingdings" panose="05000000000000000000" pitchFamily="2" charset="2"/>
                            </a:rPr>
                            <a:t> </a:t>
                          </a:r>
                          <a14:m>
                            <m:oMath xmlns:m="http://schemas.openxmlformats.org/officeDocument/2006/math">
                              <m:sSub>
                                <m:sSubPr>
                                  <m:ctrlPr>
                                    <a:rPr lang="en-US" sz="1300" i="1">
                                      <a:latin typeface="Cambria Math"/>
                                    </a:rPr>
                                  </m:ctrlPr>
                                </m:sSubPr>
                                <m:e>
                                  <m:r>
                                    <m:rPr>
                                      <m:sty m:val="p"/>
                                    </m:rPr>
                                    <a:rPr lang="de-DE" sz="1300" smtClean="0">
                                      <a:latin typeface="Cambria Math" panose="02040503050406030204" pitchFamily="18" charset="0"/>
                                    </a:rPr>
                                    <m:t>E</m:t>
                                  </m:r>
                                </m:e>
                                <m:sub>
                                  <m:r>
                                    <a:rPr lang="de-DE" sz="1300">
                                      <a:latin typeface="Cambria Math" panose="02040503050406030204" pitchFamily="18" charset="0"/>
                                    </a:rPr>
                                    <m:t>4</m:t>
                                  </m:r>
                                  <m:r>
                                    <a:rPr lang="de-DE" sz="1300" b="0" i="0" smtClean="0">
                                      <a:latin typeface="Cambria Math" panose="02040503050406030204" pitchFamily="18" charset="0"/>
                                    </a:rPr>
                                    <m:t>.</m:t>
                                  </m:r>
                                  <m:r>
                                    <m:rPr>
                                      <m:sty m:val="p"/>
                                    </m:rPr>
                                    <a:rPr lang="de-DE" sz="1300" b="0" i="0" smtClean="0">
                                      <a:latin typeface="Cambria Math" panose="02040503050406030204" pitchFamily="18" charset="0"/>
                                    </a:rPr>
                                    <m:t>neutral</m:t>
                                  </m:r>
                                  <m:r>
                                    <a:rPr lang="de-DE" sz="1300" b="0" i="0" smtClean="0">
                                      <a:latin typeface="Cambria Math" panose="02040503050406030204" pitchFamily="18" charset="0"/>
                                    </a:rPr>
                                    <m:t>−</m:t>
                                  </m:r>
                                </m:sub>
                              </m:sSub>
                            </m:oMath>
                          </a14:m>
                          <a:r>
                            <a:rPr lang="en-US" sz="1300" dirty="0" smtClean="0">
                              <a:latin typeface="VWAG TheSans" panose="020B0502050302020203" pitchFamily="34" charset="0"/>
                            </a:rPr>
                            <a:t> </a:t>
                          </a:r>
                          <a:r>
                            <a:rPr lang="en-GB" sz="1300" noProof="0" dirty="0" smtClean="0">
                              <a:latin typeface="VWAG TheSans" panose="020B0502050302020203" pitchFamily="34" charset="0"/>
                            </a:rPr>
                            <a:t>is</a:t>
                          </a:r>
                          <a:r>
                            <a:rPr lang="en-GB" sz="1300" baseline="0" noProof="0" dirty="0" smtClean="0">
                              <a:latin typeface="VWAG TheSans" panose="020B0502050302020203" pitchFamily="34" charset="0"/>
                            </a:rPr>
                            <a:t> slightly negative</a:t>
                          </a:r>
                          <a:endParaRPr lang="en-GB" sz="1300" noProof="0" dirty="0" smtClean="0">
                            <a:latin typeface="VWAG TheSans" panose="020B0502050302020203" pitchFamily="34" charset="0"/>
                          </a:endParaRPr>
                        </a:p>
                      </a:txBody>
                      <a:tcPr/>
                    </a:tc>
                    <a:extLst>
                      <a:ext uri="{0D108BD9-81ED-4DB2-BD59-A6C34878D82A}">
                        <a16:rowId xmlns="" xmlns:a16="http://schemas.microsoft.com/office/drawing/2014/main" val="2876431277"/>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872058826"/>
                  </p:ext>
                </p:extLst>
              </p:nvPr>
            </p:nvGraphicFramePr>
            <p:xfrm>
              <a:off x="4898823" y="1633474"/>
              <a:ext cx="4636899" cy="785940"/>
            </p:xfrm>
            <a:graphic>
              <a:graphicData uri="http://schemas.openxmlformats.org/drawingml/2006/table">
                <a:tbl>
                  <a:tblPr firstRow="1" bandRow="1">
                    <a:tableStyleId>{5940675A-B579-460E-94D1-54222C63F5DA}</a:tableStyleId>
                  </a:tblPr>
                  <a:tblGrid>
                    <a:gridCol w="4636899">
                      <a:extLst>
                        <a:ext uri="{9D8B030D-6E8A-4147-A177-3AD203B41FA5}">
                          <a16:colId xmlns:a16="http://schemas.microsoft.com/office/drawing/2014/main" val="1818298646"/>
                        </a:ext>
                      </a:extLst>
                    </a:gridCol>
                  </a:tblGrid>
                  <a:tr h="289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 case 2: Charging</a:t>
                          </a:r>
                          <a:r>
                            <a:rPr lang="en-GB" sz="1300" u="sng" baseline="0" noProof="0" dirty="0" smtClean="0">
                              <a:latin typeface="VWAG TheSans" panose="020B0502050302020203" pitchFamily="34" charset="0"/>
                            </a:rPr>
                            <a:t> balance neutral mode under condition </a:t>
                          </a:r>
                          <a:r>
                            <a:rPr lang="de-DE" sz="1300" u="sng" baseline="0" dirty="0" smtClean="0">
                              <a:latin typeface="VWAG TheSans" panose="020B0502050302020203" pitchFamily="34" charset="0"/>
                            </a:rPr>
                            <a:t>B</a:t>
                          </a:r>
                          <a:endParaRPr lang="de-DE" sz="1300" u="sng" dirty="0" smtClean="0">
                            <a:latin typeface="VWAG TheSans" panose="020B0502050302020203" pitchFamily="34" charset="0"/>
                          </a:endParaRPr>
                        </a:p>
                      </a:txBody>
                      <a:tcPr/>
                    </a:tc>
                    <a:extLst>
                      <a:ext uri="{0D108BD9-81ED-4DB2-BD59-A6C34878D82A}">
                        <a16:rowId xmlns:a16="http://schemas.microsoft.com/office/drawing/2014/main" val="803064615"/>
                      </a:ext>
                    </a:extLst>
                  </a:tr>
                  <a:tr h="496380">
                    <a:tc>
                      <a:txBody>
                        <a:bodyPr/>
                        <a:lstStyle/>
                        <a:p>
                          <a:endParaRPr lang="en-US"/>
                        </a:p>
                      </a:txBody>
                      <a:tcPr>
                        <a:blipFill>
                          <a:blip r:embed="rId4"/>
                          <a:stretch>
                            <a:fillRect l="-131" t="-59756" r="-262" b="-10976"/>
                          </a:stretch>
                        </a:blipFill>
                      </a:tcPr>
                    </a:tc>
                    <a:extLst>
                      <a:ext uri="{0D108BD9-81ED-4DB2-BD59-A6C34878D82A}">
                        <a16:rowId xmlns:a16="http://schemas.microsoft.com/office/drawing/2014/main" val="2876431277"/>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3184179557"/>
                  </p:ext>
                </p:extLst>
              </p:nvPr>
            </p:nvGraphicFramePr>
            <p:xfrm>
              <a:off x="392113" y="1630614"/>
              <a:ext cx="4083634" cy="780100"/>
            </p:xfrm>
            <a:graphic>
              <a:graphicData uri="http://schemas.openxmlformats.org/drawingml/2006/table">
                <a:tbl>
                  <a:tblPr firstRow="1" bandRow="1">
                    <a:tableStyleId>{5940675A-B579-460E-94D1-54222C63F5DA}</a:tableStyleId>
                  </a:tblPr>
                  <a:tblGrid>
                    <a:gridCol w="4083634">
                      <a:extLst>
                        <a:ext uri="{9D8B030D-6E8A-4147-A177-3AD203B41FA5}">
                          <a16:colId xmlns="" xmlns:a16="http://schemas.microsoft.com/office/drawing/2014/main" val="1818298646"/>
                        </a:ext>
                      </a:extLst>
                    </a:gridCol>
                  </a:tblGrid>
                  <a:tr h="317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a:t>
                          </a:r>
                          <a:r>
                            <a:rPr lang="en-GB" sz="1300" u="sng" baseline="0" noProof="0" dirty="0" smtClean="0">
                              <a:latin typeface="VWAG TheSans" panose="020B0502050302020203" pitchFamily="34" charset="0"/>
                            </a:rPr>
                            <a:t> case 1: Charge-Mode under Condition B</a:t>
                          </a:r>
                          <a:endParaRPr lang="en-GB" sz="1300" b="1" u="sng" noProof="0" dirty="0" smtClean="0">
                            <a:latin typeface="VWAG TheSans" panose="020B0502050302020203" pitchFamily="34" charset="0"/>
                          </a:endParaRPr>
                        </a:p>
                      </a:txBody>
                      <a:tcPr/>
                    </a:tc>
                    <a:extLst>
                      <a:ext uri="{0D108BD9-81ED-4DB2-BD59-A6C34878D82A}">
                        <a16:rowId xmlns="" xmlns:a16="http://schemas.microsoft.com/office/drawing/2014/main" val="803064615"/>
                      </a:ext>
                    </a:extLst>
                  </a:tr>
                  <a:tr h="462182">
                    <a:tc>
                      <a:txBody>
                        <a:bodyPr/>
                        <a:lstStyle/>
                        <a:p>
                          <a14:m>
                            <m:oMath xmlns:m="http://schemas.openxmlformats.org/officeDocument/2006/math">
                              <m:sSub>
                                <m:sSubPr>
                                  <m:ctrlPr>
                                    <a:rPr lang="en-US"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2,</m:t>
                                  </m:r>
                                  <m:r>
                                    <m:rPr>
                                      <m:sty m:val="p"/>
                                    </m:rPr>
                                    <a:rPr lang="de-DE" sz="1300" smtClean="0">
                                      <a:latin typeface="Cambria Math" panose="02040503050406030204" pitchFamily="18" charset="0"/>
                                    </a:rPr>
                                    <m:t>charge</m:t>
                                  </m:r>
                                </m:sub>
                              </m:sSub>
                              <m:r>
                                <a:rPr lang="de-DE" sz="1300" smtClean="0">
                                  <a:latin typeface="Cambria Math" panose="02040503050406030204" pitchFamily="18" charset="0"/>
                                </a:rPr>
                                <m:t>≪</m:t>
                              </m:r>
                              <m:sSub>
                                <m:sSubPr>
                                  <m:ctrlPr>
                                    <a:rPr lang="de-DE" sz="1300" i="1" smtClean="0">
                                      <a:latin typeface="Cambria Math"/>
                                    </a:rPr>
                                  </m:ctrlPr>
                                </m:sSubPr>
                                <m:e>
                                  <m:r>
                                    <a:rPr lang="de-DE" sz="1300" smtClean="0">
                                      <a:latin typeface="Cambria Math" panose="02040503050406030204" pitchFamily="18" charset="0"/>
                                    </a:rPr>
                                    <m:t>𝑒</m:t>
                                  </m:r>
                                </m:e>
                                <m:sub>
                                  <m:r>
                                    <a:rPr lang="de-DE" sz="1300" smtClean="0">
                                      <a:latin typeface="Cambria Math" panose="02040503050406030204" pitchFamily="18" charset="0"/>
                                    </a:rPr>
                                    <m:t>3</m:t>
                                  </m:r>
                                </m:sub>
                              </m:sSub>
                            </m:oMath>
                          </a14:m>
                          <a:r>
                            <a:rPr lang="en-US" sz="1300" dirty="0" smtClean="0">
                              <a:latin typeface="VWAG TheSans" panose="020B0502050302020203" pitchFamily="34" charset="0"/>
                            </a:rPr>
                            <a:t> </a:t>
                          </a:r>
                          <a:r>
                            <a:rPr lang="en-US" sz="1300" dirty="0" smtClean="0">
                              <a:latin typeface="VWAG TheSans" panose="020B0502050302020203" pitchFamily="34" charset="0"/>
                              <a:sym typeface="Wingdings" panose="05000000000000000000" pitchFamily="2" charset="2"/>
                            </a:rPr>
                            <a:t> </a:t>
                          </a:r>
                          <a14:m>
                            <m:oMath xmlns:m="http://schemas.openxmlformats.org/officeDocument/2006/math">
                              <m:sSub>
                                <m:sSubPr>
                                  <m:ctrlPr>
                                    <a:rPr lang="en-US" sz="1300" i="1">
                                      <a:latin typeface="Cambria Math"/>
                                    </a:rPr>
                                  </m:ctrlPr>
                                </m:sSubPr>
                                <m:e>
                                  <m:r>
                                    <a:rPr lang="de-DE" sz="1300">
                                      <a:latin typeface="Cambria Math" panose="02040503050406030204" pitchFamily="18" charset="0"/>
                                    </a:rPr>
                                    <m:t>𝐸</m:t>
                                  </m:r>
                                </m:e>
                                <m:sub>
                                  <m:r>
                                    <a:rPr lang="de-DE" sz="1300">
                                      <a:latin typeface="Cambria Math" panose="02040503050406030204" pitchFamily="18" charset="0"/>
                                    </a:rPr>
                                    <m:t>4</m:t>
                                  </m:r>
                                  <m:r>
                                    <a:rPr lang="de-DE" sz="1300" b="0" i="0" smtClean="0">
                                      <a:latin typeface="Cambria Math" panose="02040503050406030204" pitchFamily="18" charset="0"/>
                                    </a:rPr>
                                    <m:t>,</m:t>
                                  </m:r>
                                  <m:r>
                                    <m:rPr>
                                      <m:sty m:val="p"/>
                                    </m:rPr>
                                    <a:rPr lang="de-DE" sz="1300" b="0" i="0" smtClean="0">
                                      <a:latin typeface="Cambria Math" panose="02040503050406030204" pitchFamily="18" charset="0"/>
                                    </a:rPr>
                                    <m:t>charge</m:t>
                                  </m:r>
                                </m:sub>
                              </m:sSub>
                            </m:oMath>
                          </a14:m>
                          <a:r>
                            <a:rPr lang="en-US" sz="1300" dirty="0" smtClean="0">
                              <a:latin typeface="VWAG TheSans" panose="020B0502050302020203" pitchFamily="34" charset="0"/>
                            </a:rPr>
                            <a:t> </a:t>
                          </a:r>
                          <a:r>
                            <a:rPr lang="en-GB" sz="1300" noProof="0" dirty="0" smtClean="0">
                              <a:latin typeface="VWAG TheSans" panose="020B0502050302020203" pitchFamily="34" charset="0"/>
                            </a:rPr>
                            <a:t>is significantly</a:t>
                          </a:r>
                          <a:r>
                            <a:rPr lang="en-GB" sz="1300" baseline="0" noProof="0" dirty="0" smtClean="0">
                              <a:latin typeface="VWAG TheSans" panose="020B0502050302020203" pitchFamily="34" charset="0"/>
                            </a:rPr>
                            <a:t> negative</a:t>
                          </a:r>
                          <a:endParaRPr lang="en-GB" sz="1300" noProof="0" dirty="0" smtClean="0">
                            <a:latin typeface="VWAG TheSans" panose="020B0502050302020203" pitchFamily="34" charset="0"/>
                          </a:endParaRPr>
                        </a:p>
                      </a:txBody>
                      <a:tcPr anchor="ctr"/>
                    </a:tc>
                    <a:extLst>
                      <a:ext uri="{0D108BD9-81ED-4DB2-BD59-A6C34878D82A}">
                        <a16:rowId xmlns="" xmlns:a16="http://schemas.microsoft.com/office/drawing/2014/main" val="931739785"/>
                      </a:ext>
                    </a:extLst>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3184179557"/>
                  </p:ext>
                </p:extLst>
              </p:nvPr>
            </p:nvGraphicFramePr>
            <p:xfrm>
              <a:off x="392113" y="1630614"/>
              <a:ext cx="4083634" cy="780100"/>
            </p:xfrm>
            <a:graphic>
              <a:graphicData uri="http://schemas.openxmlformats.org/drawingml/2006/table">
                <a:tbl>
                  <a:tblPr firstRow="1" bandRow="1">
                    <a:tableStyleId>{5940675A-B579-460E-94D1-54222C63F5DA}</a:tableStyleId>
                  </a:tblPr>
                  <a:tblGrid>
                    <a:gridCol w="4083634">
                      <a:extLst>
                        <a:ext uri="{9D8B030D-6E8A-4147-A177-3AD203B41FA5}">
                          <a16:colId xmlns:a16="http://schemas.microsoft.com/office/drawing/2014/main" val="1818298646"/>
                        </a:ext>
                      </a:extLst>
                    </a:gridCol>
                  </a:tblGrid>
                  <a:tr h="317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u="sng" noProof="0" dirty="0" smtClean="0">
                              <a:latin typeface="VWAG TheSans" panose="020B0502050302020203" pitchFamily="34" charset="0"/>
                            </a:rPr>
                            <a:t>Use</a:t>
                          </a:r>
                          <a:r>
                            <a:rPr lang="en-GB" sz="1300" u="sng" baseline="0" noProof="0" dirty="0" smtClean="0">
                              <a:latin typeface="VWAG TheSans" panose="020B0502050302020203" pitchFamily="34" charset="0"/>
                            </a:rPr>
                            <a:t> case 1: Charge-Mode under Condition B</a:t>
                          </a:r>
                          <a:endParaRPr lang="en-GB" sz="1300" b="1" u="sng" noProof="0" dirty="0" smtClean="0">
                            <a:latin typeface="VWAG TheSans" panose="020B0502050302020203" pitchFamily="34" charset="0"/>
                          </a:endParaRPr>
                        </a:p>
                      </a:txBody>
                      <a:tcPr/>
                    </a:tc>
                    <a:extLst>
                      <a:ext uri="{0D108BD9-81ED-4DB2-BD59-A6C34878D82A}">
                        <a16:rowId xmlns:a16="http://schemas.microsoft.com/office/drawing/2014/main" val="803064615"/>
                      </a:ext>
                    </a:extLst>
                  </a:tr>
                  <a:tr h="462182">
                    <a:tc>
                      <a:txBody>
                        <a:bodyPr/>
                        <a:lstStyle/>
                        <a:p>
                          <a:endParaRPr lang="en-US"/>
                        </a:p>
                      </a:txBody>
                      <a:tcPr anchor="ctr">
                        <a:blipFill>
                          <a:blip r:embed="rId5"/>
                          <a:stretch>
                            <a:fillRect l="-149" t="-71053" r="-298" b="-2632"/>
                          </a:stretch>
                        </a:blipFill>
                      </a:tcPr>
                    </a:tc>
                    <a:extLst>
                      <a:ext uri="{0D108BD9-81ED-4DB2-BD59-A6C34878D82A}">
                        <a16:rowId xmlns:a16="http://schemas.microsoft.com/office/drawing/2014/main" val="931739785"/>
                      </a:ext>
                    </a:extLst>
                  </a:tr>
                </a:tbl>
              </a:graphicData>
            </a:graphic>
          </p:graphicFrame>
        </mc:Fallback>
      </mc:AlternateContent>
      <p:sp>
        <p:nvSpPr>
          <p:cNvPr id="5" name="Rectangle 4"/>
          <p:cNvSpPr/>
          <p:nvPr/>
        </p:nvSpPr>
        <p:spPr bwMode="auto">
          <a:xfrm>
            <a:off x="5943600" y="4416774"/>
            <a:ext cx="3649577" cy="1545516"/>
          </a:xfrm>
          <a:prstGeom prst="rect">
            <a:avLst/>
          </a:prstGeom>
          <a:noFill/>
          <a:ln w="2857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6" name="TextBox 5"/>
          <p:cNvSpPr txBox="1"/>
          <p:nvPr/>
        </p:nvSpPr>
        <p:spPr>
          <a:xfrm>
            <a:off x="5943600" y="4461640"/>
            <a:ext cx="3592121" cy="492443"/>
          </a:xfrm>
          <a:prstGeom prst="rect">
            <a:avLst/>
          </a:prstGeom>
          <a:noFill/>
        </p:spPr>
        <p:txBody>
          <a:bodyPr wrap="square" rtlCol="0">
            <a:spAutoFit/>
          </a:bodyPr>
          <a:lstStyle/>
          <a:p>
            <a:pPr algn="ctr"/>
            <a:r>
              <a:rPr lang="en-GB" b="1" dirty="0" smtClean="0">
                <a:solidFill>
                  <a:srgbClr val="FF0000"/>
                </a:solidFill>
              </a:rPr>
              <a:t>Neutral: Intention of R83/101 legislation</a:t>
            </a:r>
            <a:br>
              <a:rPr lang="en-GB" b="1" dirty="0" smtClean="0">
                <a:solidFill>
                  <a:srgbClr val="FF0000"/>
                </a:solidFill>
              </a:rPr>
            </a:br>
            <a:r>
              <a:rPr lang="en-GB" b="1" dirty="0" smtClean="0">
                <a:solidFill>
                  <a:srgbClr val="FF0000"/>
                </a:solidFill>
              </a:rPr>
              <a:t>(also intention of WLTP) </a:t>
            </a:r>
          </a:p>
        </p:txBody>
      </p:sp>
    </p:spTree>
    <p:extLst>
      <p:ext uri="{BB962C8B-B14F-4D97-AF65-F5344CB8AC3E}">
        <p14:creationId xmlns:p14="http://schemas.microsoft.com/office/powerpoint/2010/main" val="2235837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Certification according to UN-ECE R83/R101</a:t>
            </a:r>
            <a:br>
              <a:rPr lang="en-GB" dirty="0">
                <a:latin typeface="VWAG TheSans" panose="020B0502050302020203" pitchFamily="34" charset="0"/>
              </a:rPr>
            </a:br>
            <a:r>
              <a:rPr lang="en-GB" sz="1800" b="0" dirty="0" smtClean="0">
                <a:latin typeface="VWAG TheSans" panose="020B0502050302020203" pitchFamily="34" charset="0"/>
              </a:rPr>
              <a:t>Different use cases for mode selection under condition B </a:t>
            </a:r>
            <a:endParaRPr lang="en-GB" sz="1800" dirty="0">
              <a:latin typeface="VWAG TheSans" panose="020B0502050302020203" pitchFamily="34" charset="0"/>
            </a:endParaRPr>
          </a:p>
        </p:txBody>
      </p:sp>
      <p:sp>
        <p:nvSpPr>
          <p:cNvPr id="22" name="Freeform 2"/>
          <p:cNvSpPr>
            <a:spLocks/>
          </p:cNvSpPr>
          <p:nvPr/>
        </p:nvSpPr>
        <p:spPr bwMode="blackWhite">
          <a:xfrm>
            <a:off x="1971957" y="1868971"/>
            <a:ext cx="1352971" cy="1914551"/>
          </a:xfrm>
          <a:custGeom>
            <a:avLst/>
            <a:gdLst>
              <a:gd name="T0" fmla="*/ 432 w 865"/>
              <a:gd name="T1" fmla="*/ 0 h 1828"/>
              <a:gd name="T2" fmla="*/ 561 w 865"/>
              <a:gd name="T3" fmla="*/ 828 h 1828"/>
              <a:gd name="T4" fmla="*/ 561 w 865"/>
              <a:gd name="T5" fmla="*/ 1539 h 1828"/>
              <a:gd name="T6" fmla="*/ 648 w 865"/>
              <a:gd name="T7" fmla="*/ 1539 h 1828"/>
              <a:gd name="T8" fmla="*/ 864 w 865"/>
              <a:gd name="T9" fmla="*/ 1658 h 1828"/>
              <a:gd name="T10" fmla="*/ 864 w 865"/>
              <a:gd name="T11" fmla="*/ 1827 h 1828"/>
              <a:gd name="T12" fmla="*/ 0 w 865"/>
              <a:gd name="T13" fmla="*/ 1827 h 1828"/>
              <a:gd name="T14" fmla="*/ 0 w 865"/>
              <a:gd name="T15" fmla="*/ 1674 h 1828"/>
              <a:gd name="T16" fmla="*/ 172 w 865"/>
              <a:gd name="T17" fmla="*/ 1556 h 1828"/>
              <a:gd name="T18" fmla="*/ 273 w 865"/>
              <a:gd name="T19" fmla="*/ 1556 h 1828"/>
              <a:gd name="T20" fmla="*/ 273 w 865"/>
              <a:gd name="T21" fmla="*/ 828 h 1828"/>
              <a:gd name="T22" fmla="*/ 432 w 865"/>
              <a:gd name="T23" fmla="*/ 0 h 1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5" h="1828">
                <a:moveTo>
                  <a:pt x="432" y="0"/>
                </a:moveTo>
                <a:lnTo>
                  <a:pt x="561" y="828"/>
                </a:lnTo>
                <a:lnTo>
                  <a:pt x="561" y="1539"/>
                </a:lnTo>
                <a:lnTo>
                  <a:pt x="648" y="1539"/>
                </a:lnTo>
                <a:lnTo>
                  <a:pt x="864" y="1658"/>
                </a:lnTo>
                <a:lnTo>
                  <a:pt x="864" y="1827"/>
                </a:lnTo>
                <a:lnTo>
                  <a:pt x="0" y="1827"/>
                </a:lnTo>
                <a:lnTo>
                  <a:pt x="0" y="1674"/>
                </a:lnTo>
                <a:lnTo>
                  <a:pt x="172" y="1556"/>
                </a:lnTo>
                <a:lnTo>
                  <a:pt x="273" y="1556"/>
                </a:lnTo>
                <a:lnTo>
                  <a:pt x="273" y="828"/>
                </a:lnTo>
                <a:lnTo>
                  <a:pt x="432" y="0"/>
                </a:lnTo>
              </a:path>
            </a:pathLst>
          </a:custGeom>
          <a:gradFill rotWithShape="0">
            <a:gsLst>
              <a:gs pos="0">
                <a:srgbClr val="B2B2B2"/>
              </a:gs>
              <a:gs pos="100000">
                <a:srgbClr val="B2B2B2">
                  <a:gamma/>
                  <a:shade val="46275"/>
                  <a:invGamma/>
                </a:srgbClr>
              </a:gs>
            </a:gsLst>
            <a:path path="rect">
              <a:fillToRect r="100000" b="100000"/>
            </a:path>
          </a:gradFill>
          <a:ln w="12700" cap="rnd" cmpd="sng">
            <a:prstDash val="solid"/>
            <a:round/>
            <a:headEnd/>
            <a:tailEnd/>
          </a:ln>
          <a:effectLst/>
          <a:scene3d>
            <a:camera prst="legacyObliqueTopRight"/>
            <a:lightRig rig="legacyFlat2" dir="t"/>
          </a:scene3d>
          <a:sp3d extrusionH="176200" prstMaterial="legacyMatte">
            <a:bevelT w="13500" h="13500" prst="angle"/>
            <a:bevelB w="13500" h="13500" prst="angle"/>
            <a:extrusionClr>
              <a:srgbClr val="B2B2B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36" tIns="48868" rIns="97736" bIns="48868">
            <a:flatTx/>
          </a:bodyPr>
          <a:lstStyle/>
          <a:p>
            <a:pPr>
              <a:spcBef>
                <a:spcPct val="0"/>
              </a:spcBef>
            </a:pPr>
            <a:endParaRPr lang="de-DE" sz="1700">
              <a:solidFill>
                <a:srgbClr val="000000"/>
              </a:solidFill>
            </a:endParaRPr>
          </a:p>
        </p:txBody>
      </p:sp>
      <p:sp>
        <p:nvSpPr>
          <p:cNvPr id="23" name="Freeform 3"/>
          <p:cNvSpPr>
            <a:spLocks/>
          </p:cNvSpPr>
          <p:nvPr/>
        </p:nvSpPr>
        <p:spPr bwMode="blackWhite">
          <a:xfrm>
            <a:off x="1106821" y="1468893"/>
            <a:ext cx="3192031" cy="1104666"/>
          </a:xfrm>
          <a:custGeom>
            <a:avLst/>
            <a:gdLst>
              <a:gd name="T0" fmla="*/ 0 w 2042"/>
              <a:gd name="T1" fmla="*/ 788 h 789"/>
              <a:gd name="T2" fmla="*/ 2041 w 2042"/>
              <a:gd name="T3" fmla="*/ 78 h 789"/>
              <a:gd name="T4" fmla="*/ 1996 w 2042"/>
              <a:gd name="T5" fmla="*/ 0 h 789"/>
              <a:gd name="T6" fmla="*/ 985 w 2042"/>
              <a:gd name="T7" fmla="*/ 178 h 789"/>
              <a:gd name="T8" fmla="*/ 834 w 2042"/>
              <a:gd name="T9" fmla="*/ 230 h 789"/>
              <a:gd name="T10" fmla="*/ 8 w 2042"/>
              <a:gd name="T11" fmla="*/ 682 h 789"/>
              <a:gd name="T12" fmla="*/ 0 w 2042"/>
              <a:gd name="T13" fmla="*/ 788 h 789"/>
            </a:gdLst>
            <a:ahLst/>
            <a:cxnLst>
              <a:cxn ang="0">
                <a:pos x="T0" y="T1"/>
              </a:cxn>
              <a:cxn ang="0">
                <a:pos x="T2" y="T3"/>
              </a:cxn>
              <a:cxn ang="0">
                <a:pos x="T4" y="T5"/>
              </a:cxn>
              <a:cxn ang="0">
                <a:pos x="T6" y="T7"/>
              </a:cxn>
              <a:cxn ang="0">
                <a:pos x="T8" y="T9"/>
              </a:cxn>
              <a:cxn ang="0">
                <a:pos x="T10" y="T11"/>
              </a:cxn>
              <a:cxn ang="0">
                <a:pos x="T12" y="T13"/>
              </a:cxn>
            </a:cxnLst>
            <a:rect l="0" t="0" r="r" b="b"/>
            <a:pathLst>
              <a:path w="2042" h="789">
                <a:moveTo>
                  <a:pt x="0" y="788"/>
                </a:moveTo>
                <a:lnTo>
                  <a:pt x="2041" y="78"/>
                </a:lnTo>
                <a:lnTo>
                  <a:pt x="1996" y="0"/>
                </a:lnTo>
                <a:lnTo>
                  <a:pt x="985" y="178"/>
                </a:lnTo>
                <a:lnTo>
                  <a:pt x="834" y="230"/>
                </a:lnTo>
                <a:lnTo>
                  <a:pt x="8" y="682"/>
                </a:lnTo>
                <a:lnTo>
                  <a:pt x="0" y="788"/>
                </a:lnTo>
              </a:path>
            </a:pathLst>
          </a:custGeom>
          <a:solidFill>
            <a:schemeClr val="accent1"/>
          </a:soli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36" tIns="48868" rIns="97736" bIns="48868"/>
          <a:lstStyle/>
          <a:p>
            <a:pPr>
              <a:spcBef>
                <a:spcPct val="0"/>
              </a:spcBef>
            </a:pPr>
            <a:endParaRPr lang="de-DE" sz="1700">
              <a:solidFill>
                <a:srgbClr val="000000"/>
              </a:solidFill>
            </a:endParaRPr>
          </a:p>
        </p:txBody>
      </p:sp>
      <p:sp>
        <p:nvSpPr>
          <p:cNvPr id="24" name="Oval 4"/>
          <p:cNvSpPr>
            <a:spLocks noChangeArrowheads="1"/>
          </p:cNvSpPr>
          <p:nvPr/>
        </p:nvSpPr>
        <p:spPr bwMode="blackWhite">
          <a:xfrm>
            <a:off x="2565081" y="1833339"/>
            <a:ext cx="166708" cy="149017"/>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lgn="ctr">
              <a:spcBef>
                <a:spcPct val="0"/>
              </a:spcBef>
            </a:pPr>
            <a:endParaRPr lang="de-DE" altLang="de-DE" sz="1700">
              <a:solidFill>
                <a:srgbClr val="000000"/>
              </a:solidFill>
            </a:endParaRPr>
          </a:p>
        </p:txBody>
      </p:sp>
      <p:sp>
        <p:nvSpPr>
          <p:cNvPr id="36" name="Line 9"/>
          <p:cNvSpPr>
            <a:spLocks noChangeShapeType="1"/>
          </p:cNvSpPr>
          <p:nvPr/>
        </p:nvSpPr>
        <p:spPr bwMode="blackWhite">
          <a:xfrm>
            <a:off x="1255980" y="2520108"/>
            <a:ext cx="335331" cy="7883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37" name="Line 10"/>
          <p:cNvSpPr>
            <a:spLocks noChangeShapeType="1"/>
          </p:cNvSpPr>
          <p:nvPr/>
        </p:nvSpPr>
        <p:spPr bwMode="blackWhite">
          <a:xfrm>
            <a:off x="1247204" y="2520121"/>
            <a:ext cx="6509" cy="78832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38" name="Line 11"/>
          <p:cNvSpPr>
            <a:spLocks noChangeShapeType="1"/>
          </p:cNvSpPr>
          <p:nvPr/>
        </p:nvSpPr>
        <p:spPr bwMode="blackWhite">
          <a:xfrm flipH="1">
            <a:off x="907938" y="2521739"/>
            <a:ext cx="330500" cy="78670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39" name="Freeform 12"/>
          <p:cNvSpPr>
            <a:spLocks/>
          </p:cNvSpPr>
          <p:nvPr/>
        </p:nvSpPr>
        <p:spPr bwMode="blackWhite">
          <a:xfrm>
            <a:off x="597918" y="3295789"/>
            <a:ext cx="1298572" cy="385499"/>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chemeClr val="accent1"/>
          </a:soli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36" tIns="48868" rIns="97736" bIns="48868"/>
          <a:lstStyle/>
          <a:p>
            <a:pPr>
              <a:spcBef>
                <a:spcPct val="0"/>
              </a:spcBef>
            </a:pPr>
            <a:endParaRPr lang="de-DE" sz="1700">
              <a:solidFill>
                <a:srgbClr val="000000"/>
              </a:solidFill>
            </a:endParaRPr>
          </a:p>
        </p:txBody>
      </p:sp>
      <p:sp>
        <p:nvSpPr>
          <p:cNvPr id="42" name="Freeform 2"/>
          <p:cNvSpPr>
            <a:spLocks/>
          </p:cNvSpPr>
          <p:nvPr/>
        </p:nvSpPr>
        <p:spPr bwMode="blackWhite">
          <a:xfrm>
            <a:off x="6602943" y="2064066"/>
            <a:ext cx="1352971" cy="1911960"/>
          </a:xfrm>
          <a:custGeom>
            <a:avLst/>
            <a:gdLst>
              <a:gd name="T0" fmla="*/ 432 w 865"/>
              <a:gd name="T1" fmla="*/ 0 h 1828"/>
              <a:gd name="T2" fmla="*/ 561 w 865"/>
              <a:gd name="T3" fmla="*/ 828 h 1828"/>
              <a:gd name="T4" fmla="*/ 561 w 865"/>
              <a:gd name="T5" fmla="*/ 1539 h 1828"/>
              <a:gd name="T6" fmla="*/ 648 w 865"/>
              <a:gd name="T7" fmla="*/ 1539 h 1828"/>
              <a:gd name="T8" fmla="*/ 864 w 865"/>
              <a:gd name="T9" fmla="*/ 1658 h 1828"/>
              <a:gd name="T10" fmla="*/ 864 w 865"/>
              <a:gd name="T11" fmla="*/ 1827 h 1828"/>
              <a:gd name="T12" fmla="*/ 0 w 865"/>
              <a:gd name="T13" fmla="*/ 1827 h 1828"/>
              <a:gd name="T14" fmla="*/ 0 w 865"/>
              <a:gd name="T15" fmla="*/ 1674 h 1828"/>
              <a:gd name="T16" fmla="*/ 172 w 865"/>
              <a:gd name="T17" fmla="*/ 1556 h 1828"/>
              <a:gd name="T18" fmla="*/ 273 w 865"/>
              <a:gd name="T19" fmla="*/ 1556 h 1828"/>
              <a:gd name="T20" fmla="*/ 273 w 865"/>
              <a:gd name="T21" fmla="*/ 828 h 1828"/>
              <a:gd name="T22" fmla="*/ 432 w 865"/>
              <a:gd name="T23" fmla="*/ 0 h 1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5" h="1828">
                <a:moveTo>
                  <a:pt x="432" y="0"/>
                </a:moveTo>
                <a:lnTo>
                  <a:pt x="561" y="828"/>
                </a:lnTo>
                <a:lnTo>
                  <a:pt x="561" y="1539"/>
                </a:lnTo>
                <a:lnTo>
                  <a:pt x="648" y="1539"/>
                </a:lnTo>
                <a:lnTo>
                  <a:pt x="864" y="1658"/>
                </a:lnTo>
                <a:lnTo>
                  <a:pt x="864" y="1827"/>
                </a:lnTo>
                <a:lnTo>
                  <a:pt x="0" y="1827"/>
                </a:lnTo>
                <a:lnTo>
                  <a:pt x="0" y="1674"/>
                </a:lnTo>
                <a:lnTo>
                  <a:pt x="172" y="1556"/>
                </a:lnTo>
                <a:lnTo>
                  <a:pt x="273" y="1556"/>
                </a:lnTo>
                <a:lnTo>
                  <a:pt x="273" y="828"/>
                </a:lnTo>
                <a:lnTo>
                  <a:pt x="432" y="0"/>
                </a:lnTo>
              </a:path>
            </a:pathLst>
          </a:custGeom>
          <a:gradFill rotWithShape="0">
            <a:gsLst>
              <a:gs pos="0">
                <a:srgbClr val="B2B2B2"/>
              </a:gs>
              <a:gs pos="100000">
                <a:srgbClr val="B2B2B2">
                  <a:gamma/>
                  <a:shade val="46275"/>
                  <a:invGamma/>
                </a:srgbClr>
              </a:gs>
            </a:gsLst>
            <a:path path="rect">
              <a:fillToRect r="100000" b="100000"/>
            </a:path>
          </a:gradFill>
          <a:ln w="12700" cap="rnd" cmpd="sng">
            <a:prstDash val="solid"/>
            <a:round/>
            <a:headEnd/>
            <a:tailEnd/>
          </a:ln>
          <a:effectLst/>
          <a:scene3d>
            <a:camera prst="legacyObliqueTopRight"/>
            <a:lightRig rig="legacyFlat2" dir="t"/>
          </a:scene3d>
          <a:sp3d extrusionH="176200" prstMaterial="legacyMatte">
            <a:bevelT w="13500" h="13500" prst="angle"/>
            <a:bevelB w="13500" h="13500" prst="angle"/>
            <a:extrusionClr>
              <a:srgbClr val="B2B2B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36" tIns="48868" rIns="97736" bIns="48868">
            <a:flatTx/>
          </a:bodyPr>
          <a:lstStyle/>
          <a:p>
            <a:pPr>
              <a:spcBef>
                <a:spcPct val="0"/>
              </a:spcBef>
            </a:pPr>
            <a:endParaRPr lang="de-DE" sz="1700">
              <a:solidFill>
                <a:srgbClr val="000000"/>
              </a:solidFill>
            </a:endParaRPr>
          </a:p>
        </p:txBody>
      </p:sp>
      <p:sp>
        <p:nvSpPr>
          <p:cNvPr id="43" name="Freeform 3"/>
          <p:cNvSpPr>
            <a:spLocks/>
          </p:cNvSpPr>
          <p:nvPr/>
        </p:nvSpPr>
        <p:spPr bwMode="blackWhite">
          <a:xfrm rot="1049824">
            <a:off x="5833653" y="1696337"/>
            <a:ext cx="3192031" cy="1104666"/>
          </a:xfrm>
          <a:custGeom>
            <a:avLst/>
            <a:gdLst>
              <a:gd name="T0" fmla="*/ 0 w 2042"/>
              <a:gd name="T1" fmla="*/ 788 h 789"/>
              <a:gd name="T2" fmla="*/ 2041 w 2042"/>
              <a:gd name="T3" fmla="*/ 78 h 789"/>
              <a:gd name="T4" fmla="*/ 1996 w 2042"/>
              <a:gd name="T5" fmla="*/ 0 h 789"/>
              <a:gd name="T6" fmla="*/ 985 w 2042"/>
              <a:gd name="T7" fmla="*/ 178 h 789"/>
              <a:gd name="T8" fmla="*/ 834 w 2042"/>
              <a:gd name="T9" fmla="*/ 230 h 789"/>
              <a:gd name="T10" fmla="*/ 8 w 2042"/>
              <a:gd name="T11" fmla="*/ 682 h 789"/>
              <a:gd name="T12" fmla="*/ 0 w 2042"/>
              <a:gd name="T13" fmla="*/ 788 h 789"/>
            </a:gdLst>
            <a:ahLst/>
            <a:cxnLst>
              <a:cxn ang="0">
                <a:pos x="T0" y="T1"/>
              </a:cxn>
              <a:cxn ang="0">
                <a:pos x="T2" y="T3"/>
              </a:cxn>
              <a:cxn ang="0">
                <a:pos x="T4" y="T5"/>
              </a:cxn>
              <a:cxn ang="0">
                <a:pos x="T6" y="T7"/>
              </a:cxn>
              <a:cxn ang="0">
                <a:pos x="T8" y="T9"/>
              </a:cxn>
              <a:cxn ang="0">
                <a:pos x="T10" y="T11"/>
              </a:cxn>
              <a:cxn ang="0">
                <a:pos x="T12" y="T13"/>
              </a:cxn>
            </a:cxnLst>
            <a:rect l="0" t="0" r="r" b="b"/>
            <a:pathLst>
              <a:path w="2042" h="789">
                <a:moveTo>
                  <a:pt x="0" y="788"/>
                </a:moveTo>
                <a:lnTo>
                  <a:pt x="2041" y="78"/>
                </a:lnTo>
                <a:lnTo>
                  <a:pt x="1996" y="0"/>
                </a:lnTo>
                <a:lnTo>
                  <a:pt x="985" y="178"/>
                </a:lnTo>
                <a:lnTo>
                  <a:pt x="834" y="230"/>
                </a:lnTo>
                <a:lnTo>
                  <a:pt x="8" y="682"/>
                </a:lnTo>
                <a:lnTo>
                  <a:pt x="0" y="788"/>
                </a:lnTo>
              </a:path>
            </a:pathLst>
          </a:custGeom>
          <a:solidFill>
            <a:schemeClr val="accent1"/>
          </a:soli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36" tIns="48868" rIns="97736" bIns="48868"/>
          <a:lstStyle/>
          <a:p>
            <a:pPr>
              <a:spcBef>
                <a:spcPct val="0"/>
              </a:spcBef>
            </a:pPr>
            <a:endParaRPr lang="de-DE" sz="1700">
              <a:solidFill>
                <a:srgbClr val="000000"/>
              </a:solidFill>
            </a:endParaRPr>
          </a:p>
        </p:txBody>
      </p:sp>
      <p:sp>
        <p:nvSpPr>
          <p:cNvPr id="44" name="Oval 4"/>
          <p:cNvSpPr>
            <a:spLocks noChangeArrowheads="1"/>
          </p:cNvSpPr>
          <p:nvPr/>
        </p:nvSpPr>
        <p:spPr bwMode="blackWhite">
          <a:xfrm>
            <a:off x="7228741" y="2025843"/>
            <a:ext cx="166708" cy="149017"/>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lgn="ctr">
              <a:spcBef>
                <a:spcPct val="0"/>
              </a:spcBef>
            </a:pPr>
            <a:endParaRPr lang="de-DE" altLang="de-DE" sz="1700">
              <a:solidFill>
                <a:srgbClr val="000000"/>
              </a:solidFill>
            </a:endParaRPr>
          </a:p>
        </p:txBody>
      </p:sp>
      <mc:AlternateContent xmlns:mc="http://schemas.openxmlformats.org/markup-compatibility/2006" xmlns:a14="http://schemas.microsoft.com/office/drawing/2010/main">
        <mc:Choice Requires="a14">
          <p:sp>
            <p:nvSpPr>
              <p:cNvPr id="53" name="Rectangle 13"/>
              <p:cNvSpPr>
                <a:spLocks noChangeArrowheads="1"/>
              </p:cNvSpPr>
              <p:nvPr/>
            </p:nvSpPr>
            <p:spPr bwMode="auto">
              <a:xfrm>
                <a:off x="5299920" y="3528949"/>
                <a:ext cx="1284593" cy="38525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0" tIns="0" rIns="0" bIns="0"/>
              <a:lstStyle>
                <a:lvl1pPr defTabSz="787400">
                  <a:defRPr sz="2400">
                    <a:solidFill>
                      <a:schemeClr val="tx1"/>
                    </a:solidFill>
                    <a:latin typeface="Times New Roman" pitchFamily="18" charset="0"/>
                  </a:defRPr>
                </a:lvl1pPr>
                <a:lvl2pPr defTabSz="787400">
                  <a:defRPr sz="2400">
                    <a:solidFill>
                      <a:schemeClr val="tx1"/>
                    </a:solidFill>
                    <a:latin typeface="Times New Roman" pitchFamily="18" charset="0"/>
                  </a:defRPr>
                </a:lvl2pPr>
                <a:lvl3pPr marL="301625" indent="-150813" defTabSz="787400">
                  <a:defRPr sz="2400">
                    <a:solidFill>
                      <a:schemeClr val="tx1"/>
                    </a:solidFill>
                    <a:latin typeface="Times New Roman" pitchFamily="18" charset="0"/>
                  </a:defRPr>
                </a:lvl3pPr>
                <a:lvl4pPr marL="439738" indent="-136525" defTabSz="787400">
                  <a:defRPr sz="2400">
                    <a:solidFill>
                      <a:schemeClr val="tx1"/>
                    </a:solidFill>
                    <a:latin typeface="Times New Roman" pitchFamily="18" charset="0"/>
                  </a:defRPr>
                </a:lvl4pPr>
                <a:lvl5pPr marL="603250" indent="-142875" defTabSz="787400">
                  <a:defRPr sz="2400">
                    <a:solidFill>
                      <a:schemeClr val="tx1"/>
                    </a:solidFill>
                    <a:latin typeface="Times New Roman" pitchFamily="18" charset="0"/>
                  </a:defRPr>
                </a:lvl5pPr>
                <a:lvl6pPr marL="1060450" indent="-142875" defTabSz="787400" fontAlgn="base">
                  <a:spcBef>
                    <a:spcPct val="0"/>
                  </a:spcBef>
                  <a:spcAft>
                    <a:spcPct val="0"/>
                  </a:spcAft>
                  <a:defRPr sz="2400">
                    <a:solidFill>
                      <a:schemeClr val="tx1"/>
                    </a:solidFill>
                    <a:latin typeface="Times New Roman" pitchFamily="18" charset="0"/>
                  </a:defRPr>
                </a:lvl6pPr>
                <a:lvl7pPr marL="1517650" indent="-142875" defTabSz="787400" fontAlgn="base">
                  <a:spcBef>
                    <a:spcPct val="0"/>
                  </a:spcBef>
                  <a:spcAft>
                    <a:spcPct val="0"/>
                  </a:spcAft>
                  <a:defRPr sz="2400">
                    <a:solidFill>
                      <a:schemeClr val="tx1"/>
                    </a:solidFill>
                    <a:latin typeface="Times New Roman" pitchFamily="18" charset="0"/>
                  </a:defRPr>
                </a:lvl7pPr>
                <a:lvl8pPr marL="1974850" indent="-142875" defTabSz="787400" fontAlgn="base">
                  <a:spcBef>
                    <a:spcPct val="0"/>
                  </a:spcBef>
                  <a:spcAft>
                    <a:spcPct val="0"/>
                  </a:spcAft>
                  <a:defRPr sz="2400">
                    <a:solidFill>
                      <a:schemeClr val="tx1"/>
                    </a:solidFill>
                    <a:latin typeface="Times New Roman" pitchFamily="18" charset="0"/>
                  </a:defRPr>
                </a:lvl8pPr>
                <a:lvl9pPr marL="2432050" indent="-142875" defTabSz="787400" fontAlgn="base">
                  <a:spcBef>
                    <a:spcPct val="0"/>
                  </a:spcBef>
                  <a:spcAft>
                    <a:spcPct val="0"/>
                  </a:spcAft>
                  <a:defRPr sz="2400">
                    <a:solidFill>
                      <a:schemeClr val="tx1"/>
                    </a:solidFill>
                    <a:latin typeface="Times New Roman" pitchFamily="18" charset="0"/>
                  </a:defRPr>
                </a:lvl9pPr>
              </a:lstStyle>
              <a:p>
                <a:pPr algn="ctr">
                  <a:spcBef>
                    <a:spcPct val="0"/>
                  </a:spcBef>
                  <a:buSzPct val="120000"/>
                </a:pPr>
                <a:r>
                  <a:rPr lang="en-US" altLang="de-DE" sz="1200" dirty="0" smtClean="0">
                    <a:solidFill>
                      <a:srgbClr val="000000"/>
                    </a:solidFill>
                    <a:latin typeface="VWAG TheSans" panose="020B0502050302020203" pitchFamily="34" charset="0"/>
                  </a:rPr>
                  <a:t>Fuel Consumption</a:t>
                </a:r>
              </a:p>
              <a:p>
                <a:pPr algn="ctr">
                  <a:spcBef>
                    <a:spcPct val="0"/>
                  </a:spcBef>
                  <a:buSzPct val="120000"/>
                </a:pPr>
                <a:r>
                  <a:rPr lang="de-DE" altLang="de-DE" sz="1200" dirty="0">
                    <a:solidFill>
                      <a:srgbClr val="000000"/>
                    </a:solidFill>
                    <a:latin typeface="VWAG TheSans" panose="020B0502050302020203" pitchFamily="34" charset="0"/>
                  </a:rPr>
                  <a:t>(</a:t>
                </a:r>
                <a14:m>
                  <m:oMath xmlns:m="http://schemas.openxmlformats.org/officeDocument/2006/math">
                    <m:sSub>
                      <m:sSubPr>
                        <m:ctrlPr>
                          <a:rPr lang="en-US" altLang="de-DE" sz="1200" i="1" dirty="0">
                            <a:solidFill>
                              <a:srgbClr val="000000"/>
                            </a:solidFill>
                            <a:latin typeface="Cambria Math"/>
                          </a:rPr>
                        </m:ctrlPr>
                      </m:sSubPr>
                      <m:e>
                        <m:r>
                          <m:rPr>
                            <m:sty m:val="p"/>
                          </m:rPr>
                          <a:rPr lang="de-DE" altLang="de-DE" sz="1200" i="0" dirty="0">
                            <a:solidFill>
                              <a:srgbClr val="000000"/>
                            </a:solidFill>
                            <a:latin typeface="Cambria Math" panose="02040503050406030204" pitchFamily="18" charset="0"/>
                          </a:rPr>
                          <m:t>C</m:t>
                        </m:r>
                      </m:e>
                      <m:sub>
                        <m:r>
                          <m:rPr>
                            <m:sty m:val="p"/>
                          </m:rPr>
                          <a:rPr lang="de-DE" altLang="de-DE" sz="1200" b="0" i="0" dirty="0" smtClean="0">
                            <a:solidFill>
                              <a:srgbClr val="000000"/>
                            </a:solidFill>
                            <a:latin typeface="Cambria Math" panose="02040503050406030204" pitchFamily="18" charset="0"/>
                          </a:rPr>
                          <m:t>neutral</m:t>
                        </m:r>
                      </m:sub>
                    </m:sSub>
                  </m:oMath>
                </a14:m>
                <a:r>
                  <a:rPr lang="en-US" altLang="de-DE" sz="1200" dirty="0" smtClean="0">
                    <a:solidFill>
                      <a:srgbClr val="000000"/>
                    </a:solidFill>
                    <a:latin typeface="VWAG TheSans" panose="020B0502050302020203" pitchFamily="34" charset="0"/>
                  </a:rPr>
                  <a:t>)</a:t>
                </a:r>
                <a:endParaRPr lang="en-US" altLang="de-DE" sz="1200" dirty="0">
                  <a:solidFill>
                    <a:srgbClr val="000000"/>
                  </a:solidFill>
                  <a:latin typeface="VWAG TheSans" panose="020B0502050302020203" pitchFamily="34" charset="0"/>
                </a:endParaRPr>
              </a:p>
            </p:txBody>
          </p:sp>
        </mc:Choice>
        <mc:Fallback xmlns="">
          <p:sp>
            <p:nvSpPr>
              <p:cNvPr id="53" name="Rectangle 13"/>
              <p:cNvSpPr>
                <a:spLocks noRot="1" noChangeAspect="1" noMove="1" noResize="1" noEditPoints="1" noAdjustHandles="1" noChangeArrowheads="1" noChangeShapeType="1" noTextEdit="1"/>
              </p:cNvSpPr>
              <p:nvPr/>
            </p:nvSpPr>
            <p:spPr bwMode="auto">
              <a:xfrm>
                <a:off x="5299920" y="3528949"/>
                <a:ext cx="1284593" cy="385256"/>
              </a:xfrm>
              <a:prstGeom prst="rect">
                <a:avLst/>
              </a:prstGeom>
              <a:blipFill>
                <a:blip r:embed="rId2"/>
                <a:stretch>
                  <a:fillRect l="-4739" t="-12698" r="-4739" b="-1904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cxnSp>
        <p:nvCxnSpPr>
          <p:cNvPr id="8" name="Straight Connector 7"/>
          <p:cNvCxnSpPr/>
          <p:nvPr/>
        </p:nvCxnSpPr>
        <p:spPr bwMode="auto">
          <a:xfrm flipH="1">
            <a:off x="4918282" y="1582738"/>
            <a:ext cx="6694" cy="4641599"/>
          </a:xfrm>
          <a:prstGeom prst="line">
            <a:avLst/>
          </a:prstGeom>
          <a:solidFill>
            <a:schemeClr val="accent1"/>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55" name="Rectangle 13"/>
              <p:cNvSpPr>
                <a:spLocks noChangeArrowheads="1"/>
              </p:cNvSpPr>
              <p:nvPr/>
            </p:nvSpPr>
            <p:spPr bwMode="auto">
              <a:xfrm>
                <a:off x="8445934" y="3510905"/>
                <a:ext cx="1035348" cy="38525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0" tIns="0" rIns="0" bIns="0"/>
              <a:lstStyle>
                <a:lvl1pPr defTabSz="787400">
                  <a:defRPr sz="2400">
                    <a:solidFill>
                      <a:schemeClr val="tx1"/>
                    </a:solidFill>
                    <a:latin typeface="Times New Roman" pitchFamily="18" charset="0"/>
                  </a:defRPr>
                </a:lvl1pPr>
                <a:lvl2pPr defTabSz="787400">
                  <a:defRPr sz="2400">
                    <a:solidFill>
                      <a:schemeClr val="tx1"/>
                    </a:solidFill>
                    <a:latin typeface="Times New Roman" pitchFamily="18" charset="0"/>
                  </a:defRPr>
                </a:lvl2pPr>
                <a:lvl3pPr marL="301625" indent="-150813" defTabSz="787400">
                  <a:defRPr sz="2400">
                    <a:solidFill>
                      <a:schemeClr val="tx1"/>
                    </a:solidFill>
                    <a:latin typeface="Times New Roman" pitchFamily="18" charset="0"/>
                  </a:defRPr>
                </a:lvl3pPr>
                <a:lvl4pPr marL="439738" indent="-136525" defTabSz="787400">
                  <a:defRPr sz="2400">
                    <a:solidFill>
                      <a:schemeClr val="tx1"/>
                    </a:solidFill>
                    <a:latin typeface="Times New Roman" pitchFamily="18" charset="0"/>
                  </a:defRPr>
                </a:lvl4pPr>
                <a:lvl5pPr marL="603250" indent="-142875" defTabSz="787400">
                  <a:defRPr sz="2400">
                    <a:solidFill>
                      <a:schemeClr val="tx1"/>
                    </a:solidFill>
                    <a:latin typeface="Times New Roman" pitchFamily="18" charset="0"/>
                  </a:defRPr>
                </a:lvl5pPr>
                <a:lvl6pPr marL="1060450" indent="-142875" defTabSz="787400" fontAlgn="base">
                  <a:spcBef>
                    <a:spcPct val="0"/>
                  </a:spcBef>
                  <a:spcAft>
                    <a:spcPct val="0"/>
                  </a:spcAft>
                  <a:defRPr sz="2400">
                    <a:solidFill>
                      <a:schemeClr val="tx1"/>
                    </a:solidFill>
                    <a:latin typeface="Times New Roman" pitchFamily="18" charset="0"/>
                  </a:defRPr>
                </a:lvl6pPr>
                <a:lvl7pPr marL="1517650" indent="-142875" defTabSz="787400" fontAlgn="base">
                  <a:spcBef>
                    <a:spcPct val="0"/>
                  </a:spcBef>
                  <a:spcAft>
                    <a:spcPct val="0"/>
                  </a:spcAft>
                  <a:defRPr sz="2400">
                    <a:solidFill>
                      <a:schemeClr val="tx1"/>
                    </a:solidFill>
                    <a:latin typeface="Times New Roman" pitchFamily="18" charset="0"/>
                  </a:defRPr>
                </a:lvl7pPr>
                <a:lvl8pPr marL="1974850" indent="-142875" defTabSz="787400" fontAlgn="base">
                  <a:spcBef>
                    <a:spcPct val="0"/>
                  </a:spcBef>
                  <a:spcAft>
                    <a:spcPct val="0"/>
                  </a:spcAft>
                  <a:defRPr sz="2400">
                    <a:solidFill>
                      <a:schemeClr val="tx1"/>
                    </a:solidFill>
                    <a:latin typeface="Times New Roman" pitchFamily="18" charset="0"/>
                  </a:defRPr>
                </a:lvl8pPr>
                <a:lvl9pPr marL="2432050" indent="-142875" defTabSz="787400" fontAlgn="base">
                  <a:spcBef>
                    <a:spcPct val="0"/>
                  </a:spcBef>
                  <a:spcAft>
                    <a:spcPct val="0"/>
                  </a:spcAft>
                  <a:defRPr sz="2400">
                    <a:solidFill>
                      <a:schemeClr val="tx1"/>
                    </a:solidFill>
                    <a:latin typeface="Times New Roman" pitchFamily="18" charset="0"/>
                  </a:defRPr>
                </a:lvl9pPr>
              </a:lstStyle>
              <a:p>
                <a:pPr algn="ctr">
                  <a:spcBef>
                    <a:spcPct val="0"/>
                  </a:spcBef>
                  <a:buSzPct val="120000"/>
                </a:pPr>
                <a:r>
                  <a:rPr lang="en-US" altLang="de-DE" sz="1200" dirty="0" smtClean="0">
                    <a:solidFill>
                      <a:srgbClr val="000000"/>
                    </a:solidFill>
                    <a:latin typeface="VWAG TheSans" panose="020B0502050302020203" pitchFamily="34" charset="0"/>
                  </a:rPr>
                  <a:t>Electric Consumption</a:t>
                </a:r>
              </a:p>
              <a:p>
                <a:pPr algn="ctr">
                  <a:spcBef>
                    <a:spcPct val="0"/>
                  </a:spcBef>
                  <a:buSzPct val="120000"/>
                </a:pPr>
                <a:r>
                  <a:rPr lang="en-US" altLang="de-DE" sz="1200" dirty="0" smtClean="0">
                    <a:solidFill>
                      <a:srgbClr val="000000"/>
                    </a:solidFill>
                  </a:rPr>
                  <a:t>(</a:t>
                </a:r>
                <a14:m>
                  <m:oMath xmlns:m="http://schemas.openxmlformats.org/officeDocument/2006/math">
                    <m:sSub>
                      <m:sSubPr>
                        <m:ctrlPr>
                          <a:rPr lang="en-US" altLang="de-DE" sz="1200" i="1" dirty="0">
                            <a:solidFill>
                              <a:srgbClr val="000000"/>
                            </a:solidFill>
                            <a:latin typeface="Cambria Math"/>
                          </a:rPr>
                        </m:ctrlPr>
                      </m:sSubPr>
                      <m:e>
                        <m:r>
                          <m:rPr>
                            <m:sty m:val="p"/>
                          </m:rPr>
                          <a:rPr lang="de-DE" altLang="de-DE" sz="1200" b="0" i="0" dirty="0" smtClean="0">
                            <a:solidFill>
                              <a:srgbClr val="000000"/>
                            </a:solidFill>
                            <a:latin typeface="Cambria Math" panose="02040503050406030204" pitchFamily="18" charset="0"/>
                          </a:rPr>
                          <m:t>E</m:t>
                        </m:r>
                      </m:e>
                      <m:sub>
                        <m:r>
                          <m:rPr>
                            <m:sty m:val="p"/>
                          </m:rPr>
                          <a:rPr lang="de-DE" altLang="de-DE" sz="1200" i="0" dirty="0">
                            <a:solidFill>
                              <a:srgbClr val="000000"/>
                            </a:solidFill>
                            <a:latin typeface="Cambria Math" panose="02040503050406030204" pitchFamily="18" charset="0"/>
                          </a:rPr>
                          <m:t>neutral</m:t>
                        </m:r>
                      </m:sub>
                    </m:sSub>
                  </m:oMath>
                </a14:m>
                <a:r>
                  <a:rPr lang="en-US" altLang="de-DE" sz="1200" dirty="0" smtClean="0">
                    <a:solidFill>
                      <a:srgbClr val="000000"/>
                    </a:solidFill>
                    <a:latin typeface="VWAG TheSans" panose="020B0502050302020203" pitchFamily="34" charset="0"/>
                  </a:rPr>
                  <a:t>)</a:t>
                </a:r>
                <a:endParaRPr lang="en-US" altLang="de-DE" sz="1200" dirty="0">
                  <a:solidFill>
                    <a:srgbClr val="000000"/>
                  </a:solidFill>
                  <a:latin typeface="VWAG TheSans" panose="020B0502050302020203" pitchFamily="34" charset="0"/>
                </a:endParaRPr>
              </a:p>
            </p:txBody>
          </p:sp>
        </mc:Choice>
        <mc:Fallback xmlns="">
          <p:sp>
            <p:nvSpPr>
              <p:cNvPr id="55" name="Rectangle 13"/>
              <p:cNvSpPr>
                <a:spLocks noRot="1" noChangeAspect="1" noMove="1" noResize="1" noEditPoints="1" noAdjustHandles="1" noChangeArrowheads="1" noChangeShapeType="1" noTextEdit="1"/>
              </p:cNvSpPr>
              <p:nvPr/>
            </p:nvSpPr>
            <p:spPr bwMode="auto">
              <a:xfrm>
                <a:off x="8445934" y="3510905"/>
                <a:ext cx="1035348" cy="385256"/>
              </a:xfrm>
              <a:prstGeom prst="rect">
                <a:avLst/>
              </a:prstGeom>
              <a:blipFill>
                <a:blip r:embed="rId3"/>
                <a:stretch>
                  <a:fillRect l="-2353" t="-12698" r="-2941" b="-6666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Rectangle 13"/>
              <p:cNvSpPr>
                <a:spLocks noChangeArrowheads="1"/>
              </p:cNvSpPr>
              <p:nvPr/>
            </p:nvSpPr>
            <p:spPr bwMode="auto">
              <a:xfrm>
                <a:off x="3664124" y="2818345"/>
                <a:ext cx="1035348" cy="38525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0" tIns="0" rIns="0" bIns="0"/>
              <a:lstStyle>
                <a:lvl1pPr defTabSz="787400">
                  <a:defRPr sz="2400">
                    <a:solidFill>
                      <a:schemeClr val="tx1"/>
                    </a:solidFill>
                    <a:latin typeface="Times New Roman" pitchFamily="18" charset="0"/>
                  </a:defRPr>
                </a:lvl1pPr>
                <a:lvl2pPr defTabSz="787400">
                  <a:defRPr sz="2400">
                    <a:solidFill>
                      <a:schemeClr val="tx1"/>
                    </a:solidFill>
                    <a:latin typeface="Times New Roman" pitchFamily="18" charset="0"/>
                  </a:defRPr>
                </a:lvl2pPr>
                <a:lvl3pPr marL="301625" indent="-150813" defTabSz="787400">
                  <a:defRPr sz="2400">
                    <a:solidFill>
                      <a:schemeClr val="tx1"/>
                    </a:solidFill>
                    <a:latin typeface="Times New Roman" pitchFamily="18" charset="0"/>
                  </a:defRPr>
                </a:lvl3pPr>
                <a:lvl4pPr marL="439738" indent="-136525" defTabSz="787400">
                  <a:defRPr sz="2400">
                    <a:solidFill>
                      <a:schemeClr val="tx1"/>
                    </a:solidFill>
                    <a:latin typeface="Times New Roman" pitchFamily="18" charset="0"/>
                  </a:defRPr>
                </a:lvl4pPr>
                <a:lvl5pPr marL="603250" indent="-142875" defTabSz="787400">
                  <a:defRPr sz="2400">
                    <a:solidFill>
                      <a:schemeClr val="tx1"/>
                    </a:solidFill>
                    <a:latin typeface="Times New Roman" pitchFamily="18" charset="0"/>
                  </a:defRPr>
                </a:lvl5pPr>
                <a:lvl6pPr marL="1060450" indent="-142875" defTabSz="787400" fontAlgn="base">
                  <a:spcBef>
                    <a:spcPct val="0"/>
                  </a:spcBef>
                  <a:spcAft>
                    <a:spcPct val="0"/>
                  </a:spcAft>
                  <a:defRPr sz="2400">
                    <a:solidFill>
                      <a:schemeClr val="tx1"/>
                    </a:solidFill>
                    <a:latin typeface="Times New Roman" pitchFamily="18" charset="0"/>
                  </a:defRPr>
                </a:lvl6pPr>
                <a:lvl7pPr marL="1517650" indent="-142875" defTabSz="787400" fontAlgn="base">
                  <a:spcBef>
                    <a:spcPct val="0"/>
                  </a:spcBef>
                  <a:spcAft>
                    <a:spcPct val="0"/>
                  </a:spcAft>
                  <a:defRPr sz="2400">
                    <a:solidFill>
                      <a:schemeClr val="tx1"/>
                    </a:solidFill>
                    <a:latin typeface="Times New Roman" pitchFamily="18" charset="0"/>
                  </a:defRPr>
                </a:lvl7pPr>
                <a:lvl8pPr marL="1974850" indent="-142875" defTabSz="787400" fontAlgn="base">
                  <a:spcBef>
                    <a:spcPct val="0"/>
                  </a:spcBef>
                  <a:spcAft>
                    <a:spcPct val="0"/>
                  </a:spcAft>
                  <a:defRPr sz="2400">
                    <a:solidFill>
                      <a:schemeClr val="tx1"/>
                    </a:solidFill>
                    <a:latin typeface="Times New Roman" pitchFamily="18" charset="0"/>
                  </a:defRPr>
                </a:lvl8pPr>
                <a:lvl9pPr marL="2432050" indent="-142875" defTabSz="787400" fontAlgn="base">
                  <a:spcBef>
                    <a:spcPct val="0"/>
                  </a:spcBef>
                  <a:spcAft>
                    <a:spcPct val="0"/>
                  </a:spcAft>
                  <a:defRPr sz="2400">
                    <a:solidFill>
                      <a:schemeClr val="tx1"/>
                    </a:solidFill>
                    <a:latin typeface="Times New Roman" pitchFamily="18" charset="0"/>
                  </a:defRPr>
                </a:lvl9pPr>
              </a:lstStyle>
              <a:p>
                <a:pPr algn="ctr">
                  <a:spcBef>
                    <a:spcPct val="0"/>
                  </a:spcBef>
                  <a:buSzPct val="120000"/>
                </a:pPr>
                <a:r>
                  <a:rPr lang="en-US" altLang="de-DE" sz="1200" dirty="0" smtClean="0">
                    <a:solidFill>
                      <a:srgbClr val="000000"/>
                    </a:solidFill>
                    <a:latin typeface="VWAG TheSans" panose="020B0502050302020203" pitchFamily="34" charset="0"/>
                  </a:rPr>
                  <a:t>Electric Consumption</a:t>
                </a:r>
              </a:p>
              <a:p>
                <a:pPr algn="ctr">
                  <a:spcBef>
                    <a:spcPct val="0"/>
                  </a:spcBef>
                  <a:buSzPct val="120000"/>
                </a:pPr>
                <a:r>
                  <a:rPr lang="de-DE" altLang="de-DE" sz="1200" dirty="0">
                    <a:solidFill>
                      <a:srgbClr val="000000"/>
                    </a:solidFill>
                    <a:latin typeface="VWAG TheSans" panose="020B0502050302020203" pitchFamily="34" charset="0"/>
                  </a:rPr>
                  <a:t>(</a:t>
                </a:r>
                <a14:m>
                  <m:oMath xmlns:m="http://schemas.openxmlformats.org/officeDocument/2006/math">
                    <m:sSub>
                      <m:sSubPr>
                        <m:ctrlPr>
                          <a:rPr lang="de-DE" altLang="de-DE" sz="1200" i="1" smtClean="0">
                            <a:solidFill>
                              <a:srgbClr val="000000"/>
                            </a:solidFill>
                            <a:latin typeface="Cambria Math"/>
                          </a:rPr>
                        </m:ctrlPr>
                      </m:sSubPr>
                      <m:e>
                        <m:r>
                          <m:rPr>
                            <m:sty m:val="p"/>
                          </m:rPr>
                          <a:rPr lang="de-DE" altLang="de-DE" sz="1200" b="0" i="0" smtClean="0">
                            <a:solidFill>
                              <a:srgbClr val="000000"/>
                            </a:solidFill>
                            <a:latin typeface="Cambria Math" panose="02040503050406030204" pitchFamily="18" charset="0"/>
                          </a:rPr>
                          <m:t>E</m:t>
                        </m:r>
                      </m:e>
                      <m:sub>
                        <m:r>
                          <m:rPr>
                            <m:sty m:val="p"/>
                          </m:rPr>
                          <a:rPr lang="de-DE" altLang="de-DE" sz="1200" b="0" i="0" smtClean="0">
                            <a:solidFill>
                              <a:srgbClr val="000000"/>
                            </a:solidFill>
                            <a:latin typeface="Cambria Math" panose="02040503050406030204" pitchFamily="18" charset="0"/>
                          </a:rPr>
                          <m:t>charge</m:t>
                        </m:r>
                      </m:sub>
                    </m:sSub>
                  </m:oMath>
                </a14:m>
                <a:r>
                  <a:rPr lang="en-US" altLang="de-DE" sz="1200" dirty="0" smtClean="0">
                    <a:solidFill>
                      <a:srgbClr val="000000"/>
                    </a:solidFill>
                    <a:latin typeface="VWAG TheSans" panose="020B0502050302020203" pitchFamily="34" charset="0"/>
                  </a:rPr>
                  <a:t>)</a:t>
                </a:r>
              </a:p>
              <a:p>
                <a:pPr algn="ctr">
                  <a:spcBef>
                    <a:spcPct val="0"/>
                  </a:spcBef>
                  <a:buSzPct val="120000"/>
                </a:pPr>
                <a:endParaRPr lang="en-US" altLang="de-DE" sz="1200" dirty="0">
                  <a:solidFill>
                    <a:srgbClr val="000000"/>
                  </a:solidFill>
                  <a:latin typeface="VWAG TheSans" panose="020B0502050302020203" pitchFamily="34" charset="0"/>
                </a:endParaRPr>
              </a:p>
            </p:txBody>
          </p:sp>
        </mc:Choice>
        <mc:Fallback xmlns="">
          <p:sp>
            <p:nvSpPr>
              <p:cNvPr id="57" name="Rectangle 13"/>
              <p:cNvSpPr>
                <a:spLocks noRot="1" noChangeAspect="1" noMove="1" noResize="1" noEditPoints="1" noAdjustHandles="1" noChangeArrowheads="1" noChangeShapeType="1" noTextEdit="1"/>
              </p:cNvSpPr>
              <p:nvPr/>
            </p:nvSpPr>
            <p:spPr bwMode="auto">
              <a:xfrm>
                <a:off x="3664124" y="2818345"/>
                <a:ext cx="1035348" cy="385256"/>
              </a:xfrm>
              <a:prstGeom prst="rect">
                <a:avLst/>
              </a:prstGeom>
              <a:blipFill>
                <a:blip r:embed="rId4"/>
                <a:stretch>
                  <a:fillRect l="-2353" t="-12500" r="-2941" b="-6718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58" name="Oval 57"/>
          <p:cNvSpPr/>
          <p:nvPr/>
        </p:nvSpPr>
        <p:spPr bwMode="auto">
          <a:xfrm>
            <a:off x="1353755" y="3061930"/>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60" name="Oval 59"/>
          <p:cNvSpPr/>
          <p:nvPr/>
        </p:nvSpPr>
        <p:spPr bwMode="auto">
          <a:xfrm>
            <a:off x="1113508" y="3061930"/>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62" name="Oval 61"/>
          <p:cNvSpPr/>
          <p:nvPr/>
        </p:nvSpPr>
        <p:spPr bwMode="auto">
          <a:xfrm>
            <a:off x="1587144" y="3061930"/>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63" name="Oval 62"/>
          <p:cNvSpPr/>
          <p:nvPr/>
        </p:nvSpPr>
        <p:spPr bwMode="auto">
          <a:xfrm>
            <a:off x="888154" y="3071883"/>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64" name="Oval 63"/>
          <p:cNvSpPr/>
          <p:nvPr/>
        </p:nvSpPr>
        <p:spPr bwMode="auto">
          <a:xfrm>
            <a:off x="647520" y="3061930"/>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65" name="Oval 64"/>
          <p:cNvSpPr/>
          <p:nvPr/>
        </p:nvSpPr>
        <p:spPr bwMode="auto">
          <a:xfrm>
            <a:off x="774132" y="2865653"/>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66" name="Oval 65"/>
          <p:cNvSpPr/>
          <p:nvPr/>
        </p:nvSpPr>
        <p:spPr bwMode="auto">
          <a:xfrm>
            <a:off x="1014689" y="2863232"/>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67" name="Oval 66"/>
          <p:cNvSpPr/>
          <p:nvPr/>
        </p:nvSpPr>
        <p:spPr bwMode="auto">
          <a:xfrm>
            <a:off x="1247577" y="2855710"/>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68" name="Oval 67"/>
          <p:cNvSpPr/>
          <p:nvPr/>
        </p:nvSpPr>
        <p:spPr bwMode="auto">
          <a:xfrm>
            <a:off x="1479413" y="2855710"/>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57688" y="4460932"/>
            <a:ext cx="670581" cy="670581"/>
          </a:xfrm>
          <a:prstGeom prst="rect">
            <a:avLst/>
          </a:prstGeom>
        </p:spPr>
      </p:pic>
      <p:sp>
        <p:nvSpPr>
          <p:cNvPr id="69" name="Rectangle 13"/>
          <p:cNvSpPr>
            <a:spLocks noChangeArrowheads="1"/>
          </p:cNvSpPr>
          <p:nvPr/>
        </p:nvSpPr>
        <p:spPr bwMode="auto">
          <a:xfrm>
            <a:off x="2893645" y="4614214"/>
            <a:ext cx="1712958" cy="385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787400">
              <a:defRPr sz="2400">
                <a:solidFill>
                  <a:schemeClr val="tx1"/>
                </a:solidFill>
                <a:latin typeface="Times New Roman" pitchFamily="18" charset="0"/>
              </a:defRPr>
            </a:lvl1pPr>
            <a:lvl2pPr defTabSz="787400">
              <a:defRPr sz="2400">
                <a:solidFill>
                  <a:schemeClr val="tx1"/>
                </a:solidFill>
                <a:latin typeface="Times New Roman" pitchFamily="18" charset="0"/>
              </a:defRPr>
            </a:lvl2pPr>
            <a:lvl3pPr marL="301625" indent="-150813" defTabSz="787400">
              <a:defRPr sz="2400">
                <a:solidFill>
                  <a:schemeClr val="tx1"/>
                </a:solidFill>
                <a:latin typeface="Times New Roman" pitchFamily="18" charset="0"/>
              </a:defRPr>
            </a:lvl3pPr>
            <a:lvl4pPr marL="439738" indent="-136525" defTabSz="787400">
              <a:defRPr sz="2400">
                <a:solidFill>
                  <a:schemeClr val="tx1"/>
                </a:solidFill>
                <a:latin typeface="Times New Roman" pitchFamily="18" charset="0"/>
              </a:defRPr>
            </a:lvl4pPr>
            <a:lvl5pPr marL="603250" indent="-142875" defTabSz="787400">
              <a:defRPr sz="2400">
                <a:solidFill>
                  <a:schemeClr val="tx1"/>
                </a:solidFill>
                <a:latin typeface="Times New Roman" pitchFamily="18" charset="0"/>
              </a:defRPr>
            </a:lvl5pPr>
            <a:lvl6pPr marL="1060450" indent="-142875" defTabSz="787400" fontAlgn="base">
              <a:spcBef>
                <a:spcPct val="0"/>
              </a:spcBef>
              <a:spcAft>
                <a:spcPct val="0"/>
              </a:spcAft>
              <a:defRPr sz="2400">
                <a:solidFill>
                  <a:schemeClr val="tx1"/>
                </a:solidFill>
                <a:latin typeface="Times New Roman" pitchFamily="18" charset="0"/>
              </a:defRPr>
            </a:lvl6pPr>
            <a:lvl7pPr marL="1517650" indent="-142875" defTabSz="787400" fontAlgn="base">
              <a:spcBef>
                <a:spcPct val="0"/>
              </a:spcBef>
              <a:spcAft>
                <a:spcPct val="0"/>
              </a:spcAft>
              <a:defRPr sz="2400">
                <a:solidFill>
                  <a:schemeClr val="tx1"/>
                </a:solidFill>
                <a:latin typeface="Times New Roman" pitchFamily="18" charset="0"/>
              </a:defRPr>
            </a:lvl7pPr>
            <a:lvl8pPr marL="1974850" indent="-142875" defTabSz="787400" fontAlgn="base">
              <a:spcBef>
                <a:spcPct val="0"/>
              </a:spcBef>
              <a:spcAft>
                <a:spcPct val="0"/>
              </a:spcAft>
              <a:defRPr sz="2400">
                <a:solidFill>
                  <a:schemeClr val="tx1"/>
                </a:solidFill>
                <a:latin typeface="Times New Roman" pitchFamily="18" charset="0"/>
              </a:defRPr>
            </a:lvl8pPr>
            <a:lvl9pPr marL="2432050" indent="-142875" defTabSz="787400" fontAlgn="base">
              <a:spcBef>
                <a:spcPct val="0"/>
              </a:spcBef>
              <a:spcAft>
                <a:spcPct val="0"/>
              </a:spcAft>
              <a:defRPr sz="2400">
                <a:solidFill>
                  <a:schemeClr val="tx1"/>
                </a:solidFill>
                <a:latin typeface="Times New Roman" pitchFamily="18" charset="0"/>
              </a:defRPr>
            </a:lvl9pPr>
          </a:lstStyle>
          <a:p>
            <a:pPr algn="ctr">
              <a:spcBef>
                <a:spcPct val="0"/>
              </a:spcBef>
              <a:buSzPct val="120000"/>
            </a:pPr>
            <a:r>
              <a:rPr lang="en-US" altLang="de-DE" sz="1200" dirty="0" smtClean="0">
                <a:solidFill>
                  <a:srgbClr val="000000"/>
                </a:solidFill>
                <a:latin typeface="VWAG TheSans" panose="020B0502050302020203" pitchFamily="34" charset="0"/>
              </a:rPr>
              <a:t>Recharged Electric Energy can be used for upcoming electric driving</a:t>
            </a:r>
            <a:endParaRPr lang="en-US" altLang="de-DE" sz="1200" dirty="0">
              <a:solidFill>
                <a:srgbClr val="000000"/>
              </a:solidFill>
              <a:latin typeface="VWAG TheSans" panose="020B0502050302020203" pitchFamily="34" charset="0"/>
            </a:endParaRPr>
          </a:p>
        </p:txBody>
      </p:sp>
      <p:sp>
        <p:nvSpPr>
          <p:cNvPr id="70" name="Rectangle 69"/>
          <p:cNvSpPr/>
          <p:nvPr/>
        </p:nvSpPr>
        <p:spPr bwMode="auto">
          <a:xfrm>
            <a:off x="2358030" y="4124735"/>
            <a:ext cx="473446"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lang="en-GB" sz="1000" b="1" dirty="0" smtClean="0">
                <a:latin typeface="Calibri" panose="020F0502020204030204" pitchFamily="34" charset="0"/>
              </a:rPr>
              <a:t>Battery </a:t>
            </a:r>
            <a:r>
              <a:rPr kumimoji="0" lang="en-GB" sz="1000" b="1" i="0" u="none" strike="noStrike" cap="none" normalizeH="0" baseline="0" dirty="0" smtClean="0">
                <a:ln>
                  <a:noFill/>
                </a:ln>
                <a:solidFill>
                  <a:schemeClr val="tx1"/>
                </a:solidFill>
                <a:effectLst/>
                <a:latin typeface="Calibri" panose="020F0502020204030204" pitchFamily="34" charset="0"/>
              </a:rPr>
              <a:t>Charging</a:t>
            </a:r>
            <a:endParaRPr lang="en-GB" sz="1000" b="1" dirty="0">
              <a:latin typeface="Calibri" panose="020F0502020204030204" pitchFamily="34" charset="0"/>
            </a:endParaRPr>
          </a:p>
        </p:txBody>
      </p:sp>
      <p:sp>
        <p:nvSpPr>
          <p:cNvPr id="14" name="Bent Arrow 13"/>
          <p:cNvSpPr/>
          <p:nvPr/>
        </p:nvSpPr>
        <p:spPr bwMode="auto">
          <a:xfrm flipV="1">
            <a:off x="1392235" y="4149343"/>
            <a:ext cx="729916" cy="753281"/>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71" name="Down Arrow 70"/>
          <p:cNvSpPr/>
          <p:nvPr/>
        </p:nvSpPr>
        <p:spPr bwMode="auto">
          <a:xfrm>
            <a:off x="827080" y="4149343"/>
            <a:ext cx="375218" cy="90424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72" name="Rectangle 71"/>
          <p:cNvSpPr/>
          <p:nvPr/>
        </p:nvSpPr>
        <p:spPr bwMode="auto">
          <a:xfrm>
            <a:off x="699060" y="5109310"/>
            <a:ext cx="693175"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anose="020F0502020204030204" pitchFamily="34" charset="0"/>
              </a:rPr>
              <a:t>Vehicle Propulsion</a:t>
            </a:r>
            <a:endParaRPr lang="en-GB" sz="1000" b="1" dirty="0">
              <a:latin typeface="Calibri" panose="020F0502020204030204" pitchFamily="34" charset="0"/>
            </a:endParaRPr>
          </a:p>
        </p:txBody>
      </p:sp>
      <p:cxnSp>
        <p:nvCxnSpPr>
          <p:cNvPr id="75" name="Straight Arrow Connector 74"/>
          <p:cNvCxnSpPr/>
          <p:nvPr/>
        </p:nvCxnSpPr>
        <p:spPr bwMode="auto">
          <a:xfrm>
            <a:off x="4333131" y="5093272"/>
            <a:ext cx="0" cy="20011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9" name="Rectangle 13"/>
          <p:cNvSpPr>
            <a:spLocks noChangeArrowheads="1"/>
          </p:cNvSpPr>
          <p:nvPr/>
        </p:nvSpPr>
        <p:spPr bwMode="auto">
          <a:xfrm>
            <a:off x="2675383" y="5329584"/>
            <a:ext cx="1035348" cy="385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787400">
              <a:defRPr sz="2400">
                <a:solidFill>
                  <a:schemeClr val="tx1"/>
                </a:solidFill>
                <a:latin typeface="Times New Roman" pitchFamily="18" charset="0"/>
              </a:defRPr>
            </a:lvl1pPr>
            <a:lvl2pPr defTabSz="787400">
              <a:defRPr sz="2400">
                <a:solidFill>
                  <a:schemeClr val="tx1"/>
                </a:solidFill>
                <a:latin typeface="Times New Roman" pitchFamily="18" charset="0"/>
              </a:defRPr>
            </a:lvl2pPr>
            <a:lvl3pPr marL="301625" indent="-150813" defTabSz="787400">
              <a:defRPr sz="2400">
                <a:solidFill>
                  <a:schemeClr val="tx1"/>
                </a:solidFill>
                <a:latin typeface="Times New Roman" pitchFamily="18" charset="0"/>
              </a:defRPr>
            </a:lvl3pPr>
            <a:lvl4pPr marL="439738" indent="-136525" defTabSz="787400">
              <a:defRPr sz="2400">
                <a:solidFill>
                  <a:schemeClr val="tx1"/>
                </a:solidFill>
                <a:latin typeface="Times New Roman" pitchFamily="18" charset="0"/>
              </a:defRPr>
            </a:lvl4pPr>
            <a:lvl5pPr marL="603250" indent="-142875" defTabSz="787400">
              <a:defRPr sz="2400">
                <a:solidFill>
                  <a:schemeClr val="tx1"/>
                </a:solidFill>
                <a:latin typeface="Times New Roman" pitchFamily="18" charset="0"/>
              </a:defRPr>
            </a:lvl5pPr>
            <a:lvl6pPr marL="1060450" indent="-142875" defTabSz="787400" fontAlgn="base">
              <a:spcBef>
                <a:spcPct val="0"/>
              </a:spcBef>
              <a:spcAft>
                <a:spcPct val="0"/>
              </a:spcAft>
              <a:defRPr sz="2400">
                <a:solidFill>
                  <a:schemeClr val="tx1"/>
                </a:solidFill>
                <a:latin typeface="Times New Roman" pitchFamily="18" charset="0"/>
              </a:defRPr>
            </a:lvl6pPr>
            <a:lvl7pPr marL="1517650" indent="-142875" defTabSz="787400" fontAlgn="base">
              <a:spcBef>
                <a:spcPct val="0"/>
              </a:spcBef>
              <a:spcAft>
                <a:spcPct val="0"/>
              </a:spcAft>
              <a:defRPr sz="2400">
                <a:solidFill>
                  <a:schemeClr val="tx1"/>
                </a:solidFill>
                <a:latin typeface="Times New Roman" pitchFamily="18" charset="0"/>
              </a:defRPr>
            </a:lvl7pPr>
            <a:lvl8pPr marL="1974850" indent="-142875" defTabSz="787400" fontAlgn="base">
              <a:spcBef>
                <a:spcPct val="0"/>
              </a:spcBef>
              <a:spcAft>
                <a:spcPct val="0"/>
              </a:spcAft>
              <a:defRPr sz="2400">
                <a:solidFill>
                  <a:schemeClr val="tx1"/>
                </a:solidFill>
                <a:latin typeface="Times New Roman" pitchFamily="18" charset="0"/>
              </a:defRPr>
            </a:lvl8pPr>
            <a:lvl9pPr marL="2432050" indent="-142875" defTabSz="787400" fontAlgn="base">
              <a:spcBef>
                <a:spcPct val="0"/>
              </a:spcBef>
              <a:spcAft>
                <a:spcPct val="0"/>
              </a:spcAft>
              <a:defRPr sz="2400">
                <a:solidFill>
                  <a:schemeClr val="tx1"/>
                </a:solidFill>
                <a:latin typeface="Times New Roman" pitchFamily="18" charset="0"/>
              </a:defRPr>
            </a:lvl9pPr>
          </a:lstStyle>
          <a:p>
            <a:pPr algn="ctr">
              <a:spcBef>
                <a:spcPct val="0"/>
              </a:spcBef>
              <a:buSzPct val="120000"/>
            </a:pPr>
            <a:r>
              <a:rPr lang="en-US" altLang="de-DE" sz="1200" dirty="0" smtClean="0">
                <a:solidFill>
                  <a:srgbClr val="000000"/>
                </a:solidFill>
                <a:latin typeface="VWAG TheSans" panose="020B0502050302020203" pitchFamily="34" charset="0"/>
              </a:rPr>
              <a:t>Lower Fuel Consumption</a:t>
            </a:r>
            <a:endParaRPr lang="en-US" altLang="de-DE" sz="1200" dirty="0">
              <a:solidFill>
                <a:srgbClr val="000000"/>
              </a:solidFill>
              <a:latin typeface="VWAG TheSans" panose="020B0502050302020203" pitchFamily="34" charset="0"/>
            </a:endParaRPr>
          </a:p>
        </p:txBody>
      </p:sp>
      <p:sp>
        <p:nvSpPr>
          <p:cNvPr id="80" name="Rectangle 13"/>
          <p:cNvSpPr>
            <a:spLocks noChangeArrowheads="1"/>
          </p:cNvSpPr>
          <p:nvPr/>
        </p:nvSpPr>
        <p:spPr bwMode="auto">
          <a:xfrm>
            <a:off x="3780382" y="5329075"/>
            <a:ext cx="1035348" cy="385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787400">
              <a:defRPr sz="2400">
                <a:solidFill>
                  <a:schemeClr val="tx1"/>
                </a:solidFill>
                <a:latin typeface="Times New Roman" pitchFamily="18" charset="0"/>
              </a:defRPr>
            </a:lvl1pPr>
            <a:lvl2pPr defTabSz="787400">
              <a:defRPr sz="2400">
                <a:solidFill>
                  <a:schemeClr val="tx1"/>
                </a:solidFill>
                <a:latin typeface="Times New Roman" pitchFamily="18" charset="0"/>
              </a:defRPr>
            </a:lvl2pPr>
            <a:lvl3pPr marL="301625" indent="-150813" defTabSz="787400">
              <a:defRPr sz="2400">
                <a:solidFill>
                  <a:schemeClr val="tx1"/>
                </a:solidFill>
                <a:latin typeface="Times New Roman" pitchFamily="18" charset="0"/>
              </a:defRPr>
            </a:lvl3pPr>
            <a:lvl4pPr marL="439738" indent="-136525" defTabSz="787400">
              <a:defRPr sz="2400">
                <a:solidFill>
                  <a:schemeClr val="tx1"/>
                </a:solidFill>
                <a:latin typeface="Times New Roman" pitchFamily="18" charset="0"/>
              </a:defRPr>
            </a:lvl4pPr>
            <a:lvl5pPr marL="603250" indent="-142875" defTabSz="787400">
              <a:defRPr sz="2400">
                <a:solidFill>
                  <a:schemeClr val="tx1"/>
                </a:solidFill>
                <a:latin typeface="Times New Roman" pitchFamily="18" charset="0"/>
              </a:defRPr>
            </a:lvl5pPr>
            <a:lvl6pPr marL="1060450" indent="-142875" defTabSz="787400" fontAlgn="base">
              <a:spcBef>
                <a:spcPct val="0"/>
              </a:spcBef>
              <a:spcAft>
                <a:spcPct val="0"/>
              </a:spcAft>
              <a:defRPr sz="2400">
                <a:solidFill>
                  <a:schemeClr val="tx1"/>
                </a:solidFill>
                <a:latin typeface="Times New Roman" pitchFamily="18" charset="0"/>
              </a:defRPr>
            </a:lvl6pPr>
            <a:lvl7pPr marL="1517650" indent="-142875" defTabSz="787400" fontAlgn="base">
              <a:spcBef>
                <a:spcPct val="0"/>
              </a:spcBef>
              <a:spcAft>
                <a:spcPct val="0"/>
              </a:spcAft>
              <a:defRPr sz="2400">
                <a:solidFill>
                  <a:schemeClr val="tx1"/>
                </a:solidFill>
                <a:latin typeface="Times New Roman" pitchFamily="18" charset="0"/>
              </a:defRPr>
            </a:lvl7pPr>
            <a:lvl8pPr marL="1974850" indent="-142875" defTabSz="787400" fontAlgn="base">
              <a:spcBef>
                <a:spcPct val="0"/>
              </a:spcBef>
              <a:spcAft>
                <a:spcPct val="0"/>
              </a:spcAft>
              <a:defRPr sz="2400">
                <a:solidFill>
                  <a:schemeClr val="tx1"/>
                </a:solidFill>
                <a:latin typeface="Times New Roman" pitchFamily="18" charset="0"/>
              </a:defRPr>
            </a:lvl8pPr>
            <a:lvl9pPr marL="2432050" indent="-142875" defTabSz="787400" fontAlgn="base">
              <a:spcBef>
                <a:spcPct val="0"/>
              </a:spcBef>
              <a:spcAft>
                <a:spcPct val="0"/>
              </a:spcAft>
              <a:defRPr sz="2400">
                <a:solidFill>
                  <a:schemeClr val="tx1"/>
                </a:solidFill>
                <a:latin typeface="Times New Roman" pitchFamily="18" charset="0"/>
              </a:defRPr>
            </a:lvl9pPr>
          </a:lstStyle>
          <a:p>
            <a:pPr algn="ctr">
              <a:spcBef>
                <a:spcPct val="0"/>
              </a:spcBef>
              <a:buSzPct val="120000"/>
            </a:pPr>
            <a:r>
              <a:rPr lang="en-US" altLang="de-DE" sz="1200" dirty="0" smtClean="0">
                <a:solidFill>
                  <a:srgbClr val="000000"/>
                </a:solidFill>
                <a:latin typeface="VWAG TheSans" panose="020B0502050302020203" pitchFamily="34" charset="0"/>
              </a:rPr>
              <a:t>Higher Electric Consumption</a:t>
            </a:r>
            <a:endParaRPr lang="en-US" altLang="de-DE" sz="1200" dirty="0">
              <a:solidFill>
                <a:srgbClr val="000000"/>
              </a:solidFill>
              <a:latin typeface="VWAG TheSans" panose="020B0502050302020203" pitchFamily="34" charset="0"/>
            </a:endParaRPr>
          </a:p>
        </p:txBody>
      </p:sp>
      <p:sp>
        <p:nvSpPr>
          <p:cNvPr id="99" name="Line 9"/>
          <p:cNvSpPr>
            <a:spLocks noChangeShapeType="1"/>
          </p:cNvSpPr>
          <p:nvPr/>
        </p:nvSpPr>
        <p:spPr bwMode="blackWhite">
          <a:xfrm>
            <a:off x="4130391" y="1629519"/>
            <a:ext cx="335331" cy="7883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100" name="Line 10"/>
          <p:cNvSpPr>
            <a:spLocks noChangeShapeType="1"/>
          </p:cNvSpPr>
          <p:nvPr/>
        </p:nvSpPr>
        <p:spPr bwMode="blackWhite">
          <a:xfrm>
            <a:off x="4121615" y="1629532"/>
            <a:ext cx="6509" cy="78832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101" name="Line 11"/>
          <p:cNvSpPr>
            <a:spLocks noChangeShapeType="1"/>
          </p:cNvSpPr>
          <p:nvPr/>
        </p:nvSpPr>
        <p:spPr bwMode="blackWhite">
          <a:xfrm flipH="1">
            <a:off x="3782349" y="1631150"/>
            <a:ext cx="330500" cy="78670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102" name="Freeform 12"/>
          <p:cNvSpPr>
            <a:spLocks/>
          </p:cNvSpPr>
          <p:nvPr/>
        </p:nvSpPr>
        <p:spPr bwMode="blackWhite">
          <a:xfrm>
            <a:off x="3472329" y="2405200"/>
            <a:ext cx="1298572" cy="385499"/>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chemeClr val="accent1"/>
          </a:soli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36" tIns="48868" rIns="97736" bIns="48868"/>
          <a:lstStyle/>
          <a:p>
            <a:pPr>
              <a:spcBef>
                <a:spcPct val="0"/>
              </a:spcBef>
            </a:pPr>
            <a:endParaRPr lang="de-DE" sz="1700">
              <a:solidFill>
                <a:srgbClr val="000000"/>
              </a:solidFill>
            </a:endParaRPr>
          </a:p>
        </p:txBody>
      </p:sp>
      <p:sp>
        <p:nvSpPr>
          <p:cNvPr id="104" name="Oval 103"/>
          <p:cNvSpPr/>
          <p:nvPr/>
        </p:nvSpPr>
        <p:spPr bwMode="auto">
          <a:xfrm>
            <a:off x="4245020" y="2181803"/>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06" name="Oval 105"/>
          <p:cNvSpPr/>
          <p:nvPr/>
        </p:nvSpPr>
        <p:spPr bwMode="auto">
          <a:xfrm>
            <a:off x="4019666" y="219175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07" name="Oval 106"/>
          <p:cNvSpPr/>
          <p:nvPr/>
        </p:nvSpPr>
        <p:spPr bwMode="auto">
          <a:xfrm>
            <a:off x="3779032" y="2181803"/>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12" name="Line 9"/>
          <p:cNvSpPr>
            <a:spLocks noChangeShapeType="1"/>
          </p:cNvSpPr>
          <p:nvPr/>
        </p:nvSpPr>
        <p:spPr bwMode="blackWhite">
          <a:xfrm>
            <a:off x="5974502" y="2265501"/>
            <a:ext cx="335331" cy="7883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113" name="Line 10"/>
          <p:cNvSpPr>
            <a:spLocks noChangeShapeType="1"/>
          </p:cNvSpPr>
          <p:nvPr/>
        </p:nvSpPr>
        <p:spPr bwMode="blackWhite">
          <a:xfrm>
            <a:off x="5965726" y="2265514"/>
            <a:ext cx="6509" cy="78832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114" name="Line 11"/>
          <p:cNvSpPr>
            <a:spLocks noChangeShapeType="1"/>
          </p:cNvSpPr>
          <p:nvPr/>
        </p:nvSpPr>
        <p:spPr bwMode="blackWhite">
          <a:xfrm flipH="1">
            <a:off x="5626460" y="2267132"/>
            <a:ext cx="330500" cy="78670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115" name="Freeform 12"/>
          <p:cNvSpPr>
            <a:spLocks/>
          </p:cNvSpPr>
          <p:nvPr/>
        </p:nvSpPr>
        <p:spPr bwMode="blackWhite">
          <a:xfrm>
            <a:off x="5316440" y="3041182"/>
            <a:ext cx="1298572" cy="385499"/>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chemeClr val="accent1"/>
          </a:soli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36" tIns="48868" rIns="97736" bIns="48868"/>
          <a:lstStyle/>
          <a:p>
            <a:pPr>
              <a:spcBef>
                <a:spcPct val="0"/>
              </a:spcBef>
            </a:pPr>
            <a:endParaRPr lang="de-DE" sz="1700">
              <a:solidFill>
                <a:srgbClr val="000000"/>
              </a:solidFill>
            </a:endParaRPr>
          </a:p>
        </p:txBody>
      </p:sp>
      <p:sp>
        <p:nvSpPr>
          <p:cNvPr id="81" name="Oval 80"/>
          <p:cNvSpPr/>
          <p:nvPr/>
        </p:nvSpPr>
        <p:spPr bwMode="auto">
          <a:xfrm>
            <a:off x="6101572" y="2807182"/>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82" name="Oval 81"/>
          <p:cNvSpPr/>
          <p:nvPr/>
        </p:nvSpPr>
        <p:spPr bwMode="auto">
          <a:xfrm>
            <a:off x="5861325" y="2807182"/>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83" name="Oval 82"/>
          <p:cNvSpPr/>
          <p:nvPr/>
        </p:nvSpPr>
        <p:spPr bwMode="auto">
          <a:xfrm>
            <a:off x="6334961" y="2807182"/>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84" name="Oval 83"/>
          <p:cNvSpPr/>
          <p:nvPr/>
        </p:nvSpPr>
        <p:spPr bwMode="auto">
          <a:xfrm>
            <a:off x="5635971" y="2817135"/>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85" name="Oval 84"/>
          <p:cNvSpPr/>
          <p:nvPr/>
        </p:nvSpPr>
        <p:spPr bwMode="auto">
          <a:xfrm>
            <a:off x="5395337" y="2807182"/>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86" name="Oval 85"/>
          <p:cNvSpPr/>
          <p:nvPr/>
        </p:nvSpPr>
        <p:spPr bwMode="auto">
          <a:xfrm>
            <a:off x="5738455" y="2603102"/>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25" name="Line 9"/>
          <p:cNvSpPr>
            <a:spLocks noChangeShapeType="1"/>
          </p:cNvSpPr>
          <p:nvPr/>
        </p:nvSpPr>
        <p:spPr bwMode="blackWhite">
          <a:xfrm>
            <a:off x="8921231" y="2280055"/>
            <a:ext cx="335331" cy="7883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126" name="Line 10"/>
          <p:cNvSpPr>
            <a:spLocks noChangeShapeType="1"/>
          </p:cNvSpPr>
          <p:nvPr/>
        </p:nvSpPr>
        <p:spPr bwMode="blackWhite">
          <a:xfrm>
            <a:off x="8912455" y="2280068"/>
            <a:ext cx="6509" cy="78832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127" name="Line 11"/>
          <p:cNvSpPr>
            <a:spLocks noChangeShapeType="1"/>
          </p:cNvSpPr>
          <p:nvPr/>
        </p:nvSpPr>
        <p:spPr bwMode="blackWhite">
          <a:xfrm flipH="1">
            <a:off x="8573189" y="2281686"/>
            <a:ext cx="330500" cy="78670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36" tIns="48868" rIns="97736" bIns="48868" anchor="ctr"/>
          <a:lstStyle/>
          <a:p>
            <a:pPr>
              <a:spcBef>
                <a:spcPct val="0"/>
              </a:spcBef>
            </a:pPr>
            <a:endParaRPr lang="de-DE" sz="1700">
              <a:solidFill>
                <a:srgbClr val="000000"/>
              </a:solidFill>
            </a:endParaRPr>
          </a:p>
        </p:txBody>
      </p:sp>
      <p:sp>
        <p:nvSpPr>
          <p:cNvPr id="128" name="Freeform 12"/>
          <p:cNvSpPr>
            <a:spLocks/>
          </p:cNvSpPr>
          <p:nvPr/>
        </p:nvSpPr>
        <p:spPr bwMode="blackWhite">
          <a:xfrm>
            <a:off x="8263169" y="3055736"/>
            <a:ext cx="1298572" cy="385499"/>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chemeClr val="accent1"/>
          </a:soli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36" tIns="48868" rIns="97736" bIns="48868"/>
          <a:lstStyle/>
          <a:p>
            <a:pPr>
              <a:spcBef>
                <a:spcPct val="0"/>
              </a:spcBef>
            </a:pPr>
            <a:endParaRPr lang="de-DE" sz="1700">
              <a:solidFill>
                <a:srgbClr val="000000"/>
              </a:solidFill>
            </a:endParaRPr>
          </a:p>
        </p:txBody>
      </p:sp>
      <p:sp>
        <p:nvSpPr>
          <p:cNvPr id="129" name="Oval 128"/>
          <p:cNvSpPr/>
          <p:nvPr/>
        </p:nvSpPr>
        <p:spPr bwMode="auto">
          <a:xfrm>
            <a:off x="9048301" y="282173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30" name="Oval 129"/>
          <p:cNvSpPr/>
          <p:nvPr/>
        </p:nvSpPr>
        <p:spPr bwMode="auto">
          <a:xfrm>
            <a:off x="8808054" y="282173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31" name="Oval 130"/>
          <p:cNvSpPr/>
          <p:nvPr/>
        </p:nvSpPr>
        <p:spPr bwMode="auto">
          <a:xfrm>
            <a:off x="9281690" y="282173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32" name="Oval 131"/>
          <p:cNvSpPr/>
          <p:nvPr/>
        </p:nvSpPr>
        <p:spPr bwMode="auto">
          <a:xfrm>
            <a:off x="8582700" y="2831689"/>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33" name="Oval 132"/>
          <p:cNvSpPr/>
          <p:nvPr/>
        </p:nvSpPr>
        <p:spPr bwMode="auto">
          <a:xfrm>
            <a:off x="8342066" y="282173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34" name="Oval 133"/>
          <p:cNvSpPr/>
          <p:nvPr/>
        </p:nvSpPr>
        <p:spPr bwMode="auto">
          <a:xfrm>
            <a:off x="8685184" y="261765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cxnSp>
        <p:nvCxnSpPr>
          <p:cNvPr id="140" name="Straight Arrow Connector 139"/>
          <p:cNvCxnSpPr/>
          <p:nvPr/>
        </p:nvCxnSpPr>
        <p:spPr bwMode="auto">
          <a:xfrm>
            <a:off x="3148965" y="5109310"/>
            <a:ext cx="0" cy="20011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1" name="Oval 140"/>
          <p:cNvSpPr/>
          <p:nvPr/>
        </p:nvSpPr>
        <p:spPr bwMode="auto">
          <a:xfrm>
            <a:off x="1827910" y="5199513"/>
            <a:ext cx="231123" cy="21656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42" name="Oval 141"/>
          <p:cNvSpPr/>
          <p:nvPr/>
        </p:nvSpPr>
        <p:spPr bwMode="auto">
          <a:xfrm>
            <a:off x="2060798" y="5191991"/>
            <a:ext cx="231123" cy="21656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43" name="Oval 142"/>
          <p:cNvSpPr/>
          <p:nvPr/>
        </p:nvSpPr>
        <p:spPr bwMode="auto">
          <a:xfrm>
            <a:off x="2292634" y="5191991"/>
            <a:ext cx="231123" cy="21656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44" name="Oval 143"/>
          <p:cNvSpPr/>
          <p:nvPr/>
        </p:nvSpPr>
        <p:spPr bwMode="auto">
          <a:xfrm>
            <a:off x="962724" y="544474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45" name="Oval 144"/>
          <p:cNvSpPr/>
          <p:nvPr/>
        </p:nvSpPr>
        <p:spPr bwMode="auto">
          <a:xfrm>
            <a:off x="722477" y="544474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46" name="Oval 145"/>
          <p:cNvSpPr/>
          <p:nvPr/>
        </p:nvSpPr>
        <p:spPr bwMode="auto">
          <a:xfrm>
            <a:off x="1196113" y="544474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47" name="Oval 146"/>
          <p:cNvSpPr/>
          <p:nvPr/>
        </p:nvSpPr>
        <p:spPr bwMode="auto">
          <a:xfrm>
            <a:off x="497123" y="5454699"/>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48" name="Oval 147"/>
          <p:cNvSpPr/>
          <p:nvPr/>
        </p:nvSpPr>
        <p:spPr bwMode="auto">
          <a:xfrm>
            <a:off x="256489" y="5444746"/>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49" name="Oval 148"/>
          <p:cNvSpPr/>
          <p:nvPr/>
        </p:nvSpPr>
        <p:spPr bwMode="auto">
          <a:xfrm>
            <a:off x="383101" y="5248469"/>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53" name="Down Arrow 152"/>
          <p:cNvSpPr/>
          <p:nvPr/>
        </p:nvSpPr>
        <p:spPr bwMode="auto">
          <a:xfrm>
            <a:off x="5791710" y="4010819"/>
            <a:ext cx="375218" cy="90424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54" name="Rectangle 153"/>
          <p:cNvSpPr/>
          <p:nvPr/>
        </p:nvSpPr>
        <p:spPr bwMode="auto">
          <a:xfrm>
            <a:off x="5820056" y="4997253"/>
            <a:ext cx="693175"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anose="020F0502020204030204" pitchFamily="34" charset="0"/>
              </a:rPr>
              <a:t>Vehicle Propulsion</a:t>
            </a:r>
            <a:endParaRPr lang="en-GB" sz="1000" b="1" dirty="0">
              <a:latin typeface="Calibri" panose="020F0502020204030204" pitchFamily="34" charset="0"/>
            </a:endParaRPr>
          </a:p>
        </p:txBody>
      </p:sp>
      <p:sp>
        <p:nvSpPr>
          <p:cNvPr id="155" name="Oval 154"/>
          <p:cNvSpPr/>
          <p:nvPr/>
        </p:nvSpPr>
        <p:spPr bwMode="auto">
          <a:xfrm>
            <a:off x="6083720" y="5332689"/>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56" name="Oval 155"/>
          <p:cNvSpPr/>
          <p:nvPr/>
        </p:nvSpPr>
        <p:spPr bwMode="auto">
          <a:xfrm>
            <a:off x="5843473" y="5332689"/>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57" name="Oval 156"/>
          <p:cNvSpPr/>
          <p:nvPr/>
        </p:nvSpPr>
        <p:spPr bwMode="auto">
          <a:xfrm>
            <a:off x="6317109" y="5332689"/>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58" name="Oval 157"/>
          <p:cNvSpPr/>
          <p:nvPr/>
        </p:nvSpPr>
        <p:spPr bwMode="auto">
          <a:xfrm>
            <a:off x="5618119" y="5342642"/>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59" name="Oval 158"/>
          <p:cNvSpPr/>
          <p:nvPr/>
        </p:nvSpPr>
        <p:spPr bwMode="auto">
          <a:xfrm>
            <a:off x="5377485" y="5332689"/>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60" name="Oval 159"/>
          <p:cNvSpPr/>
          <p:nvPr/>
        </p:nvSpPr>
        <p:spPr bwMode="auto">
          <a:xfrm>
            <a:off x="5504097" y="5136412"/>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61" name="Oval 160"/>
          <p:cNvSpPr/>
          <p:nvPr/>
        </p:nvSpPr>
        <p:spPr bwMode="auto">
          <a:xfrm>
            <a:off x="3593432" y="2072997"/>
            <a:ext cx="1106040" cy="541681"/>
          </a:xfrm>
          <a:prstGeom prst="ellipse">
            <a:avLst/>
          </a:prstGeom>
          <a:noFill/>
          <a:ln w="28575" cap="flat" cmpd="sng" algn="ctr">
            <a:solidFill>
              <a:srgbClr val="00B05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62" name="Oval 161"/>
          <p:cNvSpPr/>
          <p:nvPr/>
        </p:nvSpPr>
        <p:spPr bwMode="auto">
          <a:xfrm>
            <a:off x="1658577" y="5058234"/>
            <a:ext cx="1106040" cy="541681"/>
          </a:xfrm>
          <a:prstGeom prst="ellipse">
            <a:avLst/>
          </a:prstGeom>
          <a:noFill/>
          <a:ln w="28575" cap="flat" cmpd="sng" algn="ctr">
            <a:solidFill>
              <a:srgbClr val="00B05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cxnSp>
        <p:nvCxnSpPr>
          <p:cNvPr id="164" name="Straight Arrow Connector 163"/>
          <p:cNvCxnSpPr>
            <a:stCxn id="162" idx="6"/>
            <a:endCxn id="168" idx="4"/>
          </p:cNvCxnSpPr>
          <p:nvPr/>
        </p:nvCxnSpPr>
        <p:spPr bwMode="auto">
          <a:xfrm flipV="1">
            <a:off x="2764617" y="3199155"/>
            <a:ext cx="6142160" cy="2129920"/>
          </a:xfrm>
          <a:prstGeom prst="straightConnector1">
            <a:avLst/>
          </a:prstGeom>
          <a:solidFill>
            <a:schemeClr val="accent1"/>
          </a:solidFill>
          <a:ln w="19050" cap="flat" cmpd="sng" algn="ctr">
            <a:solidFill>
              <a:srgbClr val="00B050"/>
            </a:solidFill>
            <a:prstDash val="solid"/>
            <a:round/>
            <a:headEnd type="none" w="med" len="med"/>
            <a:tailEnd type="triangle"/>
          </a:ln>
          <a:effectLst/>
        </p:spPr>
      </p:cxnSp>
      <p:cxnSp>
        <p:nvCxnSpPr>
          <p:cNvPr id="165" name="Straight Arrow Connector 164"/>
          <p:cNvCxnSpPr>
            <a:stCxn id="161" idx="6"/>
            <a:endCxn id="168" idx="2"/>
          </p:cNvCxnSpPr>
          <p:nvPr/>
        </p:nvCxnSpPr>
        <p:spPr bwMode="auto">
          <a:xfrm>
            <a:off x="4699472" y="2343838"/>
            <a:ext cx="3465909" cy="552010"/>
          </a:xfrm>
          <a:prstGeom prst="straightConnector1">
            <a:avLst/>
          </a:prstGeom>
          <a:solidFill>
            <a:schemeClr val="accent1"/>
          </a:solidFill>
          <a:ln w="19050" cap="flat" cmpd="sng" algn="ctr">
            <a:solidFill>
              <a:srgbClr val="00B050"/>
            </a:solidFill>
            <a:prstDash val="solid"/>
            <a:round/>
            <a:headEnd type="none" w="med" len="med"/>
            <a:tailEnd type="triangle"/>
          </a:ln>
          <a:effectLst/>
        </p:spPr>
      </p:cxnSp>
      <p:sp>
        <p:nvSpPr>
          <p:cNvPr id="168" name="Oval 167"/>
          <p:cNvSpPr/>
          <p:nvPr/>
        </p:nvSpPr>
        <p:spPr bwMode="auto">
          <a:xfrm>
            <a:off x="8165381" y="2592540"/>
            <a:ext cx="1482792" cy="606615"/>
          </a:xfrm>
          <a:prstGeom prst="ellipse">
            <a:avLst/>
          </a:prstGeom>
          <a:noFill/>
          <a:ln w="28575" cap="flat" cmpd="sng" algn="ctr">
            <a:solidFill>
              <a:srgbClr val="00B05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72" name="TextBox 171"/>
          <p:cNvSpPr txBox="1"/>
          <p:nvPr/>
        </p:nvSpPr>
        <p:spPr>
          <a:xfrm>
            <a:off x="441109" y="1594610"/>
            <a:ext cx="1207382" cy="492443"/>
          </a:xfrm>
          <a:prstGeom prst="rect">
            <a:avLst/>
          </a:prstGeom>
          <a:noFill/>
        </p:spPr>
        <p:txBody>
          <a:bodyPr wrap="none" rtlCol="0">
            <a:spAutoFit/>
          </a:bodyPr>
          <a:lstStyle/>
          <a:p>
            <a:r>
              <a:rPr lang="en-GB" dirty="0" smtClean="0">
                <a:solidFill>
                  <a:schemeClr val="tx2"/>
                </a:solidFill>
                <a:latin typeface="VWAG TheSans" panose="020B0502050302020203" pitchFamily="34" charset="0"/>
              </a:rPr>
              <a:t>Use Case 1:</a:t>
            </a:r>
            <a:br>
              <a:rPr lang="en-GB" dirty="0" smtClean="0">
                <a:solidFill>
                  <a:schemeClr val="tx2"/>
                </a:solidFill>
                <a:latin typeface="VWAG TheSans" panose="020B0502050302020203" pitchFamily="34" charset="0"/>
              </a:rPr>
            </a:br>
            <a:r>
              <a:rPr lang="en-GB" dirty="0" smtClean="0">
                <a:solidFill>
                  <a:schemeClr val="tx2"/>
                </a:solidFill>
                <a:latin typeface="VWAG TheSans" panose="020B0502050302020203" pitchFamily="34" charset="0"/>
              </a:rPr>
              <a:t>Charge-Mode</a:t>
            </a:r>
            <a:endParaRPr lang="en-GB" dirty="0">
              <a:solidFill>
                <a:schemeClr val="tx2"/>
              </a:solidFill>
              <a:latin typeface="VWAG TheSans" panose="020B0502050302020203" pitchFamily="34" charset="0"/>
            </a:endParaRPr>
          </a:p>
        </p:txBody>
      </p:sp>
      <p:sp>
        <p:nvSpPr>
          <p:cNvPr id="173" name="TextBox 172"/>
          <p:cNvSpPr txBox="1"/>
          <p:nvPr/>
        </p:nvSpPr>
        <p:spPr>
          <a:xfrm>
            <a:off x="4996465" y="1550549"/>
            <a:ext cx="1726755" cy="492443"/>
          </a:xfrm>
          <a:prstGeom prst="rect">
            <a:avLst/>
          </a:prstGeom>
          <a:noFill/>
        </p:spPr>
        <p:txBody>
          <a:bodyPr wrap="none" rtlCol="0">
            <a:spAutoFit/>
          </a:bodyPr>
          <a:lstStyle/>
          <a:p>
            <a:r>
              <a:rPr lang="en-GB" dirty="0" smtClean="0">
                <a:solidFill>
                  <a:schemeClr val="tx2"/>
                </a:solidFill>
                <a:latin typeface="VWAG TheSans" panose="020B0502050302020203" pitchFamily="34" charset="0"/>
              </a:rPr>
              <a:t>Use Case 2:</a:t>
            </a:r>
            <a:br>
              <a:rPr lang="en-GB" dirty="0" smtClean="0">
                <a:solidFill>
                  <a:schemeClr val="tx2"/>
                </a:solidFill>
                <a:latin typeface="VWAG TheSans" panose="020B0502050302020203" pitchFamily="34" charset="0"/>
              </a:rPr>
            </a:br>
            <a:r>
              <a:rPr lang="en-GB" dirty="0" smtClean="0">
                <a:solidFill>
                  <a:schemeClr val="tx2"/>
                </a:solidFill>
                <a:latin typeface="VWAG TheSans" panose="020B0502050302020203" pitchFamily="34" charset="0"/>
              </a:rPr>
              <a:t>Neutral Hybrid-Mode</a:t>
            </a:r>
            <a:endParaRPr lang="en-GB" dirty="0">
              <a:solidFill>
                <a:schemeClr val="tx2"/>
              </a:solidFill>
              <a:latin typeface="VWAG TheSans" panose="020B0502050302020203" pitchFamily="34" charset="0"/>
            </a:endParaRPr>
          </a:p>
        </p:txBody>
      </p:sp>
      <mc:AlternateContent xmlns:mc="http://schemas.openxmlformats.org/markup-compatibility/2006" xmlns:a14="http://schemas.microsoft.com/office/drawing/2010/main">
        <mc:Choice Requires="a14">
          <p:sp>
            <p:nvSpPr>
              <p:cNvPr id="92" name="Rectangle 13"/>
              <p:cNvSpPr>
                <a:spLocks noChangeArrowheads="1"/>
              </p:cNvSpPr>
              <p:nvPr/>
            </p:nvSpPr>
            <p:spPr bwMode="auto">
              <a:xfrm>
                <a:off x="452467" y="3727628"/>
                <a:ext cx="1495691" cy="38525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0" tIns="0" rIns="0" bIns="0"/>
              <a:lstStyle>
                <a:lvl1pPr defTabSz="787400">
                  <a:defRPr sz="2400">
                    <a:solidFill>
                      <a:schemeClr val="tx1"/>
                    </a:solidFill>
                    <a:latin typeface="Times New Roman" pitchFamily="18" charset="0"/>
                  </a:defRPr>
                </a:lvl1pPr>
                <a:lvl2pPr defTabSz="787400">
                  <a:defRPr sz="2400">
                    <a:solidFill>
                      <a:schemeClr val="tx1"/>
                    </a:solidFill>
                    <a:latin typeface="Times New Roman" pitchFamily="18" charset="0"/>
                  </a:defRPr>
                </a:lvl2pPr>
                <a:lvl3pPr marL="301625" indent="-150813" defTabSz="787400">
                  <a:defRPr sz="2400">
                    <a:solidFill>
                      <a:schemeClr val="tx1"/>
                    </a:solidFill>
                    <a:latin typeface="Times New Roman" pitchFamily="18" charset="0"/>
                  </a:defRPr>
                </a:lvl3pPr>
                <a:lvl4pPr marL="439738" indent="-136525" defTabSz="787400">
                  <a:defRPr sz="2400">
                    <a:solidFill>
                      <a:schemeClr val="tx1"/>
                    </a:solidFill>
                    <a:latin typeface="Times New Roman" pitchFamily="18" charset="0"/>
                  </a:defRPr>
                </a:lvl4pPr>
                <a:lvl5pPr marL="603250" indent="-142875" defTabSz="787400">
                  <a:defRPr sz="2400">
                    <a:solidFill>
                      <a:schemeClr val="tx1"/>
                    </a:solidFill>
                    <a:latin typeface="Times New Roman" pitchFamily="18" charset="0"/>
                  </a:defRPr>
                </a:lvl5pPr>
                <a:lvl6pPr marL="1060450" indent="-142875" defTabSz="787400" fontAlgn="base">
                  <a:spcBef>
                    <a:spcPct val="0"/>
                  </a:spcBef>
                  <a:spcAft>
                    <a:spcPct val="0"/>
                  </a:spcAft>
                  <a:defRPr sz="2400">
                    <a:solidFill>
                      <a:schemeClr val="tx1"/>
                    </a:solidFill>
                    <a:latin typeface="Times New Roman" pitchFamily="18" charset="0"/>
                  </a:defRPr>
                </a:lvl6pPr>
                <a:lvl7pPr marL="1517650" indent="-142875" defTabSz="787400" fontAlgn="base">
                  <a:spcBef>
                    <a:spcPct val="0"/>
                  </a:spcBef>
                  <a:spcAft>
                    <a:spcPct val="0"/>
                  </a:spcAft>
                  <a:defRPr sz="2400">
                    <a:solidFill>
                      <a:schemeClr val="tx1"/>
                    </a:solidFill>
                    <a:latin typeface="Times New Roman" pitchFamily="18" charset="0"/>
                  </a:defRPr>
                </a:lvl7pPr>
                <a:lvl8pPr marL="1974850" indent="-142875" defTabSz="787400" fontAlgn="base">
                  <a:spcBef>
                    <a:spcPct val="0"/>
                  </a:spcBef>
                  <a:spcAft>
                    <a:spcPct val="0"/>
                  </a:spcAft>
                  <a:defRPr sz="2400">
                    <a:solidFill>
                      <a:schemeClr val="tx1"/>
                    </a:solidFill>
                    <a:latin typeface="Times New Roman" pitchFamily="18" charset="0"/>
                  </a:defRPr>
                </a:lvl8pPr>
                <a:lvl9pPr marL="2432050" indent="-142875" defTabSz="787400" fontAlgn="base">
                  <a:spcBef>
                    <a:spcPct val="0"/>
                  </a:spcBef>
                  <a:spcAft>
                    <a:spcPct val="0"/>
                  </a:spcAft>
                  <a:defRPr sz="2400">
                    <a:solidFill>
                      <a:schemeClr val="tx1"/>
                    </a:solidFill>
                    <a:latin typeface="Times New Roman" pitchFamily="18" charset="0"/>
                  </a:defRPr>
                </a:lvl9pPr>
              </a:lstStyle>
              <a:p>
                <a:pPr algn="ctr">
                  <a:spcBef>
                    <a:spcPct val="0"/>
                  </a:spcBef>
                  <a:buSzPct val="120000"/>
                </a:pPr>
                <a:r>
                  <a:rPr lang="en-US" altLang="de-DE" sz="1200" dirty="0" smtClean="0">
                    <a:solidFill>
                      <a:srgbClr val="000000"/>
                    </a:solidFill>
                    <a:latin typeface="VWAG TheSans" panose="020B0502050302020203" pitchFamily="34" charset="0"/>
                  </a:rPr>
                  <a:t>Fuel Consumption</a:t>
                </a:r>
              </a:p>
              <a:p>
                <a:pPr algn="ctr">
                  <a:spcBef>
                    <a:spcPct val="0"/>
                  </a:spcBef>
                  <a:buSzPct val="120000"/>
                </a:pPr>
                <a:r>
                  <a:rPr lang="de-DE" altLang="de-DE" sz="1200" dirty="0" smtClean="0">
                    <a:solidFill>
                      <a:srgbClr val="000000"/>
                    </a:solidFill>
                    <a:latin typeface="VWAG TheSans" panose="020B0502050302020203" pitchFamily="34" charset="0"/>
                  </a:rPr>
                  <a:t>(</a:t>
                </a:r>
                <a14:m>
                  <m:oMath xmlns:m="http://schemas.openxmlformats.org/officeDocument/2006/math">
                    <m:sSub>
                      <m:sSubPr>
                        <m:ctrlPr>
                          <a:rPr lang="en-US" altLang="de-DE" sz="1200" i="1" dirty="0">
                            <a:solidFill>
                              <a:srgbClr val="000000"/>
                            </a:solidFill>
                            <a:latin typeface="Cambria Math"/>
                          </a:rPr>
                        </m:ctrlPr>
                      </m:sSubPr>
                      <m:e>
                        <m:r>
                          <m:rPr>
                            <m:sty m:val="p"/>
                          </m:rPr>
                          <a:rPr lang="de-DE" altLang="de-DE" sz="1200" b="0" i="0" dirty="0" smtClean="0">
                            <a:solidFill>
                              <a:srgbClr val="000000"/>
                            </a:solidFill>
                            <a:latin typeface="Cambria Math" panose="02040503050406030204" pitchFamily="18" charset="0"/>
                          </a:rPr>
                          <m:t>C</m:t>
                        </m:r>
                      </m:e>
                      <m:sub>
                        <m:r>
                          <m:rPr>
                            <m:sty m:val="p"/>
                          </m:rPr>
                          <a:rPr lang="de-DE" altLang="de-DE" sz="1200" i="0" dirty="0">
                            <a:solidFill>
                              <a:srgbClr val="000000"/>
                            </a:solidFill>
                            <a:latin typeface="Cambria Math" panose="02040503050406030204" pitchFamily="18" charset="0"/>
                          </a:rPr>
                          <m:t>charge</m:t>
                        </m:r>
                      </m:sub>
                    </m:sSub>
                  </m:oMath>
                </a14:m>
                <a:r>
                  <a:rPr lang="en-US" altLang="de-DE" sz="1200" dirty="0" smtClean="0">
                    <a:solidFill>
                      <a:srgbClr val="000000"/>
                    </a:solidFill>
                    <a:latin typeface="VWAG TheSans" panose="020B0502050302020203" pitchFamily="34" charset="0"/>
                  </a:rPr>
                  <a:t>)</a:t>
                </a:r>
                <a:endParaRPr lang="en-US" altLang="de-DE" sz="1200" dirty="0">
                  <a:solidFill>
                    <a:srgbClr val="000000"/>
                  </a:solidFill>
                  <a:latin typeface="VWAG TheSans" panose="020B0502050302020203" pitchFamily="34" charset="0"/>
                </a:endParaRPr>
              </a:p>
            </p:txBody>
          </p:sp>
        </mc:Choice>
        <mc:Fallback xmlns="">
          <p:sp>
            <p:nvSpPr>
              <p:cNvPr id="92" name="Rectangle 13"/>
              <p:cNvSpPr>
                <a:spLocks noRot="1" noChangeAspect="1" noMove="1" noResize="1" noEditPoints="1" noAdjustHandles="1" noChangeArrowheads="1" noChangeShapeType="1" noTextEdit="1"/>
              </p:cNvSpPr>
              <p:nvPr/>
            </p:nvSpPr>
            <p:spPr bwMode="auto">
              <a:xfrm>
                <a:off x="452467" y="3727628"/>
                <a:ext cx="1495691" cy="385256"/>
              </a:xfrm>
              <a:prstGeom prst="rect">
                <a:avLst/>
              </a:prstGeom>
              <a:blipFill>
                <a:blip r:embed="rId6"/>
                <a:stretch>
                  <a:fillRect t="-12500" b="-2031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93" name="Down Arrow 92"/>
          <p:cNvSpPr/>
          <p:nvPr/>
        </p:nvSpPr>
        <p:spPr bwMode="auto">
          <a:xfrm>
            <a:off x="3987756" y="3481649"/>
            <a:ext cx="375218" cy="245979"/>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94" name="Rectangle 93"/>
          <p:cNvSpPr/>
          <p:nvPr/>
        </p:nvSpPr>
        <p:spPr bwMode="auto">
          <a:xfrm>
            <a:off x="3859736" y="3806349"/>
            <a:ext cx="693175"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anose="020F0502020204030204" pitchFamily="34" charset="0"/>
              </a:rPr>
              <a:t>Vehicle Propulsion</a:t>
            </a:r>
            <a:endParaRPr lang="en-GB" sz="1000" b="1" dirty="0">
              <a:latin typeface="Calibri" panose="020F0502020204030204" pitchFamily="34" charset="0"/>
            </a:endParaRPr>
          </a:p>
        </p:txBody>
      </p:sp>
      <p:sp>
        <p:nvSpPr>
          <p:cNvPr id="95" name="Down Arrow 94"/>
          <p:cNvSpPr/>
          <p:nvPr/>
        </p:nvSpPr>
        <p:spPr bwMode="auto">
          <a:xfrm>
            <a:off x="8772419" y="4151994"/>
            <a:ext cx="375218" cy="43741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96" name="Rectangle 95"/>
          <p:cNvSpPr/>
          <p:nvPr/>
        </p:nvSpPr>
        <p:spPr bwMode="auto">
          <a:xfrm>
            <a:off x="8644399" y="4645135"/>
            <a:ext cx="693175"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anose="020F0502020204030204" pitchFamily="34" charset="0"/>
              </a:rPr>
              <a:t>Vehicle Propulsion</a:t>
            </a:r>
            <a:endParaRPr lang="en-GB" sz="1000" b="1" dirty="0">
              <a:latin typeface="Calibri" panose="020F0502020204030204" pitchFamily="34" charset="0"/>
            </a:endParaRPr>
          </a:p>
        </p:txBody>
      </p:sp>
      <p:sp>
        <p:nvSpPr>
          <p:cNvPr id="110" name="Oval 109"/>
          <p:cNvSpPr/>
          <p:nvPr/>
        </p:nvSpPr>
        <p:spPr bwMode="auto">
          <a:xfrm>
            <a:off x="9079975" y="5244608"/>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11" name="Oval 110"/>
          <p:cNvSpPr/>
          <p:nvPr/>
        </p:nvSpPr>
        <p:spPr bwMode="auto">
          <a:xfrm>
            <a:off x="8839728" y="5244608"/>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16" name="Oval 115"/>
          <p:cNvSpPr/>
          <p:nvPr/>
        </p:nvSpPr>
        <p:spPr bwMode="auto">
          <a:xfrm>
            <a:off x="9313364" y="5244608"/>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17" name="Oval 116"/>
          <p:cNvSpPr/>
          <p:nvPr/>
        </p:nvSpPr>
        <p:spPr bwMode="auto">
          <a:xfrm>
            <a:off x="8614374" y="5254561"/>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18" name="Oval 117"/>
          <p:cNvSpPr/>
          <p:nvPr/>
        </p:nvSpPr>
        <p:spPr bwMode="auto">
          <a:xfrm>
            <a:off x="8373740" y="5244608"/>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19" name="Oval 118"/>
          <p:cNvSpPr/>
          <p:nvPr/>
        </p:nvSpPr>
        <p:spPr bwMode="auto">
          <a:xfrm>
            <a:off x="8500352" y="5048331"/>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20" name="Oval 119"/>
          <p:cNvSpPr/>
          <p:nvPr/>
        </p:nvSpPr>
        <p:spPr bwMode="auto">
          <a:xfrm>
            <a:off x="4293083" y="4118793"/>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21" name="Oval 120"/>
          <p:cNvSpPr/>
          <p:nvPr/>
        </p:nvSpPr>
        <p:spPr bwMode="auto">
          <a:xfrm>
            <a:off x="4067729" y="4120725"/>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122" name="Oval 121"/>
          <p:cNvSpPr/>
          <p:nvPr/>
        </p:nvSpPr>
        <p:spPr bwMode="auto">
          <a:xfrm>
            <a:off x="3827095" y="4118793"/>
            <a:ext cx="231123" cy="216568"/>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cxnSp>
        <p:nvCxnSpPr>
          <p:cNvPr id="123" name="Straight Arrow Connector 122"/>
          <p:cNvCxnSpPr/>
          <p:nvPr/>
        </p:nvCxnSpPr>
        <p:spPr bwMode="auto">
          <a:xfrm flipV="1">
            <a:off x="6742355" y="7434506"/>
            <a:ext cx="388297" cy="5622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24" name="Rectangle 123"/>
          <p:cNvSpPr/>
          <p:nvPr/>
        </p:nvSpPr>
        <p:spPr bwMode="auto">
          <a:xfrm>
            <a:off x="6025386" y="5959595"/>
            <a:ext cx="2955070"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anose="020F0502020204030204" pitchFamily="34" charset="0"/>
              </a:rPr>
              <a:t>Energy used for Vehicle Propulsion in the test</a:t>
            </a:r>
            <a:endParaRPr lang="en-GB" sz="1000" b="1" dirty="0">
              <a:latin typeface="Calibri" panose="020F0502020204030204" pitchFamily="34" charset="0"/>
            </a:endParaRPr>
          </a:p>
        </p:txBody>
      </p:sp>
      <p:sp>
        <p:nvSpPr>
          <p:cNvPr id="135" name="Oval 134"/>
          <p:cNvSpPr/>
          <p:nvPr/>
        </p:nvSpPr>
        <p:spPr bwMode="auto">
          <a:xfrm>
            <a:off x="931840" y="5787257"/>
            <a:ext cx="311085" cy="30586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charset="0"/>
              </a:rPr>
              <a:t>9</a:t>
            </a:r>
            <a:endParaRPr kumimoji="0" lang="en-US" sz="1300" b="0" i="0" u="none" strike="noStrike" cap="none" normalizeH="0" baseline="0" dirty="0" smtClean="0">
              <a:ln>
                <a:noFill/>
              </a:ln>
              <a:solidFill>
                <a:schemeClr val="tx1"/>
              </a:solidFill>
              <a:effectLst/>
              <a:latin typeface="Arial" charset="0"/>
            </a:endParaRPr>
          </a:p>
        </p:txBody>
      </p:sp>
      <p:sp>
        <p:nvSpPr>
          <p:cNvPr id="137" name="Rectangle 136"/>
          <p:cNvSpPr/>
          <p:nvPr/>
        </p:nvSpPr>
        <p:spPr bwMode="auto">
          <a:xfrm>
            <a:off x="1336735" y="5840631"/>
            <a:ext cx="2651020" cy="20215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defTabSz="674688" rtl="0" eaLnBrk="1" fontAlgn="base" latinLnBrk="0" hangingPunct="1">
              <a:lnSpc>
                <a:spcPct val="100000"/>
              </a:lnSpc>
              <a:spcBef>
                <a:spcPct val="5000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anose="020F0502020204030204" pitchFamily="34" charset="0"/>
              </a:rPr>
              <a:t>Energy used for Vehicle Propulsion in the test</a:t>
            </a:r>
            <a:endParaRPr lang="en-GB" sz="1000" b="1" dirty="0">
              <a:latin typeface="Calibri" panose="020F0502020204030204" pitchFamily="34" charset="0"/>
            </a:endParaRPr>
          </a:p>
        </p:txBody>
      </p:sp>
      <p:sp>
        <p:nvSpPr>
          <p:cNvPr id="150" name="Oval 149"/>
          <p:cNvSpPr/>
          <p:nvPr/>
        </p:nvSpPr>
        <p:spPr bwMode="auto">
          <a:xfrm>
            <a:off x="923099" y="6042483"/>
            <a:ext cx="311085" cy="30586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charset="0"/>
              </a:rPr>
              <a:t>3</a:t>
            </a:r>
            <a:endParaRPr kumimoji="0" lang="en-US" sz="1300" b="0" i="0" u="none" strike="noStrike" cap="none" normalizeH="0" baseline="0" dirty="0" smtClean="0">
              <a:ln>
                <a:noFill/>
              </a:ln>
              <a:solidFill>
                <a:schemeClr val="tx1"/>
              </a:solidFill>
              <a:effectLst/>
              <a:latin typeface="Arial" charset="0"/>
            </a:endParaRPr>
          </a:p>
        </p:txBody>
      </p:sp>
      <p:sp>
        <p:nvSpPr>
          <p:cNvPr id="151" name="Rectangle 150"/>
          <p:cNvSpPr/>
          <p:nvPr/>
        </p:nvSpPr>
        <p:spPr bwMode="auto">
          <a:xfrm>
            <a:off x="1336735" y="6079387"/>
            <a:ext cx="3434165" cy="20215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defTabSz="674688" rtl="0" eaLnBrk="1" fontAlgn="base" latinLnBrk="0" hangingPunct="1">
              <a:lnSpc>
                <a:spcPct val="100000"/>
              </a:lnSpc>
              <a:spcBef>
                <a:spcPct val="5000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anose="020F0502020204030204" pitchFamily="34" charset="0"/>
              </a:rPr>
              <a:t>Energy used for Battery Charging in</a:t>
            </a:r>
            <a:r>
              <a:rPr kumimoji="0" lang="en-GB" sz="1000" b="1" i="0" u="none" strike="noStrike" cap="none" normalizeH="0" dirty="0" smtClean="0">
                <a:ln>
                  <a:noFill/>
                </a:ln>
                <a:solidFill>
                  <a:schemeClr val="tx1"/>
                </a:solidFill>
                <a:effectLst/>
                <a:latin typeface="Calibri" panose="020F0502020204030204" pitchFamily="34" charset="0"/>
              </a:rPr>
              <a:t> the test</a:t>
            </a:r>
            <a:r>
              <a:rPr kumimoji="0" lang="en-GB" sz="1000" b="1" i="0" u="none" strike="noStrike" cap="none" normalizeH="0" baseline="0" dirty="0" smtClean="0">
                <a:ln>
                  <a:noFill/>
                </a:ln>
                <a:solidFill>
                  <a:schemeClr val="tx1"/>
                </a:solidFill>
                <a:effectLst/>
                <a:latin typeface="Calibri" panose="020F0502020204030204" pitchFamily="34" charset="0"/>
              </a:rPr>
              <a:t> </a:t>
            </a:r>
            <a:br>
              <a:rPr kumimoji="0" lang="en-GB" sz="1000" b="1" i="0" u="none" strike="noStrike" cap="none" normalizeH="0" baseline="0" dirty="0" smtClean="0">
                <a:ln>
                  <a:noFill/>
                </a:ln>
                <a:solidFill>
                  <a:schemeClr val="tx1"/>
                </a:solidFill>
                <a:effectLst/>
                <a:latin typeface="Calibri" panose="020F0502020204030204" pitchFamily="34" charset="0"/>
              </a:rPr>
            </a:br>
            <a:r>
              <a:rPr kumimoji="0" lang="en-GB" sz="1000" b="1" i="0" u="none" strike="noStrike" cap="none" normalizeH="0" baseline="0" dirty="0" smtClean="0">
                <a:ln>
                  <a:noFill/>
                </a:ln>
                <a:solidFill>
                  <a:schemeClr val="tx1"/>
                </a:solidFill>
                <a:effectLst/>
                <a:latin typeface="Calibri" panose="020F0502020204030204" pitchFamily="34" charset="0"/>
              </a:rPr>
              <a:t>(for</a:t>
            </a:r>
            <a:r>
              <a:rPr kumimoji="0" lang="en-GB" sz="1000" b="1" i="0" u="none" strike="noStrike" cap="none" normalizeH="0" dirty="0" smtClean="0">
                <a:ln>
                  <a:noFill/>
                </a:ln>
                <a:solidFill>
                  <a:schemeClr val="tx1"/>
                </a:solidFill>
                <a:effectLst/>
                <a:latin typeface="Calibri" panose="020F0502020204030204" pitchFamily="34" charset="0"/>
              </a:rPr>
              <a:t> electric propulsion at later stage)</a:t>
            </a:r>
            <a:endParaRPr lang="en-GB" sz="1000" b="1" dirty="0">
              <a:latin typeface="Calibri" panose="020F0502020204030204" pitchFamily="34" charset="0"/>
            </a:endParaRPr>
          </a:p>
        </p:txBody>
      </p:sp>
      <p:sp>
        <p:nvSpPr>
          <p:cNvPr id="152" name="Oval 151"/>
          <p:cNvSpPr/>
          <p:nvPr/>
        </p:nvSpPr>
        <p:spPr bwMode="auto">
          <a:xfrm>
            <a:off x="5828642" y="5935690"/>
            <a:ext cx="311085" cy="30586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de-DE" sz="1300" b="0" i="0" u="none" strike="noStrike" cap="none" normalizeH="0" baseline="0" dirty="0" smtClean="0">
                <a:ln>
                  <a:noFill/>
                </a:ln>
                <a:solidFill>
                  <a:schemeClr val="tx1"/>
                </a:solidFill>
                <a:effectLst/>
                <a:latin typeface="Arial" charset="0"/>
              </a:rPr>
              <a:t>12</a:t>
            </a:r>
            <a:endParaRPr kumimoji="0" lang="en-US" sz="13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176733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113" y="756745"/>
            <a:ext cx="9104312" cy="5590080"/>
          </a:xfrm>
        </p:spPr>
        <p:txBody>
          <a:bodyPr anchor="ctr"/>
          <a:lstStyle/>
          <a:p>
            <a:pPr algn="ctr"/>
            <a:r>
              <a:rPr lang="de-DE" sz="6000" b="1" dirty="0" smtClean="0"/>
              <a:t>BACK UP</a:t>
            </a:r>
            <a:endParaRPr lang="en-US" sz="6000" b="1" dirty="0"/>
          </a:p>
        </p:txBody>
      </p:sp>
    </p:spTree>
    <p:extLst>
      <p:ext uri="{BB962C8B-B14F-4D97-AF65-F5344CB8AC3E}">
        <p14:creationId xmlns:p14="http://schemas.microsoft.com/office/powerpoint/2010/main" val="1517234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1627810"/>
              </p:ext>
            </p:extLst>
          </p:nvPr>
        </p:nvGraphicFramePr>
        <p:xfrm>
          <a:off x="5494945" y="1765702"/>
          <a:ext cx="4001479" cy="3960671"/>
        </p:xfrm>
        <a:graphic>
          <a:graphicData uri="http://schemas.openxmlformats.org/drawingml/2006/table">
            <a:tbl>
              <a:tblPr firstRow="1" bandRow="1">
                <a:tableStyleId>{5940675A-B579-460E-94D1-54222C63F5DA}</a:tableStyleId>
              </a:tblPr>
              <a:tblGrid>
                <a:gridCol w="4001479">
                  <a:extLst>
                    <a:ext uri="{9D8B030D-6E8A-4147-A177-3AD203B41FA5}">
                      <a16:colId xmlns="" xmlns:a16="http://schemas.microsoft.com/office/drawing/2014/main" val="2160538305"/>
                    </a:ext>
                  </a:extLst>
                </a:gridCol>
              </a:tblGrid>
              <a:tr h="2831935">
                <a:tc>
                  <a:txBody>
                    <a:bodyPr/>
                    <a:lstStyle/>
                    <a:p>
                      <a:endParaRPr lang="en-US" dirty="0"/>
                    </a:p>
                  </a:txBody>
                  <a:tcPr/>
                </a:tc>
                <a:extLst>
                  <a:ext uri="{0D108BD9-81ED-4DB2-BD59-A6C34878D82A}">
                    <a16:rowId xmlns="" xmlns:a16="http://schemas.microsoft.com/office/drawing/2014/main" val="3698268541"/>
                  </a:ext>
                </a:extLst>
              </a:tr>
              <a:tr h="1128736">
                <a:tc>
                  <a:txBody>
                    <a:bodyPr/>
                    <a:lstStyle/>
                    <a:p>
                      <a:endParaRPr lang="en-US" dirty="0"/>
                    </a:p>
                  </a:txBody>
                  <a:tcPr/>
                </a:tc>
                <a:extLst>
                  <a:ext uri="{0D108BD9-81ED-4DB2-BD59-A6C34878D82A}">
                    <a16:rowId xmlns="" xmlns:a16="http://schemas.microsoft.com/office/drawing/2014/main" val="1315582463"/>
                  </a:ext>
                </a:extLst>
              </a:tr>
            </a:tbl>
          </a:graphicData>
        </a:graphic>
      </p:graphicFrame>
      <p:sp>
        <p:nvSpPr>
          <p:cNvPr id="2" name="Title 1"/>
          <p:cNvSpPr>
            <a:spLocks noGrp="1"/>
          </p:cNvSpPr>
          <p:nvPr>
            <p:ph type="title"/>
          </p:nvPr>
        </p:nvSpPr>
        <p:spPr/>
        <p:txBody>
          <a:bodyPr/>
          <a:lstStyle/>
          <a:p>
            <a:r>
              <a:rPr lang="en-GB" dirty="0">
                <a:latin typeface="VWAG TheSans" panose="020B0502050302020203" pitchFamily="34" charset="0"/>
              </a:rPr>
              <a:t>OVC-HEV </a:t>
            </a:r>
            <a:r>
              <a:rPr lang="en-GB" dirty="0" smtClean="0">
                <a:latin typeface="VWAG TheSans" panose="020B0502050302020203" pitchFamily="34" charset="0"/>
              </a:rPr>
              <a:t>Certification according </a:t>
            </a:r>
            <a:r>
              <a:rPr lang="en-GB" dirty="0">
                <a:latin typeface="VWAG TheSans" panose="020B0502050302020203" pitchFamily="34" charset="0"/>
              </a:rPr>
              <a:t>to UN-ECE R83/R101</a:t>
            </a:r>
            <a:br>
              <a:rPr lang="en-GB" dirty="0">
                <a:latin typeface="VWAG TheSans" panose="020B0502050302020203" pitchFamily="34" charset="0"/>
              </a:rPr>
            </a:br>
            <a:r>
              <a:rPr lang="en-GB" sz="1800" b="0" dirty="0" smtClean="0">
                <a:latin typeface="VWAG TheSans" panose="020B0502050302020203" pitchFamily="34" charset="0"/>
              </a:rPr>
              <a:t>Example on mode </a:t>
            </a:r>
            <a:r>
              <a:rPr lang="en-GB" sz="1800" b="0" dirty="0">
                <a:latin typeface="VWAG TheSans" panose="020B0502050302020203" pitchFamily="34" charset="0"/>
              </a:rPr>
              <a:t>selection </a:t>
            </a:r>
            <a:r>
              <a:rPr lang="en-GB" sz="1800" b="0" dirty="0" smtClean="0">
                <a:latin typeface="VWAG TheSans" panose="020B0502050302020203" pitchFamily="34" charset="0"/>
              </a:rPr>
              <a:t>“legislative text” – table </a:t>
            </a:r>
            <a:endParaRPr lang="en-GB" dirty="0">
              <a:latin typeface="VWAG TheSans" panose="020B0502050302020203" pitchFamily="34" charset="0"/>
            </a:endParaRPr>
          </a:p>
        </p:txBody>
      </p:sp>
      <p:pic>
        <p:nvPicPr>
          <p:cNvPr id="3" name="Picture 2"/>
          <p:cNvPicPr>
            <a:picLocks noChangeAspect="1"/>
          </p:cNvPicPr>
          <p:nvPr/>
        </p:nvPicPr>
        <p:blipFill>
          <a:blip r:embed="rId3"/>
          <a:stretch>
            <a:fillRect/>
          </a:stretch>
        </p:blipFill>
        <p:spPr>
          <a:xfrm>
            <a:off x="5609887" y="1884912"/>
            <a:ext cx="3886537" cy="2546956"/>
          </a:xfrm>
          <a:prstGeom prst="rect">
            <a:avLst/>
          </a:prstGeom>
        </p:spPr>
      </p:pic>
      <p:sp>
        <p:nvSpPr>
          <p:cNvPr id="6" name="Rectangle 5"/>
          <p:cNvSpPr/>
          <p:nvPr/>
        </p:nvSpPr>
        <p:spPr>
          <a:xfrm>
            <a:off x="392113" y="1639281"/>
            <a:ext cx="4693747" cy="2062103"/>
          </a:xfrm>
          <a:prstGeom prst="rect">
            <a:avLst/>
          </a:prstGeom>
        </p:spPr>
        <p:txBody>
          <a:bodyPr wrap="square">
            <a:spAutoFit/>
          </a:bodyPr>
          <a:lstStyle/>
          <a:p>
            <a:r>
              <a:rPr lang="en-GB" sz="1400" dirty="0" smtClean="0">
                <a:solidFill>
                  <a:schemeClr val="tx2"/>
                </a:solidFill>
                <a:latin typeface="VWAG TheSans" panose="020B0502050302020203" pitchFamily="34" charset="0"/>
              </a:rPr>
              <a:t>Imagine a vehicle with the following mode set up:</a:t>
            </a:r>
          </a:p>
          <a:p>
            <a:pPr marL="285750" indent="-285750">
              <a:spcBef>
                <a:spcPts val="600"/>
              </a:spcBef>
              <a:buFontTx/>
              <a:buChar char="-"/>
            </a:pPr>
            <a:r>
              <a:rPr lang="en-GB" sz="1400" dirty="0" smtClean="0">
                <a:solidFill>
                  <a:schemeClr val="tx2"/>
                </a:solidFill>
                <a:latin typeface="VWAG TheSans" panose="020B0502050302020203" pitchFamily="34" charset="0"/>
              </a:rPr>
              <a:t>1 pure electric mode</a:t>
            </a:r>
          </a:p>
          <a:p>
            <a:pPr marL="285750" indent="-285750">
              <a:spcBef>
                <a:spcPts val="600"/>
              </a:spcBef>
              <a:buFontTx/>
              <a:buChar char="-"/>
            </a:pPr>
            <a:r>
              <a:rPr lang="en-GB" sz="1400" dirty="0" smtClean="0">
                <a:solidFill>
                  <a:schemeClr val="tx2"/>
                </a:solidFill>
                <a:latin typeface="VWAG TheSans" panose="020B0502050302020203" pitchFamily="34" charset="0"/>
              </a:rPr>
              <a:t>Several hybrid modes</a:t>
            </a:r>
          </a:p>
          <a:p>
            <a:pPr marL="742950" lvl="1" indent="-285750">
              <a:spcBef>
                <a:spcPts val="600"/>
              </a:spcBef>
              <a:buFont typeface="Wingdings" panose="05000000000000000000" pitchFamily="2" charset="2"/>
              <a:buChar char="Ø"/>
            </a:pPr>
            <a:r>
              <a:rPr lang="en-GB" sz="1400" dirty="0" smtClean="0">
                <a:solidFill>
                  <a:schemeClr val="tx2"/>
                </a:solidFill>
                <a:latin typeface="VWAG TheSans" panose="020B0502050302020203" pitchFamily="34" charset="0"/>
              </a:rPr>
              <a:t>Intelligent hybrid mode</a:t>
            </a:r>
          </a:p>
          <a:p>
            <a:pPr marL="742950" lvl="1" indent="-285750">
              <a:spcBef>
                <a:spcPts val="600"/>
              </a:spcBef>
              <a:buFont typeface="Wingdings" panose="05000000000000000000" pitchFamily="2" charset="2"/>
              <a:buChar char="Ø"/>
            </a:pPr>
            <a:r>
              <a:rPr lang="en-GB" sz="1400" dirty="0" smtClean="0">
                <a:solidFill>
                  <a:schemeClr val="tx2"/>
                </a:solidFill>
                <a:latin typeface="VWAG TheSans" panose="020B0502050302020203" pitchFamily="34" charset="0"/>
              </a:rPr>
              <a:t>Charging-Balance-Neutral hybrid mode</a:t>
            </a:r>
          </a:p>
          <a:p>
            <a:pPr marL="742950" lvl="1" indent="-285750">
              <a:spcBef>
                <a:spcPts val="600"/>
              </a:spcBef>
              <a:buFont typeface="Wingdings" panose="05000000000000000000" pitchFamily="2" charset="2"/>
              <a:buChar char="Ø"/>
            </a:pPr>
            <a:r>
              <a:rPr lang="en-GB" sz="1400" dirty="0" smtClean="0">
                <a:solidFill>
                  <a:schemeClr val="tx2"/>
                </a:solidFill>
                <a:latin typeface="VWAG TheSans" panose="020B0502050302020203" pitchFamily="34" charset="0"/>
              </a:rPr>
              <a:t>Sport-Mode</a:t>
            </a:r>
          </a:p>
          <a:p>
            <a:pPr marL="742950" lvl="1" indent="-285750">
              <a:spcBef>
                <a:spcPts val="600"/>
              </a:spcBef>
              <a:buFont typeface="Wingdings" panose="05000000000000000000" pitchFamily="2" charset="2"/>
              <a:buChar char="Ø"/>
            </a:pPr>
            <a:r>
              <a:rPr lang="en-GB" sz="1400" dirty="0" smtClean="0">
                <a:solidFill>
                  <a:schemeClr val="tx2"/>
                </a:solidFill>
                <a:latin typeface="VWAG TheSans" panose="020B0502050302020203" pitchFamily="34" charset="0"/>
              </a:rPr>
              <a:t>Hybrid mode which is charging the REESS</a:t>
            </a:r>
            <a:endParaRPr lang="en-GB" sz="1400" dirty="0">
              <a:solidFill>
                <a:schemeClr val="tx2"/>
              </a:solidFill>
              <a:latin typeface="VWAG TheSans" panose="020B0502050302020203" pitchFamily="34" charset="0"/>
              <a:sym typeface="Wingdings" panose="05000000000000000000" pitchFamily="2" charset="2"/>
            </a:endParaRPr>
          </a:p>
        </p:txBody>
      </p:sp>
      <p:pic>
        <p:nvPicPr>
          <p:cNvPr id="8" name="Picture 7"/>
          <p:cNvPicPr>
            <a:picLocks noChangeAspect="1"/>
          </p:cNvPicPr>
          <p:nvPr/>
        </p:nvPicPr>
        <p:blipFill>
          <a:blip r:embed="rId4"/>
          <a:stretch>
            <a:fillRect/>
          </a:stretch>
        </p:blipFill>
        <p:spPr>
          <a:xfrm>
            <a:off x="5696297" y="4922051"/>
            <a:ext cx="3598773" cy="577951"/>
          </a:xfrm>
          <a:prstGeom prst="rect">
            <a:avLst/>
          </a:prstGeom>
        </p:spPr>
      </p:pic>
      <p:sp>
        <p:nvSpPr>
          <p:cNvPr id="9" name="TextBox 8"/>
          <p:cNvSpPr txBox="1"/>
          <p:nvPr/>
        </p:nvSpPr>
        <p:spPr>
          <a:xfrm>
            <a:off x="472217" y="3817749"/>
            <a:ext cx="4818185" cy="1908215"/>
          </a:xfrm>
          <a:prstGeom prst="rect">
            <a:avLst/>
          </a:prstGeom>
          <a:noFill/>
        </p:spPr>
        <p:txBody>
          <a:bodyPr wrap="square" rtlCol="0">
            <a:spAutoFit/>
          </a:bodyPr>
          <a:lstStyle/>
          <a:p>
            <a:pPr algn="just">
              <a:spcBef>
                <a:spcPts val="600"/>
              </a:spcBef>
            </a:pPr>
            <a:r>
              <a:rPr lang="en-GB" sz="1200" b="1" dirty="0" smtClean="0">
                <a:solidFill>
                  <a:srgbClr val="FF0000"/>
                </a:solidFill>
                <a:latin typeface="VWAG TheSans" panose="020B0502050302020203" pitchFamily="34" charset="0"/>
              </a:rPr>
              <a:t>None of the columns in 4.1.3. is perfectly fitting</a:t>
            </a:r>
          </a:p>
          <a:p>
            <a:pPr algn="just">
              <a:spcBef>
                <a:spcPts val="600"/>
              </a:spcBef>
            </a:pPr>
            <a:r>
              <a:rPr lang="en-GB" sz="1200" b="1" dirty="0" smtClean="0">
                <a:solidFill>
                  <a:srgbClr val="FF0000"/>
                </a:solidFill>
                <a:latin typeface="VWAG TheSans" panose="020B0502050302020203" pitchFamily="34" charset="0"/>
              </a:rPr>
              <a:t>There are arguments for column 4, as – looking at the surface – is not </a:t>
            </a:r>
            <a:r>
              <a:rPr lang="en-GB" sz="1200" b="1" dirty="0">
                <a:solidFill>
                  <a:srgbClr val="FF0000"/>
                </a:solidFill>
                <a:latin typeface="VWAG TheSans" panose="020B0502050302020203" pitchFamily="34" charset="0"/>
              </a:rPr>
              <a:t>containing the wording “pure electric”, </a:t>
            </a:r>
            <a:r>
              <a:rPr lang="en-GB" sz="1200" b="1" dirty="0" smtClean="0">
                <a:solidFill>
                  <a:srgbClr val="FF0000"/>
                </a:solidFill>
                <a:latin typeface="VWAG TheSans" panose="020B0502050302020203" pitchFamily="34" charset="0"/>
              </a:rPr>
              <a:t>but one </a:t>
            </a:r>
            <a:r>
              <a:rPr lang="en-GB" sz="1200" b="1" dirty="0">
                <a:solidFill>
                  <a:srgbClr val="FF0000"/>
                </a:solidFill>
                <a:latin typeface="VWAG TheSans" panose="020B0502050302020203" pitchFamily="34" charset="0"/>
              </a:rPr>
              <a:t>could assume that it is covered by the wording “hybrid mode” as the whole line is called “hybrid modes”.</a:t>
            </a:r>
          </a:p>
          <a:p>
            <a:pPr algn="just">
              <a:spcBef>
                <a:spcPts val="600"/>
              </a:spcBef>
            </a:pPr>
            <a:r>
              <a:rPr lang="en-GB" sz="1200" b="1" dirty="0" smtClean="0">
                <a:solidFill>
                  <a:srgbClr val="FF0000"/>
                </a:solidFill>
                <a:latin typeface="VWAG TheSans" panose="020B0502050302020203" pitchFamily="34" charset="0"/>
              </a:rPr>
              <a:t>But: Going into column 4 would lead in the case of this vehicle to a mode selection which is reflecting not only the energy used for vehicle propulsion but also  the energy used for energy conversion (conversion from fuel into stored electric energy in the REESS)</a:t>
            </a:r>
          </a:p>
        </p:txBody>
      </p:sp>
      <p:sp>
        <p:nvSpPr>
          <p:cNvPr id="10" name="Rectangle 9"/>
          <p:cNvSpPr/>
          <p:nvPr/>
        </p:nvSpPr>
        <p:spPr>
          <a:xfrm>
            <a:off x="392113" y="5909337"/>
            <a:ext cx="9104311" cy="338554"/>
          </a:xfrm>
          <a:prstGeom prst="rect">
            <a:avLst/>
          </a:prstGeom>
        </p:spPr>
        <p:txBody>
          <a:bodyPr wrap="square">
            <a:spAutoFit/>
          </a:bodyPr>
          <a:lstStyle/>
          <a:p>
            <a:pPr algn="ctr">
              <a:spcBef>
                <a:spcPts val="600"/>
              </a:spcBef>
            </a:pPr>
            <a:r>
              <a:rPr lang="en-GB" sz="1600" b="1" u="sng" dirty="0">
                <a:solidFill>
                  <a:schemeClr val="tx2"/>
                </a:solidFill>
                <a:latin typeface="VWAG TheSans" panose="020B0502050302020203" pitchFamily="34" charset="0"/>
              </a:rPr>
              <a:t>The next slides </a:t>
            </a:r>
            <a:r>
              <a:rPr lang="en-GB" sz="1600" b="1" u="sng" dirty="0" smtClean="0">
                <a:solidFill>
                  <a:schemeClr val="tx2"/>
                </a:solidFill>
                <a:latin typeface="VWAG TheSans" panose="020B0502050302020203" pitchFamily="34" charset="0"/>
              </a:rPr>
              <a:t>will explain </a:t>
            </a:r>
            <a:r>
              <a:rPr lang="en-GB" sz="1600" b="1" u="sng" dirty="0">
                <a:solidFill>
                  <a:schemeClr val="tx2"/>
                </a:solidFill>
                <a:latin typeface="VWAG TheSans" panose="020B0502050302020203" pitchFamily="34" charset="0"/>
              </a:rPr>
              <a:t>the effect on the test results fuel consumption and electric consumption. </a:t>
            </a:r>
          </a:p>
        </p:txBody>
      </p:sp>
      <p:sp>
        <p:nvSpPr>
          <p:cNvPr id="11" name="Rectangle 10"/>
          <p:cNvSpPr/>
          <p:nvPr/>
        </p:nvSpPr>
        <p:spPr bwMode="auto">
          <a:xfrm>
            <a:off x="8315058" y="2090014"/>
            <a:ext cx="837488" cy="1371034"/>
          </a:xfrm>
          <a:prstGeom prst="rect">
            <a:avLst/>
          </a:prstGeom>
          <a:noFill/>
          <a:ln w="2857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769831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WAG TheSans" panose="020B0502050302020203" pitchFamily="34" charset="0"/>
              </a:rPr>
              <a:t>OVC-HEV Certification according to UN-ECE R83/R101</a:t>
            </a:r>
            <a:br>
              <a:rPr lang="en-GB" dirty="0">
                <a:latin typeface="VWAG TheSans" panose="020B0502050302020203" pitchFamily="34" charset="0"/>
              </a:rPr>
            </a:br>
            <a:r>
              <a:rPr lang="en-GB" sz="1800" b="0" dirty="0" smtClean="0">
                <a:latin typeface="VWAG TheSans" panose="020B0502050302020203" pitchFamily="34" charset="0"/>
              </a:rPr>
              <a:t>Reminder: homologation test procedure</a:t>
            </a:r>
            <a:endParaRPr lang="en-GB" sz="1800" dirty="0">
              <a:latin typeface="VWAG TheSans" panose="020B0502050302020203" pitchFamily="34" charset="0"/>
            </a:endParaRPr>
          </a:p>
        </p:txBody>
      </p:sp>
      <p:sp>
        <p:nvSpPr>
          <p:cNvPr id="5" name="Rectangle 4"/>
          <p:cNvSpPr/>
          <p:nvPr/>
        </p:nvSpPr>
        <p:spPr>
          <a:xfrm>
            <a:off x="298109" y="1731128"/>
            <a:ext cx="4209807" cy="292388"/>
          </a:xfrm>
          <a:prstGeom prst="rect">
            <a:avLst/>
          </a:prstGeom>
        </p:spPr>
        <p:txBody>
          <a:bodyPr wrap="none">
            <a:spAutoFit/>
          </a:bodyPr>
          <a:lstStyle/>
          <a:p>
            <a:r>
              <a:rPr lang="en-GB" b="1" kern="0" dirty="0" smtClean="0">
                <a:solidFill>
                  <a:schemeClr val="tx2"/>
                </a:solidFill>
                <a:latin typeface="VWAG TheSans" panose="020B0502050302020203" pitchFamily="34" charset="0"/>
              </a:rPr>
              <a:t>Test procedure for OVC-HEV testing is set up as follows:</a:t>
            </a:r>
            <a:endParaRPr lang="en-GB" b="1" kern="0" dirty="0">
              <a:solidFill>
                <a:schemeClr val="tx2"/>
              </a:solidFill>
              <a:latin typeface="VWAG TheSans" panose="020B0502050302020203" pitchFamily="34" charset="0"/>
            </a:endParaRPr>
          </a:p>
        </p:txBody>
      </p:sp>
      <p:grpSp>
        <p:nvGrpSpPr>
          <p:cNvPr id="16" name="Group 15"/>
          <p:cNvGrpSpPr/>
          <p:nvPr/>
        </p:nvGrpSpPr>
        <p:grpSpPr>
          <a:xfrm>
            <a:off x="1040480" y="2165726"/>
            <a:ext cx="7664443" cy="1812642"/>
            <a:chOff x="1150695" y="2159798"/>
            <a:chExt cx="7664443" cy="1812642"/>
          </a:xfrm>
        </p:grpSpPr>
        <p:pic>
          <p:nvPicPr>
            <p:cNvPr id="17" name="Picture 16"/>
            <p:cNvPicPr>
              <a:picLocks noChangeAspect="1"/>
            </p:cNvPicPr>
            <p:nvPr/>
          </p:nvPicPr>
          <p:blipFill>
            <a:blip r:embed="rId2"/>
            <a:stretch>
              <a:fillRect/>
            </a:stretch>
          </p:blipFill>
          <p:spPr>
            <a:xfrm>
              <a:off x="1150695" y="2159798"/>
              <a:ext cx="7431833" cy="1812642"/>
            </a:xfrm>
            <a:prstGeom prst="rect">
              <a:avLst/>
            </a:prstGeom>
          </p:spPr>
        </p:pic>
        <p:sp>
          <p:nvSpPr>
            <p:cNvPr id="18" name="Rectangle 17"/>
            <p:cNvSpPr/>
            <p:nvPr/>
          </p:nvSpPr>
          <p:spPr bwMode="auto">
            <a:xfrm>
              <a:off x="2454444" y="2175840"/>
              <a:ext cx="4612103" cy="24651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        Range Determination</a:t>
              </a:r>
            </a:p>
          </p:txBody>
        </p:sp>
        <p:sp>
          <p:nvSpPr>
            <p:cNvPr id="19" name="Rectangle 18"/>
            <p:cNvSpPr/>
            <p:nvPr/>
          </p:nvSpPr>
          <p:spPr bwMode="auto">
            <a:xfrm>
              <a:off x="7812507" y="3386179"/>
              <a:ext cx="1002631" cy="1844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r>
                <a:rPr kumimoji="0" lang="en-GB" sz="900" b="1" i="0" u="none" strike="noStrike" cap="none" normalizeH="0" baseline="0" dirty="0" smtClean="0">
                  <a:ln>
                    <a:noFill/>
                  </a:ln>
                  <a:solidFill>
                    <a:schemeClr val="tx1"/>
                  </a:solidFill>
                  <a:effectLst/>
                  <a:latin typeface="Calibri" panose="020F0502020204030204" pitchFamily="34" charset="0"/>
                </a:rPr>
                <a:t>Hybrid Window</a:t>
              </a:r>
            </a:p>
          </p:txBody>
        </p:sp>
      </p:grpSp>
      <p:pic>
        <p:nvPicPr>
          <p:cNvPr id="23" name="Picture 22"/>
          <p:cNvPicPr>
            <a:picLocks noChangeAspect="1"/>
          </p:cNvPicPr>
          <p:nvPr/>
        </p:nvPicPr>
        <p:blipFill>
          <a:blip r:embed="rId3"/>
          <a:stretch>
            <a:fillRect/>
          </a:stretch>
        </p:blipFill>
        <p:spPr>
          <a:xfrm>
            <a:off x="1238957" y="4067817"/>
            <a:ext cx="7051969" cy="2021836"/>
          </a:xfrm>
          <a:prstGeom prst="rect">
            <a:avLst/>
          </a:prstGeom>
        </p:spPr>
      </p:pic>
      <p:sp>
        <p:nvSpPr>
          <p:cNvPr id="24" name="Rectangle 23"/>
          <p:cNvSpPr/>
          <p:nvPr/>
        </p:nvSpPr>
        <p:spPr bwMode="auto">
          <a:xfrm>
            <a:off x="7558438" y="5334684"/>
            <a:ext cx="1002631" cy="1844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r>
              <a:rPr kumimoji="0" lang="en-GB" sz="900" b="1" i="0" u="none" strike="noStrike" cap="none" normalizeH="0" baseline="0" dirty="0" smtClean="0">
                <a:ln>
                  <a:noFill/>
                </a:ln>
                <a:solidFill>
                  <a:schemeClr val="tx1"/>
                </a:solidFill>
                <a:effectLst/>
                <a:latin typeface="Calibri" panose="020F0502020204030204" pitchFamily="34" charset="0"/>
              </a:rPr>
              <a:t>Hybrid Window</a:t>
            </a:r>
          </a:p>
        </p:txBody>
      </p:sp>
      <p:sp>
        <p:nvSpPr>
          <p:cNvPr id="25" name="Rectangle 24"/>
          <p:cNvSpPr/>
          <p:nvPr/>
        </p:nvSpPr>
        <p:spPr bwMode="auto">
          <a:xfrm>
            <a:off x="2518611" y="4141110"/>
            <a:ext cx="1716505" cy="28073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Condition A</a:t>
            </a:r>
            <a:endParaRPr lang="en-GB" sz="1100" b="1" dirty="0">
              <a:latin typeface="Calibri" panose="020F0502020204030204" pitchFamily="34" charset="0"/>
            </a:endParaRPr>
          </a:p>
        </p:txBody>
      </p:sp>
      <p:sp>
        <p:nvSpPr>
          <p:cNvPr id="27" name="Rectangle 26"/>
          <p:cNvSpPr/>
          <p:nvPr/>
        </p:nvSpPr>
        <p:spPr bwMode="auto">
          <a:xfrm>
            <a:off x="6196922" y="2732864"/>
            <a:ext cx="989416" cy="19432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74688"/>
            <a:r>
              <a:rPr kumimoji="0" lang="en-GB" sz="1100" b="1" i="0" u="none" strike="noStrike" cap="none" normalizeH="0" baseline="0" dirty="0" smtClean="0">
                <a:ln>
                  <a:noFill/>
                </a:ln>
                <a:solidFill>
                  <a:schemeClr val="tx1"/>
                </a:solidFill>
                <a:effectLst/>
                <a:latin typeface="Calibri" panose="020F0502020204030204" pitchFamily="34" charset="0"/>
              </a:rPr>
              <a:t>End </a:t>
            </a:r>
            <a:r>
              <a:rPr lang="en-GB" sz="1100" b="1" dirty="0" smtClean="0">
                <a:latin typeface="Calibri" panose="020F0502020204030204" pitchFamily="34" charset="0"/>
              </a:rPr>
              <a:t>of Test</a:t>
            </a:r>
            <a:endParaRPr lang="en-GB" sz="1100" b="1" dirty="0">
              <a:latin typeface="Calibri" panose="020F0502020204030204" pitchFamily="34" charset="0"/>
            </a:endParaRPr>
          </a:p>
        </p:txBody>
      </p:sp>
      <p:sp>
        <p:nvSpPr>
          <p:cNvPr id="30" name="Rectangle 29"/>
          <p:cNvSpPr/>
          <p:nvPr/>
        </p:nvSpPr>
        <p:spPr bwMode="auto">
          <a:xfrm>
            <a:off x="1515979" y="4141110"/>
            <a:ext cx="732489"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Charging</a:t>
            </a:r>
            <a:endParaRPr lang="en-GB" sz="1100" b="1" dirty="0">
              <a:latin typeface="Calibri" panose="020F0502020204030204" pitchFamily="34" charset="0"/>
            </a:endParaRPr>
          </a:p>
        </p:txBody>
      </p:sp>
      <p:sp>
        <p:nvSpPr>
          <p:cNvPr id="31" name="Rectangle 30"/>
          <p:cNvSpPr/>
          <p:nvPr/>
        </p:nvSpPr>
        <p:spPr bwMode="auto">
          <a:xfrm>
            <a:off x="4347411" y="4081440"/>
            <a:ext cx="1347537"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Charging   Discharging</a:t>
            </a:r>
            <a:endParaRPr lang="en-GB" sz="1100" b="1" dirty="0">
              <a:latin typeface="Calibri" panose="020F0502020204030204" pitchFamily="34" charset="0"/>
            </a:endParaRPr>
          </a:p>
        </p:txBody>
      </p:sp>
      <p:sp>
        <p:nvSpPr>
          <p:cNvPr id="32" name="Rectangle 31"/>
          <p:cNvSpPr/>
          <p:nvPr/>
        </p:nvSpPr>
        <p:spPr bwMode="auto">
          <a:xfrm>
            <a:off x="1379130" y="2164659"/>
            <a:ext cx="732489"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Charging</a:t>
            </a:r>
            <a:endParaRPr lang="en-GB" sz="1100" b="1" dirty="0">
              <a:latin typeface="Calibri" panose="020F0502020204030204" pitchFamily="34" charset="0"/>
            </a:endParaRPr>
          </a:p>
        </p:txBody>
      </p:sp>
      <p:sp>
        <p:nvSpPr>
          <p:cNvPr id="33" name="Rectangle 32"/>
          <p:cNvSpPr/>
          <p:nvPr/>
        </p:nvSpPr>
        <p:spPr bwMode="auto">
          <a:xfrm rot="16200000">
            <a:off x="499202" y="3050482"/>
            <a:ext cx="1388072"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SoC,</a:t>
            </a:r>
            <a:r>
              <a:rPr kumimoji="0" lang="en-GB" sz="1100" b="1" i="0" u="none" strike="noStrike" cap="none" normalizeH="0" dirty="0" smtClean="0">
                <a:ln>
                  <a:noFill/>
                </a:ln>
                <a:solidFill>
                  <a:schemeClr val="tx1"/>
                </a:solidFill>
                <a:effectLst/>
                <a:latin typeface="Calibri" panose="020F0502020204030204" pitchFamily="34" charset="0"/>
              </a:rPr>
              <a:t> speed trace</a:t>
            </a:r>
            <a:endParaRPr lang="en-GB" sz="1100" b="1" dirty="0">
              <a:latin typeface="Calibri" panose="020F0502020204030204" pitchFamily="34" charset="0"/>
            </a:endParaRPr>
          </a:p>
        </p:txBody>
      </p:sp>
      <p:sp>
        <p:nvSpPr>
          <p:cNvPr id="34" name="Rectangle 33"/>
          <p:cNvSpPr/>
          <p:nvPr/>
        </p:nvSpPr>
        <p:spPr bwMode="auto">
          <a:xfrm rot="16200000">
            <a:off x="672178" y="5194316"/>
            <a:ext cx="1388072" cy="28073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674688" rtl="0" eaLnBrk="1" fontAlgn="base" latinLnBrk="0" hangingPunct="1">
              <a:lnSpc>
                <a:spcPct val="100000"/>
              </a:lnSpc>
              <a:spcBef>
                <a:spcPct val="5000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rPr>
              <a:t>SoC,</a:t>
            </a:r>
            <a:r>
              <a:rPr kumimoji="0" lang="en-GB" sz="1100" b="1" i="0" u="none" strike="noStrike" cap="none" normalizeH="0" dirty="0" smtClean="0">
                <a:ln>
                  <a:noFill/>
                </a:ln>
                <a:solidFill>
                  <a:schemeClr val="tx1"/>
                </a:solidFill>
                <a:effectLst/>
                <a:latin typeface="Calibri" panose="020F0502020204030204" pitchFamily="34" charset="0"/>
              </a:rPr>
              <a:t> speed trace</a:t>
            </a:r>
            <a:endParaRPr lang="en-GB" sz="1100" b="1" dirty="0">
              <a:latin typeface="Calibri" panose="020F0502020204030204" pitchFamily="34" charset="0"/>
            </a:endParaRPr>
          </a:p>
        </p:txBody>
      </p:sp>
      <p:sp>
        <p:nvSpPr>
          <p:cNvPr id="35" name="Rectangle 34"/>
          <p:cNvSpPr/>
          <p:nvPr/>
        </p:nvSpPr>
        <p:spPr bwMode="auto">
          <a:xfrm>
            <a:off x="4459705" y="4959257"/>
            <a:ext cx="417095" cy="46766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36" name="Rectangle 35"/>
          <p:cNvSpPr/>
          <p:nvPr/>
        </p:nvSpPr>
        <p:spPr bwMode="auto">
          <a:xfrm>
            <a:off x="4612104" y="4656691"/>
            <a:ext cx="264695" cy="24641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74688" rtl="0" eaLnBrk="1" fontAlgn="base" latinLnBrk="0" hangingPunct="1">
              <a:lnSpc>
                <a:spcPct val="100000"/>
              </a:lnSpc>
              <a:spcBef>
                <a:spcPct val="5000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p:txBody>
      </p:sp>
      <p:sp>
        <p:nvSpPr>
          <p:cNvPr id="37" name="Rectangle 36"/>
          <p:cNvSpPr/>
          <p:nvPr/>
        </p:nvSpPr>
        <p:spPr bwMode="auto">
          <a:xfrm>
            <a:off x="5694948" y="4141110"/>
            <a:ext cx="1499936" cy="25049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74688"/>
            <a:r>
              <a:rPr kumimoji="0" lang="en-GB" sz="1100" b="1" i="0" u="none" strike="noStrike" cap="none" normalizeH="0" baseline="0" dirty="0" smtClean="0">
                <a:ln>
                  <a:noFill/>
                </a:ln>
                <a:solidFill>
                  <a:schemeClr val="tx1"/>
                </a:solidFill>
                <a:effectLst/>
                <a:latin typeface="Calibri" panose="020F0502020204030204" pitchFamily="34" charset="0"/>
              </a:rPr>
              <a:t>Condition B</a:t>
            </a:r>
            <a:endParaRPr lang="en-GB" sz="1100" b="1" dirty="0">
              <a:latin typeface="Calibri" panose="020F0502020204030204" pitchFamily="34" charset="0"/>
            </a:endParaRPr>
          </a:p>
        </p:txBody>
      </p:sp>
    </p:spTree>
    <p:extLst>
      <p:ext uri="{BB962C8B-B14F-4D97-AF65-F5344CB8AC3E}">
        <p14:creationId xmlns:p14="http://schemas.microsoft.com/office/powerpoint/2010/main" val="344098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VWAG_Presentation_de_010709">
  <a:themeElements>
    <a:clrScheme name="VWAG_Presentation_dt_180609 1">
      <a:dk1>
        <a:srgbClr val="000000"/>
      </a:dk1>
      <a:lt1>
        <a:srgbClr val="FFFFFF"/>
      </a:lt1>
      <a:dk2>
        <a:srgbClr val="003366"/>
      </a:dk2>
      <a:lt2>
        <a:srgbClr val="D4D6D9"/>
      </a:lt2>
      <a:accent1>
        <a:srgbClr val="A8ADB3"/>
      </a:accent1>
      <a:accent2>
        <a:srgbClr val="006384"/>
      </a:accent2>
      <a:accent3>
        <a:srgbClr val="FFFFFF"/>
      </a:accent3>
      <a:accent4>
        <a:srgbClr val="000000"/>
      </a:accent4>
      <a:accent5>
        <a:srgbClr val="D1D3D6"/>
      </a:accent5>
      <a:accent6>
        <a:srgbClr val="005977"/>
      </a:accent6>
      <a:hlink>
        <a:srgbClr val="5F1939"/>
      </a:hlink>
      <a:folHlink>
        <a:srgbClr val="80B0C8"/>
      </a:folHlink>
    </a:clrScheme>
    <a:fontScheme name="VWAG_Presentation_dt_180609">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674688" rtl="0" eaLnBrk="1" fontAlgn="base" latinLnBrk="0" hangingPunct="1">
          <a:lnSpc>
            <a:spcPct val="100000"/>
          </a:lnSpc>
          <a:spcBef>
            <a:spcPct val="50000"/>
          </a:spcBef>
          <a:spcAft>
            <a:spcPct val="0"/>
          </a:spcAft>
          <a:buClrTx/>
          <a:buSzTx/>
          <a:buFontTx/>
          <a:buNone/>
          <a:tabLst/>
          <a:defRPr kumimoji="0" lang="de-DE" sz="1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674688" rtl="0" eaLnBrk="1" fontAlgn="base" latinLnBrk="0" hangingPunct="1">
          <a:lnSpc>
            <a:spcPct val="100000"/>
          </a:lnSpc>
          <a:spcBef>
            <a:spcPct val="50000"/>
          </a:spcBef>
          <a:spcAft>
            <a:spcPct val="0"/>
          </a:spcAft>
          <a:buClrTx/>
          <a:buSzTx/>
          <a:buFontTx/>
          <a:buNone/>
          <a:tabLst/>
          <a:defRPr kumimoji="0" lang="de-DE" sz="1300" b="0" i="0" u="none" strike="noStrike" cap="none" normalizeH="0" baseline="0" smtClean="0">
            <a:ln>
              <a:noFill/>
            </a:ln>
            <a:solidFill>
              <a:schemeClr val="tx1"/>
            </a:solidFill>
            <a:effectLst/>
            <a:latin typeface="Arial" charset="0"/>
          </a:defRPr>
        </a:defPPr>
      </a:lstStyle>
    </a:lnDef>
  </a:objectDefaults>
  <a:extraClrSchemeLst>
    <a:extraClrScheme>
      <a:clrScheme name="VWAG_Presentation_dt_180609 1">
        <a:dk1>
          <a:srgbClr val="000000"/>
        </a:dk1>
        <a:lt1>
          <a:srgbClr val="FFFFFF"/>
        </a:lt1>
        <a:dk2>
          <a:srgbClr val="003366"/>
        </a:dk2>
        <a:lt2>
          <a:srgbClr val="D4D6D9"/>
        </a:lt2>
        <a:accent1>
          <a:srgbClr val="A8ADB3"/>
        </a:accent1>
        <a:accent2>
          <a:srgbClr val="006384"/>
        </a:accent2>
        <a:accent3>
          <a:srgbClr val="FFFFFF"/>
        </a:accent3>
        <a:accent4>
          <a:srgbClr val="000000"/>
        </a:accent4>
        <a:accent5>
          <a:srgbClr val="D1D3D6"/>
        </a:accent5>
        <a:accent6>
          <a:srgbClr val="005977"/>
        </a:accent6>
        <a:hlink>
          <a:srgbClr val="5F1939"/>
        </a:hlink>
        <a:folHlink>
          <a:srgbClr val="80B0C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VWAG_Presentation_de_010709</Template>
  <TotalTime>21</TotalTime>
  <Words>1926</Words>
  <Application>Microsoft Office PowerPoint</Application>
  <PresentationFormat>A4 Paper (210x297 mm)</PresentationFormat>
  <Paragraphs>198</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VWAG_Presentation_de_010709</vt:lpstr>
      <vt:lpstr>OVC-HEV Certification according to R83/R101 Mode Selection for condition A and B</vt:lpstr>
      <vt:lpstr>OVC-HEV Certification according to UN-ECE R83/R101 Background</vt:lpstr>
      <vt:lpstr>OVC-HEV Certification according to UN-ECE R83/R101 Question on the purpose of the test results</vt:lpstr>
      <vt:lpstr>OVC-HEV Certification according to UN-ECE R83/R101 Measurement of energy after testing in Condition A and Condition B</vt:lpstr>
      <vt:lpstr>OVC-HEV Certification according to UN-ECE R83/R101 Mode selection for condition B – effect of different uses cases</vt:lpstr>
      <vt:lpstr>OVC-HEV Certification according to UN-ECE R83/R101 Different use cases for mode selection under condition B </vt:lpstr>
      <vt:lpstr>PowerPoint Presentation</vt:lpstr>
      <vt:lpstr>OVC-HEV Certification according to UN-ECE R83/R101 Example on mode selection “legislative text” – table </vt:lpstr>
      <vt:lpstr>OVC-HEV Certification according to UN-ECE R83/R101 Reminder: homologation test procedure</vt:lpstr>
      <vt:lpstr>OVC-HEV Certification according to UN-ECE R83/R101 Mode selection for  De-Range determination</vt:lpstr>
      <vt:lpstr>OVC-HEV Certification according to UN-ECE R83/R101 Mode selection for Condition A and Condition B testing</vt:lpstr>
      <vt:lpstr>OVC-HEV Certification according to UN-ECE R83/R101 Mode selection “legislative text”</vt:lpstr>
      <vt:lpstr>OVC-HEV Certification according to UN-ECE R83/R101 Mode selection for condition B – effect of different uses cases on measured energies</vt:lpstr>
      <vt:lpstr>OVC-HEV Certification according to UN-ECE R83/R101 Mode selection for condition B – effect of different uses cases</vt:lpstr>
      <vt:lpstr>OVC-HEV Certification according to UN-ECE R83/R101 Mode selection for condition B – effect of different uses cases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Hinweise</dc:title>
  <dc:creator>Weichert, Matthias</dc:creator>
  <cp:lastModifiedBy>Francois E. Guichard</cp:lastModifiedBy>
  <cp:revision>596</cp:revision>
  <cp:lastPrinted>2017-11-16T12:24:02Z</cp:lastPrinted>
  <dcterms:created xsi:type="dcterms:W3CDTF">2011-06-29T13:31:13Z</dcterms:created>
  <dcterms:modified xsi:type="dcterms:W3CDTF">2018-01-10T15:38:01Z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