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5"/>
  </p:notesMasterIdLst>
  <p:handoutMasterIdLst>
    <p:handoutMasterId r:id="rId16"/>
  </p:handoutMasterIdLst>
  <p:sldIdLst>
    <p:sldId id="273" r:id="rId3"/>
    <p:sldId id="325" r:id="rId4"/>
    <p:sldId id="326" r:id="rId5"/>
    <p:sldId id="311" r:id="rId6"/>
    <p:sldId id="318" r:id="rId7"/>
    <p:sldId id="327" r:id="rId8"/>
    <p:sldId id="328" r:id="rId9"/>
    <p:sldId id="329" r:id="rId10"/>
    <p:sldId id="324" r:id="rId11"/>
    <p:sldId id="307" r:id="rId12"/>
    <p:sldId id="320" r:id="rId13"/>
    <p:sldId id="308" r:id="rId14"/>
  </p:sldIdLst>
  <p:sldSz cx="9144000" cy="5143500" type="screen16x9"/>
  <p:notesSz cx="6797675" cy="992822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FF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4" autoAdjust="0"/>
    <p:restoredTop sz="95262" autoAdjust="0"/>
  </p:normalViewPr>
  <p:slideViewPr>
    <p:cSldViewPr>
      <p:cViewPr>
        <p:scale>
          <a:sx n="97" d="100"/>
          <a:sy n="97" d="100"/>
        </p:scale>
        <p:origin x="-2064" y="-972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558" y="-6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7034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057" y="1"/>
            <a:ext cx="2947034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pPr>
              <a:defRPr/>
            </a:pPr>
            <a:fld id="{3786A770-4289-4022-952F-97B42A176CCD}" type="datetimeFigureOut">
              <a:rPr lang="ja-JP" altLang="en-US"/>
              <a:pPr>
                <a:defRPr/>
              </a:pPr>
              <a:t>2018/1/11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30308"/>
            <a:ext cx="2947034" cy="49633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057" y="9430308"/>
            <a:ext cx="2947034" cy="49633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pPr>
              <a:defRPr/>
            </a:pPr>
            <a:fld id="{AB85800C-3147-4291-84D8-00F7DEB73EF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8396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448" cy="496332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643" y="1"/>
            <a:ext cx="2945448" cy="496332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r">
              <a:defRPr sz="1200"/>
            </a:lvl1pPr>
          </a:lstStyle>
          <a:p>
            <a:pPr>
              <a:defRPr/>
            </a:pPr>
            <a:fld id="{8B01F613-DB3D-41D2-9E03-DFF74FB7DC82}" type="datetimeFigureOut">
              <a:rPr lang="de-DE"/>
              <a:pPr>
                <a:defRPr/>
              </a:pPr>
              <a:t>11.01.2018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7" tIns="45653" rIns="91307" bIns="45653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085" y="4715946"/>
            <a:ext cx="5437506" cy="4466988"/>
          </a:xfrm>
          <a:prstGeom prst="rect">
            <a:avLst/>
          </a:prstGeom>
        </p:spPr>
        <p:txBody>
          <a:bodyPr vert="horz" lIns="91307" tIns="45653" rIns="91307" bIns="45653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308"/>
            <a:ext cx="2945448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643" y="9430308"/>
            <a:ext cx="2945448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r">
              <a:defRPr sz="1200"/>
            </a:lvl1pPr>
          </a:lstStyle>
          <a:p>
            <a:pPr>
              <a:defRPr/>
            </a:pPr>
            <a:fld id="{0CC67DA6-082D-407E-8BF3-0211806DC93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804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C67DA6-082D-407E-8BF3-0211806DC93C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495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C67DA6-082D-407E-8BF3-0211806DC93C}" type="slidenum">
              <a:rPr kumimoji="1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7910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C67DA6-082D-407E-8BF3-0211806DC93C}" type="slidenum">
              <a:rPr kumimoji="1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3883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C67DA6-082D-407E-8BF3-0211806DC93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2062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C67DA6-082D-407E-8BF3-0211806DC93C}" type="slidenum">
              <a:rPr kumimoji="1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633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C67DA6-082D-407E-8BF3-0211806DC93C}" type="slidenum">
              <a:rPr kumimoji="1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952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C67DA6-082D-407E-8BF3-0211806DC93C}" type="slidenum">
              <a:rPr kumimoji="1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7061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C67DA6-082D-407E-8BF3-0211806DC93C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592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C67DA6-082D-407E-8BF3-0211806DC93C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922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3214-0B2B-4466-9A4B-20C2E5018C2C}" type="datetimeFigureOut">
              <a:rPr lang="ja-JP" altLang="en-US"/>
              <a:pPr>
                <a:defRPr/>
              </a:pPr>
              <a:t>2018/1/11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702C0-B5B6-4566-A7DE-B573443C971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3F5DC-E78D-481E-9826-75E986E007BC}" type="datetimeFigureOut">
              <a:rPr lang="ja-JP" altLang="en-US"/>
              <a:pPr>
                <a:defRPr/>
              </a:pPr>
              <a:t>2018/1/11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9F4C7-413E-4150-8FED-17270369639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0AC86-611F-474E-AF80-4E44B9B78426}" type="datetimeFigureOut">
              <a:rPr lang="ja-JP" altLang="en-US"/>
              <a:pPr>
                <a:defRPr/>
              </a:pPr>
              <a:t>2018/1/11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6249D-6B03-4298-ACCF-81F0E20B813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solidFill>
            <a:schemeClr val="accent1"/>
          </a:solidFill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9525"/>
            <a:ext cx="2133600" cy="357188"/>
          </a:xfrm>
        </p:spPr>
        <p:txBody>
          <a:bodyPr/>
          <a:lstStyle>
            <a:lvl1pPr>
              <a:defRPr sz="1800" b="1"/>
            </a:lvl1pPr>
          </a:lstStyle>
          <a:p>
            <a:fld id="{CF8BEEED-67CB-42A0-AF6E-6209CE1CE00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1016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6DD25-CFA7-4546-B411-7C8BF563E76A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5124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4FE27-56A3-477E-9A78-E23B3BA4A959}" type="datetimeFigureOut">
              <a:rPr lang="ja-JP" altLang="en-US"/>
              <a:pPr>
                <a:defRPr/>
              </a:pPr>
              <a:t>2018/1/11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1438C-73E0-4FC3-9731-4703D09D2F8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C82D7-BF90-4C7A-9C92-54B58F7A9CC3}" type="datetimeFigureOut">
              <a:rPr lang="ja-JP" altLang="en-US"/>
              <a:pPr>
                <a:defRPr/>
              </a:pPr>
              <a:t>2018/1/11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5610-80CE-4AA1-B285-1CACFE498CD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546DE-6756-475A-9371-A79D041C6C43}" type="datetimeFigureOut">
              <a:rPr lang="ja-JP" altLang="en-US"/>
              <a:pPr>
                <a:defRPr/>
              </a:pPr>
              <a:t>2018/1/11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A4351-29C7-4521-88D3-AD6B6BC5E1F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C6CB-B696-4C7A-A962-7765DDE762DC}" type="datetimeFigureOut">
              <a:rPr lang="ja-JP" altLang="en-US"/>
              <a:pPr>
                <a:defRPr/>
              </a:pPr>
              <a:t>2018/1/11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F930-A811-410A-B2FC-A8DC6A26FDC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5C6FC-124C-44B1-A9E3-DDB8FF33F5DD}" type="datetimeFigureOut">
              <a:rPr lang="ja-JP" altLang="en-US"/>
              <a:pPr>
                <a:defRPr/>
              </a:pPr>
              <a:t>2018/1/11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BA18-60B7-4B28-A024-E8F05AE111D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E773F-2817-4715-9EB0-38D8EFFCC51E}" type="datetimeFigureOut">
              <a:rPr lang="ja-JP" altLang="en-US"/>
              <a:pPr>
                <a:defRPr/>
              </a:pPr>
              <a:t>2018/1/11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30504-06CC-490D-8E47-FC3E1AB3A0E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034D3-F333-4871-8AC4-8207829BD2B5}" type="datetimeFigureOut">
              <a:rPr lang="ja-JP" altLang="en-US"/>
              <a:pPr>
                <a:defRPr/>
              </a:pPr>
              <a:t>2018/1/11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6535-0724-426F-8C65-FE248A97DFC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DD72A-A4D7-42BC-88B2-27C24F066F1E}" type="datetimeFigureOut">
              <a:rPr lang="ja-JP" altLang="en-US"/>
              <a:pPr>
                <a:defRPr/>
              </a:pPr>
              <a:t>2018/1/11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45AB-DA4C-4908-AC19-4B6BC83A958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BAA1825-F440-4D93-97E5-267A6DD4B957}" type="datetimeFigureOut">
              <a:rPr lang="ja-JP" altLang="en-US"/>
              <a:pPr>
                <a:defRPr/>
              </a:pPr>
              <a:t>2018/1/11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5D4729-1240-4B90-ADF9-CF7A0A7DAB1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2" name="テキスト ボックス 1"/>
          <p:cNvSpPr txBox="1"/>
          <p:nvPr userDrawn="1"/>
        </p:nvSpPr>
        <p:spPr>
          <a:xfrm>
            <a:off x="8676118" y="486650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A659953-1965-4E60-977A-87D46398FB2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47506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97731"/>
            <a:ext cx="8229600" cy="3696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8FB6692-F467-4912-80FE-C95156BF4856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8676118" y="486650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A659953-1965-4E60-977A-87D46398FB2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398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380897" y="1494094"/>
            <a:ext cx="8490081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Status report  </a:t>
            </a:r>
          </a:p>
          <a:p>
            <a:r>
              <a:rPr lang="de-DE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 the </a:t>
            </a:r>
          </a:p>
          <a:p>
            <a:r>
              <a:rPr lang="de-DE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WLTP Informal Working Group</a:t>
            </a:r>
          </a:p>
          <a:p>
            <a:endParaRPr lang="de-DE" sz="3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de-DE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Prepared by WLTP IWG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8977" y="249493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9pPr>
          </a:lstStyle>
          <a:p>
            <a:pPr marL="47625" lvl="0" algn="r" latinLnBrk="0"/>
            <a: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Informal </a:t>
            </a:r>
            <a:r>
              <a:rPr kumimoji="0" lang="pt-BR" altLang="ja-JP"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document </a:t>
            </a:r>
            <a:r>
              <a:rPr kumimoji="0" lang="pt-BR" altLang="ja-JP" sz="20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GRPE-76-25</a:t>
            </a:r>
            <a:endParaRPr kumimoji="0" lang="pt-BR" altLang="ja-JP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7625" lvl="0" algn="r" latinLnBrk="0"/>
            <a: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76th GRPE, 11-12 Jan. 2018,</a:t>
            </a:r>
            <a:b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agenda item 3(b)</a:t>
            </a:r>
          </a:p>
        </p:txBody>
      </p:sp>
    </p:spTree>
    <p:extLst>
      <p:ext uri="{BB962C8B-B14F-4D97-AF65-F5344CB8AC3E}">
        <p14:creationId xmlns:p14="http://schemas.microsoft.com/office/powerpoint/2010/main" val="15021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/>
          <p:cNvSpPr txBox="1"/>
          <p:nvPr/>
        </p:nvSpPr>
        <p:spPr>
          <a:xfrm>
            <a:off x="167842" y="233813"/>
            <a:ext cx="6124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6-1. </a:t>
            </a:r>
            <a:r>
              <a:rPr lang="de-DE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Revised working schedule </a:t>
            </a:r>
            <a:endParaRPr lang="de-DE" sz="16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ホームベース 8"/>
          <p:cNvSpPr/>
          <p:nvPr/>
        </p:nvSpPr>
        <p:spPr>
          <a:xfrm>
            <a:off x="5503119" y="1546749"/>
            <a:ext cx="3239383" cy="1698021"/>
          </a:xfrm>
          <a:prstGeom prst="homePlate">
            <a:avLst>
              <a:gd name="adj" fmla="val 20760"/>
            </a:avLst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Phase2b</a:t>
            </a:r>
          </a:p>
          <a:p>
            <a:pPr marL="987425" indent="-173038">
              <a:buFont typeface="Wingdings" panose="05000000000000000000" pitchFamily="2" charset="2"/>
              <a:buChar char="ü"/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Low temp.</a:t>
            </a:r>
          </a:p>
          <a:p>
            <a:pPr marL="1076325" indent="-98425">
              <a:buFont typeface="Wingdings" panose="05000000000000000000" pitchFamily="2" charset="2"/>
              <a:buChar char="ü"/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Auxiliary devices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50950" indent="-87313">
              <a:buFont typeface="Wingdings" panose="05000000000000000000" pitchFamily="2" charset="2"/>
              <a:buChar char="ü"/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Durability</a:t>
            </a:r>
          </a:p>
          <a:p>
            <a:pPr marL="1165225" indent="-98425">
              <a:buFont typeface="Wingdings" panose="05000000000000000000" pitchFamily="2" charset="2"/>
              <a:buChar char="ü"/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OBD</a:t>
            </a:r>
          </a:p>
          <a:p>
            <a:pPr marL="1076325" indent="-173038">
              <a:buFont typeface="Wingdings" panose="05000000000000000000" pitchFamily="2" charset="2"/>
              <a:buChar char="ü"/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ISC, COP</a:t>
            </a:r>
          </a:p>
          <a:p>
            <a:pPr marL="987425" indent="-271463">
              <a:buFont typeface="Wingdings" panose="05000000000000000000" pitchFamily="2" charset="2"/>
              <a:buChar char="ü"/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E-lab.  UNR</a:t>
            </a:r>
          </a:p>
          <a:p>
            <a:pPr marL="1260475" indent="-173038">
              <a:buFont typeface="Wingdings" panose="05000000000000000000" pitchFamily="2" charset="2"/>
              <a:buChar char="ü"/>
            </a:pP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ホームベース 9"/>
          <p:cNvSpPr/>
          <p:nvPr/>
        </p:nvSpPr>
        <p:spPr>
          <a:xfrm>
            <a:off x="4196329" y="1546749"/>
            <a:ext cx="2328001" cy="1698021"/>
          </a:xfrm>
          <a:prstGeom prst="homePlate">
            <a:avLst>
              <a:gd name="adj" fmla="val 26131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Phase2a </a:t>
            </a:r>
          </a:p>
          <a:p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 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focus on </a:t>
            </a:r>
          </a:p>
          <a:p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evaporative</a:t>
            </a:r>
          </a:p>
          <a:p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test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procedure     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2987305" y="1546749"/>
            <a:ext cx="2024858" cy="1698021"/>
          </a:xfrm>
          <a:prstGeom prst="homePlate">
            <a:avLst>
              <a:gd name="adj" fmla="val 27515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Phase1b</a:t>
            </a:r>
          </a:p>
          <a:p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handle                                     </a:t>
            </a:r>
          </a:p>
          <a:p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remaining</a:t>
            </a:r>
          </a:p>
          <a:p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items from </a:t>
            </a:r>
          </a:p>
          <a:p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Phase1a </a:t>
            </a:r>
          </a:p>
          <a:p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523103" y="1546749"/>
            <a:ext cx="2952372" cy="1698021"/>
          </a:xfrm>
          <a:prstGeom prst="homePlate">
            <a:avLst>
              <a:gd name="adj" fmla="val 2794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Phase1a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World-wide harmonized test cycles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Test procedure of pollutants and CO2/FC/EC/Range under 23degC condition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07504" y="1189449"/>
            <a:ext cx="8771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2008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65778" y="1189449"/>
            <a:ext cx="8771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876899" y="1189449"/>
            <a:ext cx="10903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~2015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395940" y="1189449"/>
            <a:ext cx="10903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~2016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707321" y="3244770"/>
            <a:ext cx="10903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~2018</a:t>
            </a:r>
            <a:endParaRPr lang="ja-JP" altLang="en-US" sz="2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二等辺三角形 20"/>
          <p:cNvSpPr/>
          <p:nvPr/>
        </p:nvSpPr>
        <p:spPr>
          <a:xfrm flipV="1">
            <a:off x="7128140" y="1348593"/>
            <a:ext cx="288032" cy="17736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572740" y="1077910"/>
            <a:ext cx="124328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 are HERE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685905" y="4104397"/>
            <a:ext cx="10903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~2020</a:t>
            </a:r>
            <a:endParaRPr lang="ja-JP" altLang="en-US" sz="2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上矢印 19"/>
          <p:cNvSpPr/>
          <p:nvPr/>
        </p:nvSpPr>
        <p:spPr>
          <a:xfrm flipV="1">
            <a:off x="7928466" y="3614743"/>
            <a:ext cx="648072" cy="475727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48064" y="3610970"/>
            <a:ext cx="28449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PROLONGATION</a:t>
            </a:r>
            <a:endParaRPr kumimoji="1" lang="ja-JP" altLang="en-US"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95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角丸四角形 59"/>
          <p:cNvSpPr/>
          <p:nvPr/>
        </p:nvSpPr>
        <p:spPr>
          <a:xfrm>
            <a:off x="123765" y="718974"/>
            <a:ext cx="3235147" cy="2016224"/>
          </a:xfrm>
          <a:prstGeom prst="roundRect">
            <a:avLst>
              <a:gd name="adj" fmla="val 8400"/>
            </a:avLst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角丸四角形 56"/>
          <p:cNvSpPr/>
          <p:nvPr/>
        </p:nvSpPr>
        <p:spPr>
          <a:xfrm>
            <a:off x="177105" y="2901310"/>
            <a:ext cx="8635747" cy="2160240"/>
          </a:xfrm>
          <a:prstGeom prst="roundRect">
            <a:avLst>
              <a:gd name="adj" fmla="val 8400"/>
            </a:avLst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66623"/>
            <a:ext cx="8159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6-2. </a:t>
            </a:r>
            <a:r>
              <a:rPr kumimoji="1" lang="en-US" altLang="ja-JP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Justification of Phase2b prolongation</a:t>
            </a:r>
            <a:endParaRPr kumimoji="1" lang="ja-JP" altLang="en-US" sz="28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607577" y="720308"/>
            <a:ext cx="2520280" cy="1938765"/>
            <a:chOff x="659752" y="3021385"/>
            <a:chExt cx="2520280" cy="1938765"/>
          </a:xfrm>
        </p:grpSpPr>
        <p:pic>
          <p:nvPicPr>
            <p:cNvPr id="14" name="Picture 2" descr="「キャパシティ イラスト」の画像検索結果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752" y="3065996"/>
              <a:ext cx="2520280" cy="18941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額縁 25"/>
            <p:cNvSpPr/>
            <p:nvPr/>
          </p:nvSpPr>
          <p:spPr>
            <a:xfrm>
              <a:off x="2294498" y="4206470"/>
              <a:ext cx="864096" cy="432048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COP</a:t>
              </a:r>
              <a:endParaRPr kumimoji="1"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5" name="額縁 24"/>
            <p:cNvSpPr/>
            <p:nvPr/>
          </p:nvSpPr>
          <p:spPr>
            <a:xfrm>
              <a:off x="2023550" y="3856065"/>
              <a:ext cx="864096" cy="432048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OBD</a:t>
              </a:r>
              <a:endParaRPr kumimoji="1"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" name="額縁 23"/>
            <p:cNvSpPr/>
            <p:nvPr/>
          </p:nvSpPr>
          <p:spPr>
            <a:xfrm>
              <a:off x="1763688" y="3505992"/>
              <a:ext cx="864096" cy="432048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Dura.</a:t>
              </a:r>
              <a:endParaRPr kumimoji="1"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額縁 22"/>
            <p:cNvSpPr/>
            <p:nvPr/>
          </p:nvSpPr>
          <p:spPr>
            <a:xfrm>
              <a:off x="1547664" y="4496375"/>
              <a:ext cx="864096" cy="432048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Evapo.</a:t>
              </a:r>
              <a:endParaRPr kumimoji="1"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0" name="額縁 19"/>
            <p:cNvSpPr/>
            <p:nvPr/>
          </p:nvSpPr>
          <p:spPr>
            <a:xfrm>
              <a:off x="1187624" y="4154064"/>
              <a:ext cx="864096" cy="432048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Low T</a:t>
              </a:r>
              <a:endParaRPr kumimoji="1"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9" name="額縁 18"/>
            <p:cNvSpPr/>
            <p:nvPr/>
          </p:nvSpPr>
          <p:spPr>
            <a:xfrm>
              <a:off x="899592" y="3774422"/>
              <a:ext cx="864096" cy="432048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Cycle</a:t>
              </a:r>
              <a:endParaRPr kumimoji="1" lang="ja-JP" alt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" name="額縁 2"/>
            <p:cNvSpPr/>
            <p:nvPr/>
          </p:nvSpPr>
          <p:spPr>
            <a:xfrm>
              <a:off x="747956" y="3398635"/>
              <a:ext cx="864096" cy="432048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UNR</a:t>
              </a:r>
              <a:endParaRPr kumimoji="1" lang="ja-JP" alt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452550" y="3021385"/>
              <a:ext cx="8771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2018</a:t>
              </a:r>
              <a:endPara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54" name="テキスト ボックス 53"/>
          <p:cNvSpPr txBox="1"/>
          <p:nvPr/>
        </p:nvSpPr>
        <p:spPr>
          <a:xfrm>
            <a:off x="3403269" y="717967"/>
            <a:ext cx="55533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2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 Issues (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revealed during homologation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process in EU and Japan 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need 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 be solved in urgent</a:t>
            </a:r>
          </a:p>
          <a:p>
            <a:pPr marL="285750" indent="-285750">
              <a:lnSpc>
                <a:spcPts val="22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Development of "UNR_WLTP" need more resources than expected</a:t>
            </a:r>
          </a:p>
          <a:p>
            <a:pPr marL="285750" indent="-285750">
              <a:lnSpc>
                <a:spcPts val="22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WLTP IWG member accepted 2 years extension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taking into account of their demands</a:t>
            </a:r>
          </a:p>
        </p:txBody>
      </p:sp>
      <p:sp>
        <p:nvSpPr>
          <p:cNvPr id="55" name="正方形/長方形 54"/>
          <p:cNvSpPr/>
          <p:nvPr/>
        </p:nvSpPr>
        <p:spPr>
          <a:xfrm rot="16200000">
            <a:off x="-725567" y="1493755"/>
            <a:ext cx="2141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200" b="1" dirty="0"/>
              <a:t>Original :</a:t>
            </a:r>
          </a:p>
          <a:p>
            <a:pPr algn="ctr"/>
            <a:r>
              <a:rPr lang="en-US" altLang="ja-JP" sz="1200" b="1" dirty="0"/>
              <a:t>ECE/TRANS/WP.29/2016/29</a:t>
            </a:r>
            <a:endParaRPr lang="ja-JP" altLang="en-US" sz="1200" b="1" dirty="0"/>
          </a:p>
        </p:txBody>
      </p:sp>
      <p:grpSp>
        <p:nvGrpSpPr>
          <p:cNvPr id="56" name="グループ化 55"/>
          <p:cNvGrpSpPr/>
          <p:nvPr/>
        </p:nvGrpSpPr>
        <p:grpSpPr>
          <a:xfrm>
            <a:off x="610106" y="3003798"/>
            <a:ext cx="8036724" cy="1964466"/>
            <a:chOff x="610106" y="3003798"/>
            <a:chExt cx="8036724" cy="1964466"/>
          </a:xfrm>
        </p:grpSpPr>
        <p:pic>
          <p:nvPicPr>
            <p:cNvPr id="12" name="Picture 2" descr="「キャパシティ イラスト」の画像検索結果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8807" y="3074110"/>
              <a:ext cx="2520280" cy="18941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「キャパシティ イラスト」の画像検索結果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106" y="3070458"/>
              <a:ext cx="2520280" cy="18941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「キャパシティ イラスト」の画像検索結果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6550" y="3059362"/>
              <a:ext cx="2520280" cy="18941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テキスト ボックス 15"/>
            <p:cNvSpPr txBox="1"/>
            <p:nvPr/>
          </p:nvSpPr>
          <p:spPr>
            <a:xfrm>
              <a:off x="1416942" y="3018018"/>
              <a:ext cx="8771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2018</a:t>
              </a:r>
              <a:endPara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4190065" y="3010908"/>
              <a:ext cx="8771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2019</a:t>
              </a:r>
              <a:endPara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6955814" y="3003798"/>
              <a:ext cx="8771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2020</a:t>
              </a:r>
              <a:endPara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額縁 21"/>
            <p:cNvSpPr/>
            <p:nvPr/>
          </p:nvSpPr>
          <p:spPr>
            <a:xfrm>
              <a:off x="5111651" y="3821426"/>
              <a:ext cx="719901" cy="267160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Idle</a:t>
              </a:r>
              <a:endParaRPr kumimoji="1"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8" name="額縁 27"/>
            <p:cNvSpPr/>
            <p:nvPr/>
          </p:nvSpPr>
          <p:spPr>
            <a:xfrm>
              <a:off x="1621010" y="3363829"/>
              <a:ext cx="1402230" cy="1228813"/>
            </a:xfrm>
            <a:prstGeom prst="bevel">
              <a:avLst>
                <a:gd name="adj" fmla="val 8876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UNR</a:t>
              </a:r>
            </a:p>
            <a:p>
              <a:pPr algn="ctr"/>
              <a:endPara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9" name="額縁 28"/>
            <p:cNvSpPr/>
            <p:nvPr/>
          </p:nvSpPr>
          <p:spPr>
            <a:xfrm>
              <a:off x="2066158" y="4528183"/>
              <a:ext cx="864096" cy="432048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Low T</a:t>
              </a:r>
              <a:endParaRPr kumimoji="1"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0" name="額縁 29"/>
            <p:cNvSpPr/>
            <p:nvPr/>
          </p:nvSpPr>
          <p:spPr>
            <a:xfrm>
              <a:off x="1998474" y="4094316"/>
              <a:ext cx="864096" cy="277190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COP</a:t>
              </a:r>
              <a:endParaRPr kumimoji="1"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1" name="額縁 30"/>
            <p:cNvSpPr/>
            <p:nvPr/>
          </p:nvSpPr>
          <p:spPr>
            <a:xfrm>
              <a:off x="1986958" y="3746093"/>
              <a:ext cx="864096" cy="275094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Dura.</a:t>
              </a:r>
              <a:endParaRPr kumimoji="1"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7" name="額縁 26"/>
            <p:cNvSpPr/>
            <p:nvPr/>
          </p:nvSpPr>
          <p:spPr>
            <a:xfrm>
              <a:off x="732363" y="3446244"/>
              <a:ext cx="1122175" cy="1296144"/>
            </a:xfrm>
            <a:prstGeom prst="bevel">
              <a:avLst>
                <a:gd name="adj" fmla="val 8973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New Issues</a:t>
              </a:r>
              <a:endPara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4" name="額縁 33"/>
            <p:cNvSpPr/>
            <p:nvPr/>
          </p:nvSpPr>
          <p:spPr>
            <a:xfrm>
              <a:off x="5232139" y="4160594"/>
              <a:ext cx="584173" cy="324691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ISC</a:t>
              </a:r>
              <a:endParaRPr kumimoji="1" lang="ja-JP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8" name="額縁 37"/>
            <p:cNvSpPr/>
            <p:nvPr/>
          </p:nvSpPr>
          <p:spPr>
            <a:xfrm>
              <a:off x="1188962" y="4592642"/>
              <a:ext cx="864096" cy="325880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Cycle</a:t>
              </a:r>
              <a:endParaRPr kumimoji="1" lang="ja-JP" alt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0" name="額縁 39"/>
            <p:cNvSpPr/>
            <p:nvPr/>
          </p:nvSpPr>
          <p:spPr>
            <a:xfrm>
              <a:off x="3527495" y="4232910"/>
              <a:ext cx="1034035" cy="685611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Low T</a:t>
              </a:r>
              <a:endParaRPr kumimoji="1" lang="ja-JP" alt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7" name="額縁 36"/>
            <p:cNvSpPr/>
            <p:nvPr/>
          </p:nvSpPr>
          <p:spPr>
            <a:xfrm>
              <a:off x="3527496" y="3876551"/>
              <a:ext cx="864096" cy="325880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Cycle</a:t>
              </a:r>
              <a:endParaRPr kumimoji="1" lang="ja-JP" alt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5" name="額縁 34"/>
            <p:cNvSpPr/>
            <p:nvPr/>
          </p:nvSpPr>
          <p:spPr>
            <a:xfrm>
              <a:off x="4561531" y="3363829"/>
              <a:ext cx="1270021" cy="359546"/>
            </a:xfrm>
            <a:prstGeom prst="bevel">
              <a:avLst>
                <a:gd name="adj" fmla="val 8876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UNR</a:t>
              </a:r>
            </a:p>
          </p:txBody>
        </p:sp>
        <p:sp>
          <p:nvSpPr>
            <p:cNvPr id="45" name="額縁 44"/>
            <p:cNvSpPr/>
            <p:nvPr/>
          </p:nvSpPr>
          <p:spPr>
            <a:xfrm>
              <a:off x="5017109" y="4551315"/>
              <a:ext cx="779027" cy="324691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Dura.</a:t>
              </a:r>
              <a:endParaRPr kumimoji="1"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6" name="額縁 45"/>
            <p:cNvSpPr/>
            <p:nvPr/>
          </p:nvSpPr>
          <p:spPr>
            <a:xfrm>
              <a:off x="7729526" y="3746093"/>
              <a:ext cx="864096" cy="324691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Evapo.</a:t>
              </a:r>
              <a:endParaRPr kumimoji="1"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8" name="額縁 47"/>
            <p:cNvSpPr/>
            <p:nvPr/>
          </p:nvSpPr>
          <p:spPr>
            <a:xfrm>
              <a:off x="7988040" y="4592642"/>
              <a:ext cx="584173" cy="324691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ISC</a:t>
              </a:r>
              <a:endParaRPr kumimoji="1" lang="ja-JP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9" name="額縁 48"/>
            <p:cNvSpPr/>
            <p:nvPr/>
          </p:nvSpPr>
          <p:spPr>
            <a:xfrm>
              <a:off x="6389313" y="4126686"/>
              <a:ext cx="1034035" cy="390338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Low T</a:t>
              </a:r>
              <a:endParaRPr kumimoji="1" lang="ja-JP" alt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0" name="額縁 49"/>
            <p:cNvSpPr/>
            <p:nvPr/>
          </p:nvSpPr>
          <p:spPr>
            <a:xfrm>
              <a:off x="6494472" y="4474575"/>
              <a:ext cx="944116" cy="451566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MAC</a:t>
              </a:r>
              <a:endParaRPr kumimoji="1"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1" name="額縁 50"/>
            <p:cNvSpPr/>
            <p:nvPr/>
          </p:nvSpPr>
          <p:spPr>
            <a:xfrm>
              <a:off x="6179409" y="3853160"/>
              <a:ext cx="864096" cy="325880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Cycle</a:t>
              </a:r>
              <a:endParaRPr kumimoji="1" lang="ja-JP" alt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3" name="額縁 52"/>
            <p:cNvSpPr/>
            <p:nvPr/>
          </p:nvSpPr>
          <p:spPr>
            <a:xfrm>
              <a:off x="7545237" y="4316734"/>
              <a:ext cx="763658" cy="335428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Dura.</a:t>
              </a:r>
              <a:endParaRPr kumimoji="1"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2" name="額縁 51"/>
            <p:cNvSpPr/>
            <p:nvPr/>
          </p:nvSpPr>
          <p:spPr>
            <a:xfrm>
              <a:off x="7305069" y="3982477"/>
              <a:ext cx="902265" cy="389029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OBD</a:t>
              </a:r>
              <a:endParaRPr kumimoji="1"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6" name="額縁 35"/>
            <p:cNvSpPr/>
            <p:nvPr/>
          </p:nvSpPr>
          <p:spPr>
            <a:xfrm>
              <a:off x="7302192" y="3363829"/>
              <a:ext cx="1270021" cy="359546"/>
            </a:xfrm>
            <a:prstGeom prst="bevel">
              <a:avLst>
                <a:gd name="adj" fmla="val 8876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UNR</a:t>
              </a:r>
            </a:p>
          </p:txBody>
        </p:sp>
        <p:sp>
          <p:nvSpPr>
            <p:cNvPr id="47" name="額縁 46"/>
            <p:cNvSpPr/>
            <p:nvPr/>
          </p:nvSpPr>
          <p:spPr>
            <a:xfrm>
              <a:off x="7034444" y="3709790"/>
              <a:ext cx="798533" cy="378796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Idle</a:t>
              </a:r>
              <a:endParaRPr kumimoji="1"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3" name="額縁 32"/>
            <p:cNvSpPr/>
            <p:nvPr/>
          </p:nvSpPr>
          <p:spPr>
            <a:xfrm>
              <a:off x="6271220" y="3399617"/>
              <a:ext cx="935903" cy="449631"/>
            </a:xfrm>
            <a:prstGeom prst="bevel">
              <a:avLst>
                <a:gd name="adj" fmla="val 8973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New Issues</a:t>
              </a:r>
              <a:endParaRPr kumimoji="1" lang="ja-JP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4" name="額縁 43"/>
            <p:cNvSpPr/>
            <p:nvPr/>
          </p:nvSpPr>
          <p:spPr>
            <a:xfrm>
              <a:off x="4623319" y="4304610"/>
              <a:ext cx="704177" cy="324691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OBD</a:t>
              </a:r>
              <a:endParaRPr kumimoji="1"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3" name="額縁 42"/>
            <p:cNvSpPr/>
            <p:nvPr/>
          </p:nvSpPr>
          <p:spPr>
            <a:xfrm>
              <a:off x="4391392" y="4016578"/>
              <a:ext cx="864096" cy="324691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Evapo.</a:t>
              </a:r>
              <a:endParaRPr kumimoji="1"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額縁 20"/>
            <p:cNvSpPr/>
            <p:nvPr/>
          </p:nvSpPr>
          <p:spPr>
            <a:xfrm>
              <a:off x="4376585" y="3718279"/>
              <a:ext cx="864096" cy="321212"/>
            </a:xfrm>
            <a:prstGeom prst="beve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MAC</a:t>
              </a:r>
              <a:endParaRPr kumimoji="1"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額縁 31"/>
            <p:cNvSpPr/>
            <p:nvPr/>
          </p:nvSpPr>
          <p:spPr>
            <a:xfrm>
              <a:off x="3527496" y="3414256"/>
              <a:ext cx="935903" cy="449631"/>
            </a:xfrm>
            <a:prstGeom prst="bevel">
              <a:avLst>
                <a:gd name="adj" fmla="val 8973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New Issues</a:t>
              </a:r>
              <a:endParaRPr kumimoji="1" lang="ja-JP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58" name="正方形/長方形 57"/>
          <p:cNvSpPr/>
          <p:nvPr/>
        </p:nvSpPr>
        <p:spPr>
          <a:xfrm rot="16200000">
            <a:off x="-372601" y="3784061"/>
            <a:ext cx="15265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PROPOSAL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9" name="右矢印 58"/>
          <p:cNvSpPr/>
          <p:nvPr/>
        </p:nvSpPr>
        <p:spPr>
          <a:xfrm>
            <a:off x="3520443" y="2411322"/>
            <a:ext cx="5292410" cy="44846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/>
              <a:t>EXTEND by </a:t>
            </a:r>
            <a:r>
              <a:rPr kumimoji="1" lang="en-US" altLang="ja-JP" b="1" dirty="0">
                <a:solidFill>
                  <a:srgbClr val="FF0000"/>
                </a:solidFill>
              </a:rPr>
              <a:t>TWO YEARS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32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4"/>
          <p:cNvSpPr txBox="1"/>
          <p:nvPr/>
        </p:nvSpPr>
        <p:spPr>
          <a:xfrm>
            <a:off x="231281" y="150531"/>
            <a:ext cx="396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7. </a:t>
            </a:r>
            <a:r>
              <a:rPr lang="de-DE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Status of each TF</a:t>
            </a:r>
            <a:endParaRPr lang="de-DE" sz="28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7544" y="716369"/>
            <a:ext cx="84483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Please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refer WLTP-21-07e for 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each TF progress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2400"/>
              </a:lnSpc>
              <a:tabLst>
                <a:tab pos="1616075" algn="l"/>
              </a:tabLs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https://wiki.unece.org/download/attachments/51972955/WLTP-21-07e_Current%20Status_rev1.pdf?api=v2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Textfeld 4"/>
          <p:cNvSpPr txBox="1"/>
          <p:nvPr/>
        </p:nvSpPr>
        <p:spPr>
          <a:xfrm>
            <a:off x="155756" y="1675666"/>
            <a:ext cx="4612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8. </a:t>
            </a:r>
            <a:r>
              <a:rPr lang="de-DE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Outlook for GRPE-77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356209"/>
              </p:ext>
            </p:extLst>
          </p:nvPr>
        </p:nvGraphicFramePr>
        <p:xfrm>
          <a:off x="379770" y="2285246"/>
          <a:ext cx="8494423" cy="255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80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86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268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Working Categories</a:t>
                      </a:r>
                      <a:endParaRPr kumimoji="1" lang="ja-JP" altLang="en-US" sz="18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Expected Actions</a:t>
                      </a:r>
                      <a:endParaRPr kumimoji="1" lang="ja-JP" altLang="en-US" sz="1800" dirty="0"/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4013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Transposition to UNR</a:t>
                      </a:r>
                      <a:endParaRPr kumimoji="1" lang="ja-JP" altLang="en-US" sz="1800" dirty="0"/>
                    </a:p>
                  </a:txBody>
                  <a:tcPr marT="34290" marB="3429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800" dirty="0" smtClean="0"/>
                        <a:t>progress report</a:t>
                      </a:r>
                      <a:r>
                        <a:rPr kumimoji="1" lang="en-US" altLang="ja-JP" sz="1800" baseline="0" dirty="0" smtClean="0"/>
                        <a:t> and m</a:t>
                      </a:r>
                      <a:r>
                        <a:rPr kumimoji="1" lang="en-US" altLang="ja-JP" sz="1800" dirty="0" smtClean="0"/>
                        <a:t>ay ask guidance for improvement</a:t>
                      </a:r>
                      <a:endParaRPr kumimoji="1" lang="ja-JP" altLang="en-US" sz="1800" dirty="0"/>
                    </a:p>
                  </a:txBody>
                  <a:tcPr marT="34290" marB="3429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New Issues</a:t>
                      </a:r>
                      <a:endParaRPr lang="ja-JP" altLang="en-US" sz="1800" dirty="0"/>
                    </a:p>
                  </a:txBody>
                  <a:tcPr marT="34290" marB="3429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800" dirty="0" smtClean="0"/>
                        <a:t>provide Informal document for GTR#15_amd#5 </a:t>
                      </a:r>
                      <a:endParaRPr kumimoji="1" lang="ja-JP" altLang="en-US" sz="1800" dirty="0"/>
                    </a:p>
                  </a:txBody>
                  <a:tcPr marT="34290" marB="3429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Other TFs</a:t>
                      </a:r>
                      <a:endParaRPr lang="ja-JP" altLang="en-US" sz="1800" dirty="0"/>
                    </a:p>
                  </a:txBody>
                  <a:tcPr marT="34290" marB="3429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800" dirty="0" smtClean="0"/>
                        <a:t>report latest</a:t>
                      </a:r>
                      <a:r>
                        <a:rPr kumimoji="1" lang="en-US" altLang="ja-JP" sz="1800" baseline="0" dirty="0" smtClean="0"/>
                        <a:t> status</a:t>
                      </a:r>
                      <a:endParaRPr kumimoji="1" lang="ja-JP" altLang="en-US" sz="1800" dirty="0"/>
                    </a:p>
                  </a:txBody>
                  <a:tcPr marT="34290" marB="3429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GTR Amendment</a:t>
                      </a:r>
                      <a:endParaRPr lang="ja-JP" altLang="en-US" sz="1800" dirty="0"/>
                    </a:p>
                  </a:txBody>
                  <a:tcPr marT="34290" marB="3429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800" dirty="0" smtClean="0"/>
                        <a:t>no document</a:t>
                      </a:r>
                      <a:r>
                        <a:rPr kumimoji="1" lang="en-US" altLang="ja-JP" sz="1800" baseline="0" dirty="0" smtClean="0"/>
                        <a:t> is expected</a:t>
                      </a:r>
                      <a:endParaRPr kumimoji="1" lang="ja-JP" altLang="en-US" sz="1800" dirty="0"/>
                    </a:p>
                  </a:txBody>
                  <a:tcPr marT="34290" marB="3429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bg1"/>
                          </a:solidFill>
                        </a:rPr>
                        <a:t>IWG Meeting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request </a:t>
                      </a:r>
                      <a:r>
                        <a:rPr kumimoji="1" lang="en-US" altLang="ja-JP" sz="1800" b="1" baseline="0" dirty="0" smtClean="0">
                          <a:solidFill>
                            <a:schemeClr val="bg1"/>
                          </a:solidFill>
                        </a:rPr>
                        <a:t>more </a:t>
                      </a:r>
                      <a:r>
                        <a:rPr kumimoji="1" lang="en-US" altLang="ja-JP" sz="1800" b="1" baseline="0" dirty="0">
                          <a:solidFill>
                            <a:schemeClr val="bg1"/>
                          </a:solidFill>
                        </a:rPr>
                        <a:t>than 1 day session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05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/>
          <p:cNvSpPr txBox="1"/>
          <p:nvPr/>
        </p:nvSpPr>
        <p:spPr>
          <a:xfrm>
            <a:off x="251520" y="170514"/>
            <a:ext cx="23071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de-DE" sz="30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 Content</a:t>
            </a:r>
          </a:p>
        </p:txBody>
      </p:sp>
      <p:sp>
        <p:nvSpPr>
          <p:cNvPr id="29" name="Textfeld 4"/>
          <p:cNvSpPr txBox="1"/>
          <p:nvPr/>
        </p:nvSpPr>
        <p:spPr>
          <a:xfrm>
            <a:off x="643972" y="987574"/>
            <a:ext cx="784887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5763" indent="-385763" defTabSz="685800">
              <a:buFont typeface="+mj-lt"/>
              <a:buAutoNum type="arabicPeriod"/>
            </a:pP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WLTP Overall </a:t>
            </a:r>
            <a:r>
              <a:rPr lang="de-DE" sz="2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Progress</a:t>
            </a:r>
          </a:p>
          <a:p>
            <a:pPr marL="385763" indent="-385763" defTabSz="685800">
              <a:buFont typeface="+mj-lt"/>
              <a:buAutoNum type="arabicPeriod"/>
            </a:pPr>
            <a:r>
              <a:rPr lang="de-DE" sz="2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Overview of „Request 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for GRPE </a:t>
            </a:r>
            <a:r>
              <a:rPr lang="de-DE" sz="2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Approval“</a:t>
            </a:r>
            <a:endParaRPr lang="de-DE" sz="2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85763" indent="-385763" defTabSz="685800">
              <a:buFont typeface="+mj-lt"/>
              <a:buAutoNum type="arabicPeriod"/>
            </a:pP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Amendment 4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GTR#15 +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request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adopt</a:t>
            </a:r>
            <a:endParaRPr lang="de-DE" sz="2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85763" indent="-385763" defTabSz="685800">
              <a:buFont typeface="+mj-lt"/>
              <a:buAutoNum type="arabicPeriod"/>
            </a:pP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Procedure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future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amendments</a:t>
            </a:r>
            <a:endParaRPr lang="de-DE" sz="2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85763" indent="-385763" defTabSz="685800">
              <a:buFont typeface="+mj-lt"/>
              <a:buAutoNum type="arabicPeriod"/>
            </a:pP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Amendment 1 of </a:t>
            </a:r>
            <a:r>
              <a:rPr lang="de-DE" sz="2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GTR#19 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 request to adopt</a:t>
            </a:r>
          </a:p>
          <a:p>
            <a:pPr marL="385763" indent="-385763" defTabSz="685800">
              <a:buFont typeface="+mj-lt"/>
              <a:buAutoNum type="arabicPeriod"/>
            </a:pP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Revised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working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schedule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+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request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endorse</a:t>
            </a:r>
            <a:endParaRPr lang="de-DE" sz="2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85763" indent="-385763" defTabSz="685800">
              <a:buFont typeface="+mj-lt"/>
              <a:buAutoNum type="arabicPeriod"/>
            </a:pP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Progress in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Task Forces</a:t>
            </a:r>
          </a:p>
          <a:p>
            <a:pPr marL="385763" indent="-385763" defTabSz="685800">
              <a:buFont typeface="+mj-lt"/>
              <a:buAutoNum type="arabicPeriod"/>
            </a:pP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Outlook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for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GRPE-77</a:t>
            </a:r>
          </a:p>
          <a:p>
            <a:pPr defTabSz="685800"/>
            <a:endParaRPr lang="de-DE" sz="2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85800"/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Seperate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presentation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</a:p>
          <a:p>
            <a:pPr defTabSz="685800"/>
            <a:r>
              <a:rPr lang="de-DE" sz="2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9. 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Transposition into UN </a:t>
            </a:r>
            <a:r>
              <a:rPr lang="de-DE" sz="2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 (GRPE-76-24e/24a1e)</a:t>
            </a:r>
            <a:endParaRPr lang="de-DE" sz="2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788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/>
          <p:cNvSpPr txBox="1"/>
          <p:nvPr/>
        </p:nvSpPr>
        <p:spPr>
          <a:xfrm>
            <a:off x="323528" y="195486"/>
            <a:ext cx="530780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de-DE" sz="30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 WLTP Overall Progress</a:t>
            </a:r>
          </a:p>
        </p:txBody>
      </p:sp>
      <p:sp>
        <p:nvSpPr>
          <p:cNvPr id="29" name="Textfeld 4"/>
          <p:cNvSpPr txBox="1"/>
          <p:nvPr/>
        </p:nvSpPr>
        <p:spPr>
          <a:xfrm>
            <a:off x="1285472" y="921298"/>
            <a:ext cx="6526533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685800">
              <a:buFont typeface="Wingdings" panose="05000000000000000000" pitchFamily="2" charset="2"/>
              <a:buChar char="Ø"/>
            </a:pP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 Informal Working Group Meetings:</a:t>
            </a:r>
          </a:p>
          <a:p>
            <a:pPr marL="685800" lvl="1" indent="-342900">
              <a:buFont typeface="Wingdings" panose="05000000000000000000" pitchFamily="2" charset="2"/>
              <a:buChar char="q"/>
            </a:pP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20th IWG, 26-28 September, Seoul</a:t>
            </a:r>
          </a:p>
          <a:p>
            <a:pPr marL="1028700" lvl="2" indent="-342900">
              <a:buFont typeface="Courier New" panose="02070309020205020404" pitchFamily="49" charset="0"/>
              <a:buChar char="o"/>
            </a:pP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Amendment 4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GTR#15 (WLTP)</a:t>
            </a:r>
          </a:p>
          <a:p>
            <a:pPr marL="1028700" lvl="2" indent="-342900">
              <a:buFont typeface="Courier New" panose="02070309020205020404" pitchFamily="49" charset="0"/>
              <a:buChar char="o"/>
            </a:pP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Amendment 1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GTR#19 (EVAP)</a:t>
            </a:r>
          </a:p>
          <a:p>
            <a:pPr marL="685800" lvl="1" indent="-342900">
              <a:buFont typeface="Wingdings" panose="05000000000000000000" pitchFamily="2" charset="2"/>
              <a:buChar char="q"/>
            </a:pP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21rd IWG, 9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January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 Geneva</a:t>
            </a:r>
          </a:p>
          <a:p>
            <a:pPr marL="1028700" lvl="2" indent="-342900">
              <a:buFont typeface="Courier New" panose="02070309020205020404" pitchFamily="49" charset="0"/>
              <a:buChar char="o"/>
            </a:pP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Informal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amend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Amd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4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GTR#15</a:t>
            </a:r>
          </a:p>
          <a:p>
            <a:pPr marL="1028700" lvl="2" indent="-342900">
              <a:buFont typeface="Courier New" panose="02070309020205020404" pitchFamily="49" charset="0"/>
              <a:buChar char="o"/>
            </a:pP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Informal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amend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Amd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1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GTR#19</a:t>
            </a:r>
          </a:p>
          <a:p>
            <a:pPr marL="1028700" lvl="2" indent="-342900">
              <a:buFont typeface="Courier New" panose="02070309020205020404" pitchFamily="49" charset="0"/>
              <a:buChar char="o"/>
            </a:pP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Revised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working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schedule</a:t>
            </a:r>
            <a:endParaRPr lang="de-DE" sz="2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2"/>
            <a:endParaRPr lang="de-DE" sz="2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Request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GRPE-76:</a:t>
            </a:r>
          </a:p>
          <a:p>
            <a:pPr marL="685800" lvl="1" indent="-342900">
              <a:buFont typeface="Wingdings" panose="05000000000000000000" pitchFamily="2" charset="2"/>
              <a:buChar char="q"/>
            </a:pP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Adopt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amendments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GTRs #15 and #19</a:t>
            </a:r>
          </a:p>
          <a:p>
            <a:pPr marL="685800" lvl="1" indent="-342900">
              <a:buFont typeface="Wingdings" panose="05000000000000000000" pitchFamily="2" charset="2"/>
              <a:buChar char="q"/>
            </a:pP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Endorse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revised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working</a:t>
            </a: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schedule</a:t>
            </a:r>
            <a:endParaRPr lang="de-DE" sz="2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85800" lvl="1" indent="-342900">
              <a:buFont typeface="Wingdings" panose="05000000000000000000" pitchFamily="2" charset="2"/>
              <a:buChar char="q"/>
            </a:pPr>
            <a:endParaRPr lang="de-DE" sz="2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558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/>
          <p:cNvSpPr txBox="1"/>
          <p:nvPr/>
        </p:nvSpPr>
        <p:spPr>
          <a:xfrm>
            <a:off x="258424" y="123478"/>
            <a:ext cx="582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 Request for GRPE Approval</a:t>
            </a:r>
            <a:endParaRPr lang="de-DE" sz="28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568698"/>
              </p:ext>
            </p:extLst>
          </p:nvPr>
        </p:nvGraphicFramePr>
        <p:xfrm>
          <a:off x="320249" y="702816"/>
          <a:ext cx="8540314" cy="4176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4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36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732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Working</a:t>
                      </a:r>
                    </a:p>
                    <a:p>
                      <a:pPr algn="ctr"/>
                      <a:r>
                        <a:rPr kumimoji="1" lang="en-US" altLang="ja-JP" sz="1800" dirty="0"/>
                        <a:t>Items</a:t>
                      </a:r>
                      <a:endParaRPr kumimoji="1" lang="ja-JP" altLang="en-US" sz="18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Documentations 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/>
                        <a:t>Next Actions</a:t>
                      </a:r>
                      <a:endParaRPr kumimoji="1" lang="ja-JP" altLang="en-US" sz="2000" dirty="0"/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90749">
                <a:tc>
                  <a:txBody>
                    <a:bodyPr/>
                    <a:lstStyle/>
                    <a:p>
                      <a:r>
                        <a:rPr lang="en-US" altLang="ja-JP" sz="2000" b="1" dirty="0">
                          <a:solidFill>
                            <a:schemeClr val="tx1"/>
                          </a:solidFill>
                        </a:rPr>
                        <a:t>GTR #15</a:t>
                      </a:r>
                    </a:p>
                    <a:p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Amendment </a:t>
                      </a:r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="1" dirty="0" smtClean="0"/>
                        <a:t>ECE/TRANS/WP.29/GRPE/2018/2</a:t>
                      </a:r>
                      <a:endParaRPr kumimoji="1" lang="en-US" altLang="ja-JP" sz="1800" b="1" dirty="0"/>
                    </a:p>
                    <a:p>
                      <a:pPr algn="l"/>
                      <a:r>
                        <a:rPr lang="en-US" altLang="ja-JP" sz="1600" dirty="0" smtClean="0"/>
                        <a:t>(</a:t>
                      </a:r>
                      <a:r>
                        <a:rPr lang="en-US" altLang="ja-JP" sz="1600" dirty="0"/>
                        <a:t>technical report : </a:t>
                      </a:r>
                      <a:r>
                        <a:rPr kumimoji="1" lang="en-US" altLang="ja-JP" sz="1600" b="0" dirty="0" smtClean="0"/>
                        <a:t>ECE/TRANS/WP.29/GRPE/2018/8)</a:t>
                      </a:r>
                    </a:p>
                    <a:p>
                      <a:pPr algn="l"/>
                      <a:endParaRPr kumimoji="1" lang="en-US" altLang="ja-JP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dirty="0" smtClean="0">
                          <a:solidFill>
                            <a:schemeClr val="tx1"/>
                          </a:solidFill>
                        </a:rPr>
                        <a:t>GRPE-76-xx</a:t>
                      </a:r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ja-JP" alt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600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</a:rPr>
                        <a:t>amending Amendment #4</a:t>
                      </a:r>
                    </a:p>
                  </a:txBody>
                  <a:tcPr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Contents of GRPE-76-xx will be incorporated into Working Document and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Submit Working Document to 175</a:t>
                      </a:r>
                      <a:r>
                        <a:rPr kumimoji="1" lang="en-US" altLang="ja-JP" sz="16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 WP.29 session (June 2018)</a:t>
                      </a:r>
                    </a:p>
                  </a:txBody>
                  <a:tcPr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r>
                        <a:rPr lang="en-US" altLang="ja-JP" sz="2000" b="1" dirty="0" smtClean="0">
                          <a:solidFill>
                            <a:schemeClr val="tx1"/>
                          </a:solidFill>
                        </a:rPr>
                        <a:t>GTR #19 </a:t>
                      </a:r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</a:rPr>
                        <a:t>Amendment1</a:t>
                      </a:r>
                      <a:endParaRPr lang="en-US" altLang="ja-JP" sz="16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="1" dirty="0" smtClean="0"/>
                        <a:t>ECE/TRANS/WP.29/GRPE/2018/4</a:t>
                      </a:r>
                    </a:p>
                    <a:p>
                      <a:pPr algn="l"/>
                      <a:r>
                        <a:rPr lang="en-US" altLang="ja-JP" sz="1600" dirty="0" smtClean="0"/>
                        <a:t>(technical report : </a:t>
                      </a:r>
                      <a:r>
                        <a:rPr kumimoji="1" lang="en-US" altLang="ja-JP" sz="1600" b="0" dirty="0" smtClean="0"/>
                        <a:t>GRPE-76-06e)</a:t>
                      </a:r>
                    </a:p>
                    <a:p>
                      <a:pPr algn="l"/>
                      <a:endParaRPr kumimoji="1" lang="en-US" altLang="ja-JP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dirty="0" smtClean="0">
                          <a:solidFill>
                            <a:schemeClr val="tx1"/>
                          </a:solidFill>
                        </a:rPr>
                        <a:t>GRPE-76-05e</a:t>
                      </a:r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ja-JP" alt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600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altLang="ja-JP" sz="1400" baseline="0" dirty="0" smtClean="0">
                          <a:solidFill>
                            <a:schemeClr val="tx1"/>
                          </a:solidFill>
                        </a:rPr>
                        <a:t>editorial 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</a:rPr>
                        <a:t>amendment</a:t>
                      </a:r>
                    </a:p>
                  </a:txBody>
                  <a:tcPr marT="34290" marB="3429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Contents of GRPE-76-05e will be incorporated into Working Document and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Submit Working Document to 175</a:t>
                      </a:r>
                      <a:r>
                        <a:rPr kumimoji="1" lang="en-US" altLang="ja-JP" sz="16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 WP.29 session (June 2018)</a:t>
                      </a:r>
                    </a:p>
                  </a:txBody>
                  <a:tcPr marT="34290" marB="3429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8072">
                <a:tc gridSpan="2">
                  <a:txBody>
                    <a:bodyPr/>
                    <a:lstStyle/>
                    <a:p>
                      <a:r>
                        <a:rPr lang="en-US" altLang="ja-JP" sz="2000" b="1" dirty="0" smtClean="0">
                          <a:solidFill>
                            <a:schemeClr val="tx1"/>
                          </a:solidFill>
                        </a:rPr>
                        <a:t>PROLONGATION  of Phase 2b activities</a:t>
                      </a:r>
                      <a:r>
                        <a:rPr lang="en-US" altLang="ja-JP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altLang="ja-JP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Provide letter to 174</a:t>
                      </a:r>
                      <a:r>
                        <a:rPr kumimoji="1" lang="en-US" altLang="ja-JP" sz="16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 WP.29 session (March 2018)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Get job done based on new schedule</a:t>
                      </a:r>
                    </a:p>
                  </a:txBody>
                  <a:tcPr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53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50016" y="166913"/>
            <a:ext cx="87180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882775" algn="l"/>
              </a:tabLst>
            </a:pPr>
            <a:r>
              <a:rPr kumimoji="1" lang="en-US" altLang="ja-JP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3-1. </a:t>
            </a:r>
            <a:r>
              <a:rPr lang="en-US" altLang="ja-JP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Amendment 4 of GTR#15 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tabLst>
                <a:tab pos="1882775" algn="l"/>
              </a:tabLst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(Vehicle Exhaust Emissions and CO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measurement) 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4551" y="1000432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Working Document : ECE/TRANS/WP.29/GRPE/2018/2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4551" y="1400542"/>
            <a:ext cx="884390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 improve the gear shifting procedures (n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rated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 n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min_drive_up/down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</a:t>
            </a: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 introduce bi-fuel and bi-fuel gas vehicles keeping in line with Regulation No. 83. </a:t>
            </a: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 introduce the appropriate positioning of payload mass during road load determination.</a:t>
            </a: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 exclude all Rechargeable Electric Energy Storage Systems (REESSs) that do not contribute to vehicle propulsion from monitoring.</a:t>
            </a: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 improve the definitions, terminology and editorial correction. </a:t>
            </a: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 define more specifically the difference in mass of CO2 during charge sustaining between the test with the highest and lowest positive and negative electric energy charge.</a:t>
            </a:r>
          </a:p>
          <a:p>
            <a:pPr>
              <a:lnSpc>
                <a:spcPts val="2400"/>
              </a:lnSpc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         &lt; complete list can be seen in WLTP-21-03e_Appendix &gt;</a:t>
            </a:r>
          </a:p>
        </p:txBody>
      </p:sp>
    </p:spTree>
    <p:extLst>
      <p:ext uri="{BB962C8B-B14F-4D97-AF65-F5344CB8AC3E}">
        <p14:creationId xmlns:p14="http://schemas.microsoft.com/office/powerpoint/2010/main" val="71829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DED4BA0E-42A4-43F9-BDCC-DE5E95F65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65971"/>
              </p:ext>
            </p:extLst>
          </p:nvPr>
        </p:nvGraphicFramePr>
        <p:xfrm>
          <a:off x="427068" y="629654"/>
          <a:ext cx="8280920" cy="439249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64124">
                  <a:extLst>
                    <a:ext uri="{9D8B030D-6E8A-4147-A177-3AD203B41FA5}">
                      <a16:colId xmlns:a16="http://schemas.microsoft.com/office/drawing/2014/main" xmlns="" val="1038269013"/>
                    </a:ext>
                  </a:extLst>
                </a:gridCol>
                <a:gridCol w="1026784">
                  <a:extLst>
                    <a:ext uri="{9D8B030D-6E8A-4147-A177-3AD203B41FA5}">
                      <a16:colId xmlns:a16="http://schemas.microsoft.com/office/drawing/2014/main" xmlns="" val="2301491352"/>
                    </a:ext>
                  </a:extLst>
                </a:gridCol>
                <a:gridCol w="3590012">
                  <a:extLst>
                    <a:ext uri="{9D8B030D-6E8A-4147-A177-3AD203B41FA5}">
                      <a16:colId xmlns:a16="http://schemas.microsoft.com/office/drawing/2014/main" xmlns="" val="1851464332"/>
                    </a:ext>
                  </a:extLst>
                </a:gridCol>
              </a:tblGrid>
              <a:tr h="28733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Items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RESULTS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notes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4739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Gear shift methodology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IN</a:t>
                      </a:r>
                      <a:endParaRPr lang="en-GB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WLTP-21-05_appendix1-Rev1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9469783"/>
                  </a:ext>
                </a:extLst>
              </a:tr>
              <a:tr h="286289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Dual axis dyno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OUT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will be </a:t>
                      </a:r>
                      <a:r>
                        <a:rPr lang="en-GB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IN</a:t>
                      </a:r>
                      <a:r>
                        <a:rPr lang="en-GB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after developed provisions of restrain </a:t>
                      </a:r>
                      <a:r>
                        <a:rPr lang="en-GB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system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8423977"/>
                  </a:ext>
                </a:extLst>
              </a:tr>
              <a:tr h="1152892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Interpolation range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Minimum delta’s as </a:t>
                      </a:r>
                      <a:r>
                        <a:rPr lang="en-GB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guidance</a:t>
                      </a:r>
                      <a:endParaRPr lang="en-GB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Other elements on minimum delta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Interpolation range 20% + 5g</a:t>
                      </a:r>
                      <a:endParaRPr lang="en-GB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Introduction mid-vehicle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lang="en-GB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IN</a:t>
                      </a:r>
                    </a:p>
                    <a:p>
                      <a:pPr algn="ctr"/>
                      <a:r>
                        <a:rPr lang="en-GB" altLang="ja-JP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OUT</a:t>
                      </a:r>
                    </a:p>
                    <a:p>
                      <a:pPr algn="ctr"/>
                      <a:r>
                        <a:rPr lang="en-GB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IN</a:t>
                      </a:r>
                    </a:p>
                    <a:p>
                      <a:pPr algn="ctr"/>
                      <a:r>
                        <a:rPr lang="en-GB" altLang="ja-JP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OUT</a:t>
                      </a:r>
                      <a:endParaRPr lang="en-GB" altLang="ja-JP" sz="14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en-GB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Point (a) of Annex 4, 4.2.1.1.2.</a:t>
                      </a:r>
                    </a:p>
                    <a:p>
                      <a:r>
                        <a:rPr lang="en-GB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(Points (b), (c) and (d))</a:t>
                      </a:r>
                    </a:p>
                    <a:p>
                      <a:r>
                        <a:rPr lang="en-GB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Annex 6, 2.3.2.2.</a:t>
                      </a:r>
                    </a:p>
                    <a:p>
                      <a:r>
                        <a:rPr lang="en-GB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(Annex 6, 2.3.2.4-5)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7346047"/>
                  </a:ext>
                </a:extLst>
              </a:tr>
              <a:tr h="502939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Permissible wind speed RL determination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IN</a:t>
                      </a:r>
                      <a:endParaRPr lang="en-GB" altLang="ja-JP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Annex 4, 4.1.1.1.1-2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6942142"/>
                  </a:ext>
                </a:extLst>
              </a:tr>
              <a:tr h="286289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Ki factor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IN</a:t>
                      </a:r>
                      <a:endParaRPr lang="en-GB" altLang="ja-JP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Annex 6, appendix 1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0517869"/>
                  </a:ext>
                </a:extLst>
              </a:tr>
              <a:tr h="286289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Drive trace index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IN</a:t>
                      </a:r>
                      <a:endParaRPr lang="en-GB" altLang="ja-JP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Annex 7, 7.2-3, CP </a:t>
                      </a:r>
                      <a:r>
                        <a:rPr lang="en-GB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option</a:t>
                      </a:r>
                      <a:endParaRPr lang="en-GB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6437022"/>
                  </a:ext>
                </a:extLst>
              </a:tr>
              <a:tr h="502939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Rolling resistance</a:t>
                      </a:r>
                    </a:p>
                  </a:txBody>
                  <a:tcPr marL="68580" marR="68580" marT="34290" marB="34290">
                    <a:solidFill>
                      <a:srgbClr val="EFF2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TBD</a:t>
                      </a:r>
                    </a:p>
                  </a:txBody>
                  <a:tcPr marL="68580" marR="68580" marT="34290" marB="34290">
                    <a:solidFill>
                      <a:srgbClr val="EFF2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GRPE: Keep original text or accept improvements </a:t>
                      </a:r>
                    </a:p>
                  </a:txBody>
                  <a:tcPr marL="68580" marR="68580" marT="34290" marB="34290">
                    <a:solidFill>
                      <a:srgbClr val="EFF2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2154558"/>
                  </a:ext>
                </a:extLst>
              </a:tr>
              <a:tr h="531118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EV </a:t>
                      </a:r>
                      <a:r>
                        <a:rPr lang="en-GB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</a:t>
                      </a:r>
                      <a:r>
                        <a:rPr lang="en-GB" sz="1400" b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</a:t>
                      </a:r>
                      <a:r>
                        <a:rPr lang="en-GB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GB" sz="14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run </a:t>
                      </a:r>
                      <a:r>
                        <a:rPr lang="en-GB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4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  - warm </a:t>
                      </a:r>
                      <a:r>
                        <a:rPr lang="en-GB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up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IN</a:t>
                      </a:r>
                    </a:p>
                    <a:p>
                      <a:pPr algn="ctr"/>
                      <a:r>
                        <a:rPr lang="en-GB" altLang="ja-JP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OUT</a:t>
                      </a:r>
                      <a:endParaRPr lang="en-GB" altLang="ja-JP" sz="14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Annex </a:t>
                      </a:r>
                      <a:r>
                        <a:rPr lang="en-GB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8, 2</a:t>
                      </a:r>
                    </a:p>
                    <a:p>
                      <a:r>
                        <a:rPr lang="en-GB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On agenda SG-EV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4750519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39036" y="60414"/>
            <a:ext cx="7708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882775" algn="l"/>
              </a:tabLst>
            </a:pPr>
            <a:r>
              <a:rPr kumimoji="1" lang="en-US" altLang="ja-JP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3-2. </a:t>
            </a:r>
            <a:r>
              <a:rPr lang="en-US" altLang="ja-JP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Informal to amend </a:t>
            </a:r>
            <a:r>
              <a:rPr lang="en-US" altLang="ja-JP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GTR#15 Amd 4</a:t>
            </a:r>
            <a:endParaRPr lang="en-US" altLang="ja-JP" sz="28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546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/>
          <p:cNvSpPr txBox="1"/>
          <p:nvPr/>
        </p:nvSpPr>
        <p:spPr>
          <a:xfrm>
            <a:off x="179512" y="141070"/>
            <a:ext cx="724935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de-DE" sz="30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4-1. </a:t>
            </a:r>
            <a:r>
              <a:rPr lang="de-DE" sz="2800" b="1" u="sng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Procedure</a:t>
            </a:r>
            <a:r>
              <a:rPr lang="de-DE" sz="27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700" b="1" u="sng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</a:t>
            </a:r>
            <a:r>
              <a:rPr lang="de-DE" sz="27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700" b="1" u="sng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future</a:t>
            </a:r>
            <a:r>
              <a:rPr lang="de-DE" sz="27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2700" b="1" u="sng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amendments</a:t>
            </a:r>
            <a:endParaRPr lang="de-DE" sz="27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xmlns="" id="{981828F5-12BD-4D2B-AE0F-DDF48B52570D}"/>
              </a:ext>
            </a:extLst>
          </p:cNvPr>
          <p:cNvSpPr txBox="1"/>
          <p:nvPr/>
        </p:nvSpPr>
        <p:spPr>
          <a:xfrm>
            <a:off x="339294" y="1356519"/>
            <a:ext cx="3880048" cy="369332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Amendment 4 adopted at WLTP-20</a:t>
            </a:r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xmlns="" id="{4C019B66-8FED-42BF-990F-5C946F6EFCA6}"/>
              </a:ext>
            </a:extLst>
          </p:cNvPr>
          <p:cNvSpPr txBox="1"/>
          <p:nvPr/>
        </p:nvSpPr>
        <p:spPr>
          <a:xfrm>
            <a:off x="339294" y="2253037"/>
            <a:ext cx="3880047" cy="369332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Sent to GRPE-76: …/GRPE/2018/2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xmlns="" id="{7394D639-5520-4C23-B3A6-E68FF3BEBFC6}"/>
              </a:ext>
            </a:extLst>
          </p:cNvPr>
          <p:cNvSpPr txBox="1"/>
          <p:nvPr/>
        </p:nvSpPr>
        <p:spPr>
          <a:xfrm>
            <a:off x="339294" y="3149555"/>
            <a:ext cx="3880047" cy="646331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Discussed </a:t>
            </a:r>
            <a:r>
              <a:rPr lang="en-GB" u="sng" dirty="0" smtClean="0"/>
              <a:t>to </a:t>
            </a:r>
            <a:r>
              <a:rPr lang="en-GB" u="sng" dirty="0"/>
              <a:t>amend Amd 4</a:t>
            </a:r>
            <a:r>
              <a:rPr lang="en-GB" dirty="0"/>
              <a:t> </a:t>
            </a:r>
            <a:r>
              <a:rPr lang="en-GB" dirty="0" smtClean="0"/>
              <a:t>at </a:t>
            </a:r>
            <a:r>
              <a:rPr lang="en-GB" dirty="0"/>
              <a:t>WLTP-21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xmlns="" id="{E3A46B8D-57E6-4113-A2E5-721E362D8402}"/>
              </a:ext>
            </a:extLst>
          </p:cNvPr>
          <p:cNvSpPr txBox="1"/>
          <p:nvPr/>
        </p:nvSpPr>
        <p:spPr>
          <a:xfrm>
            <a:off x="4851218" y="1296754"/>
            <a:ext cx="3969253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Informal </a:t>
            </a:r>
            <a:r>
              <a:rPr lang="en-GB" dirty="0"/>
              <a:t>GRPE-76-xx to amend Amd 4 to GRPE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xmlns="" id="{332A5491-BB43-47B3-A3DB-3C7049271B56}"/>
              </a:ext>
            </a:extLst>
          </p:cNvPr>
          <p:cNvSpPr txBox="1"/>
          <p:nvPr/>
        </p:nvSpPr>
        <p:spPr>
          <a:xfrm>
            <a:off x="4851218" y="2402304"/>
            <a:ext cx="3969253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Request to GRPE-76: endorse …/GRPE/2018/2 + GRPE-76-xx 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xmlns="" id="{613E53E1-F82B-449E-9CD1-796C9B12DC03}"/>
              </a:ext>
            </a:extLst>
          </p:cNvPr>
          <p:cNvSpPr txBox="1"/>
          <p:nvPr/>
        </p:nvSpPr>
        <p:spPr>
          <a:xfrm>
            <a:off x="4851219" y="3507854"/>
            <a:ext cx="3960918" cy="646331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Requests to GRPE-76: </a:t>
            </a:r>
          </a:p>
          <a:p>
            <a:r>
              <a:rPr lang="en-GB" b="1" dirty="0">
                <a:solidFill>
                  <a:schemeClr val="bg1"/>
                </a:solidFill>
              </a:rPr>
              <a:t>Send Amd 4 to WP.29 in June 2018</a:t>
            </a: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xmlns="" id="{A7BFC5B1-7A64-4C87-AD0D-333005B4C8C4}"/>
              </a:ext>
            </a:extLst>
          </p:cNvPr>
          <p:cNvSpPr txBox="1"/>
          <p:nvPr/>
        </p:nvSpPr>
        <p:spPr>
          <a:xfrm>
            <a:off x="323528" y="4227934"/>
            <a:ext cx="4025958" cy="646331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will </a:t>
            </a:r>
            <a:r>
              <a:rPr lang="en-GB" dirty="0"/>
              <a:t>be used by EC to prepare 2</a:t>
            </a:r>
            <a:r>
              <a:rPr lang="en-GB" baseline="30000" dirty="0"/>
              <a:t>nd</a:t>
            </a:r>
            <a:r>
              <a:rPr lang="en-GB" dirty="0"/>
              <a:t> Act EU-implementation – due in 2018 </a:t>
            </a:r>
          </a:p>
        </p:txBody>
      </p:sp>
      <p:sp>
        <p:nvSpPr>
          <p:cNvPr id="18" name="TextBox 21">
            <a:extLst>
              <a:ext uri="{FF2B5EF4-FFF2-40B4-BE49-F238E27FC236}">
                <a16:creationId xmlns:a16="http://schemas.microsoft.com/office/drawing/2014/main" xmlns="" id="{30090085-2B1D-47CD-A1BB-0F5C3DD6BFC8}"/>
              </a:ext>
            </a:extLst>
          </p:cNvPr>
          <p:cNvSpPr txBox="1"/>
          <p:nvPr/>
        </p:nvSpPr>
        <p:spPr>
          <a:xfrm>
            <a:off x="1187624" y="685150"/>
            <a:ext cx="3880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&lt; Up </a:t>
            </a:r>
            <a:r>
              <a:rPr lang="en-GB" sz="2400" b="1" dirty="0"/>
              <a:t>till </a:t>
            </a:r>
            <a:r>
              <a:rPr lang="en-GB" sz="2400" b="1" dirty="0" smtClean="0"/>
              <a:t>GRPE-76 &gt;</a:t>
            </a:r>
            <a:endParaRPr lang="en-GB" sz="2400" b="1" dirty="0"/>
          </a:p>
        </p:txBody>
      </p:sp>
      <p:cxnSp>
        <p:nvCxnSpPr>
          <p:cNvPr id="20" name="直線矢印コネクタ 19"/>
          <p:cNvCxnSpPr>
            <a:stCxn id="4" idx="2"/>
            <a:endCxn id="5" idx="0"/>
          </p:cNvCxnSpPr>
          <p:nvPr/>
        </p:nvCxnSpPr>
        <p:spPr>
          <a:xfrm>
            <a:off x="2279318" y="1725851"/>
            <a:ext cx="0" cy="527186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5" idx="2"/>
            <a:endCxn id="6" idx="0"/>
          </p:cNvCxnSpPr>
          <p:nvPr/>
        </p:nvCxnSpPr>
        <p:spPr>
          <a:xfrm>
            <a:off x="2279318" y="2622369"/>
            <a:ext cx="0" cy="527186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8" idx="2"/>
            <a:endCxn id="9" idx="0"/>
          </p:cNvCxnSpPr>
          <p:nvPr/>
        </p:nvCxnSpPr>
        <p:spPr>
          <a:xfrm>
            <a:off x="6835845" y="1943085"/>
            <a:ext cx="0" cy="459219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9" idx="2"/>
            <a:endCxn id="10" idx="0"/>
          </p:cNvCxnSpPr>
          <p:nvPr/>
        </p:nvCxnSpPr>
        <p:spPr>
          <a:xfrm flipH="1">
            <a:off x="6831678" y="3048635"/>
            <a:ext cx="4167" cy="459219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カギ線コネクタ 36"/>
          <p:cNvCxnSpPr>
            <a:stCxn id="6" idx="3"/>
            <a:endCxn id="8" idx="1"/>
          </p:cNvCxnSpPr>
          <p:nvPr/>
        </p:nvCxnSpPr>
        <p:spPr>
          <a:xfrm flipV="1">
            <a:off x="4219341" y="1619920"/>
            <a:ext cx="631877" cy="1852801"/>
          </a:xfrm>
          <a:prstGeom prst="bentConnector3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カギ線コネクタ 37"/>
          <p:cNvCxnSpPr>
            <a:stCxn id="9" idx="3"/>
            <a:endCxn id="17" idx="3"/>
          </p:cNvCxnSpPr>
          <p:nvPr/>
        </p:nvCxnSpPr>
        <p:spPr>
          <a:xfrm flipH="1">
            <a:off x="4349486" y="2725470"/>
            <a:ext cx="4470985" cy="1825630"/>
          </a:xfrm>
          <a:prstGeom prst="bentConnector3">
            <a:avLst>
              <a:gd name="adj1" fmla="val -5113"/>
            </a:avLst>
          </a:prstGeom>
          <a:ln w="28575">
            <a:solidFill>
              <a:schemeClr val="accent6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3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/>
          <p:cNvSpPr txBox="1"/>
          <p:nvPr/>
        </p:nvSpPr>
        <p:spPr>
          <a:xfrm>
            <a:off x="251520" y="145544"/>
            <a:ext cx="724935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de-DE" sz="3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4-2. </a:t>
            </a:r>
            <a:r>
              <a:rPr kumimoji="1" lang="de-DE" sz="27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Procedure</a:t>
            </a:r>
            <a:r>
              <a:rPr kumimoji="1" lang="de-DE" sz="27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de-DE" sz="27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</a:t>
            </a:r>
            <a:r>
              <a:rPr kumimoji="1" lang="de-DE" sz="27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de-DE" sz="27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future</a:t>
            </a:r>
            <a:r>
              <a:rPr kumimoji="1" lang="de-DE" sz="27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de-DE" sz="27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amendments</a:t>
            </a:r>
            <a:endParaRPr kumimoji="1" lang="de-DE" sz="27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xmlns="" id="{981828F5-12BD-4D2B-AE0F-DDF48B52570D}"/>
              </a:ext>
            </a:extLst>
          </p:cNvPr>
          <p:cNvSpPr txBox="1"/>
          <p:nvPr/>
        </p:nvSpPr>
        <p:spPr>
          <a:xfrm>
            <a:off x="518025" y="1275140"/>
            <a:ext cx="3676526" cy="646331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Amendment </a:t>
            </a:r>
            <a:r>
              <a:rPr lang="en-GB" dirty="0"/>
              <a:t>5 will be prepared at WLTP-22, -23, -24, [-25</a:t>
            </a:r>
            <a:r>
              <a:rPr lang="en-GB" dirty="0" smtClean="0"/>
              <a:t>]</a:t>
            </a:r>
            <a:endParaRPr lang="en-GB" dirty="0"/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xmlns="" id="{7394D639-5520-4C23-B3A6-E68FF3BEBFC6}"/>
              </a:ext>
            </a:extLst>
          </p:cNvPr>
          <p:cNvSpPr txBox="1"/>
          <p:nvPr/>
        </p:nvSpPr>
        <p:spPr>
          <a:xfrm>
            <a:off x="518025" y="2496402"/>
            <a:ext cx="3676526" cy="120032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Draft new working document …/GRPE/2019/x to Jan 2019 GRPE</a:t>
            </a:r>
          </a:p>
          <a:p>
            <a:r>
              <a:rPr lang="en-GB" dirty="0"/>
              <a:t>[and if necessary informal …] </a:t>
            </a:r>
          </a:p>
        </p:txBody>
      </p:sp>
      <p:sp>
        <p:nvSpPr>
          <p:cNvPr id="6" name="TextBox 9">
            <a:extLst>
              <a:ext uri="{FF2B5EF4-FFF2-40B4-BE49-F238E27FC236}">
                <a16:creationId xmlns:a16="http://schemas.microsoft.com/office/drawing/2014/main" xmlns="" id="{E3A46B8D-57E6-4113-A2E5-721E362D8402}"/>
              </a:ext>
            </a:extLst>
          </p:cNvPr>
          <p:cNvSpPr txBox="1"/>
          <p:nvPr/>
        </p:nvSpPr>
        <p:spPr>
          <a:xfrm>
            <a:off x="518025" y="4299942"/>
            <a:ext cx="8217331" cy="36933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GB" b="1" dirty="0">
                <a:solidFill>
                  <a:schemeClr val="bg1"/>
                </a:solidFill>
              </a:rPr>
              <a:t>Request January 2019 GRPE-78 to send Amd 5 to June 2019  WP.29</a:t>
            </a:r>
          </a:p>
        </p:txBody>
      </p:sp>
      <p:sp>
        <p:nvSpPr>
          <p:cNvPr id="10" name="TextBox 20">
            <a:extLst>
              <a:ext uri="{FF2B5EF4-FFF2-40B4-BE49-F238E27FC236}">
                <a16:creationId xmlns:a16="http://schemas.microsoft.com/office/drawing/2014/main" xmlns="" id="{56C191D8-B052-446B-8193-2B948A4495AA}"/>
              </a:ext>
            </a:extLst>
          </p:cNvPr>
          <p:cNvSpPr txBox="1"/>
          <p:nvPr/>
        </p:nvSpPr>
        <p:spPr>
          <a:xfrm>
            <a:off x="1209126" y="699542"/>
            <a:ext cx="7053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&lt; After </a:t>
            </a:r>
            <a:r>
              <a:rPr lang="en-GB" sz="2000" b="1" dirty="0"/>
              <a:t>GRPE-76 – in case of positive decision </a:t>
            </a:r>
            <a:r>
              <a:rPr lang="en-GB" sz="2000" b="1" dirty="0" smtClean="0"/>
              <a:t>GRPE &gt;</a:t>
            </a:r>
            <a:endParaRPr lang="en-GB" sz="2000" b="1" dirty="0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xmlns="" id="{4676F079-A048-4894-8055-27E6BDB59608}"/>
              </a:ext>
            </a:extLst>
          </p:cNvPr>
          <p:cNvSpPr txBox="1"/>
          <p:nvPr/>
        </p:nvSpPr>
        <p:spPr>
          <a:xfrm>
            <a:off x="4355976" y="1305194"/>
            <a:ext cx="4245282" cy="2662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Aim amendment to GTR#15 once a year, starting from June 2018 session WP.29</a:t>
            </a:r>
          </a:p>
          <a:p>
            <a:endParaRPr lang="en-GB" dirty="0"/>
          </a:p>
          <a:p>
            <a:r>
              <a:rPr lang="en-GB" dirty="0"/>
              <a:t>Amd 5: Jan 2019 GRPE</a:t>
            </a:r>
          </a:p>
          <a:p>
            <a:r>
              <a:rPr lang="en-GB" dirty="0"/>
              <a:t>[Amd 6: Jan 2020 GRPE]</a:t>
            </a:r>
          </a:p>
          <a:p>
            <a:r>
              <a:rPr lang="en-GB" dirty="0"/>
              <a:t>[Amd 7: Jan 2021 GRPE]</a:t>
            </a:r>
          </a:p>
          <a:p>
            <a:endParaRPr lang="en-GB" dirty="0"/>
          </a:p>
          <a:p>
            <a:r>
              <a:rPr lang="en-GB" dirty="0"/>
              <a:t>Note: flexibility if required or appropriate</a:t>
            </a:r>
          </a:p>
        </p:txBody>
      </p:sp>
      <p:cxnSp>
        <p:nvCxnSpPr>
          <p:cNvPr id="12" name="直線矢印コネクタ 11"/>
          <p:cNvCxnSpPr>
            <a:stCxn id="4" idx="2"/>
            <a:endCxn id="5" idx="0"/>
          </p:cNvCxnSpPr>
          <p:nvPr/>
        </p:nvCxnSpPr>
        <p:spPr>
          <a:xfrm>
            <a:off x="2356288" y="1921471"/>
            <a:ext cx="0" cy="574931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2326728" y="3696731"/>
            <a:ext cx="0" cy="574931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66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79512" y="203783"/>
            <a:ext cx="79252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882775" algn="l"/>
              </a:tabLst>
            </a:pPr>
            <a:r>
              <a:rPr kumimoji="1" lang="en-US" altLang="ja-JP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en-US" altLang="ja-JP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 </a:t>
            </a:r>
            <a:r>
              <a:rPr lang="en-US" altLang="ja-JP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Amendment 1 of GTR#19 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tabLst>
                <a:tab pos="1882775" algn="l"/>
              </a:tabLst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(Vehicle Evaporative Emission measurement) 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9707" y="1131590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Working Document : ECE/TRANS/WP.29/GRPE/2018/4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28698" y="1563638"/>
            <a:ext cx="73317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Major Amendments: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 include sealed-tank system test procedure</a:t>
            </a: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 improve the procedure of tyres baking (vehicle preparation)</a:t>
            </a: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 clarify witness by type approval authority</a:t>
            </a: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 clarify BWC(Butane Working Capacity) measurement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2434" y="3276064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Informal Document : GRPE-76-05e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17492" y="3731761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Editorial amendments will be incorporated into ECE/TRANS/WP.29/GRPE/2018/4</a:t>
            </a:r>
          </a:p>
        </p:txBody>
      </p:sp>
    </p:spTree>
    <p:extLst>
      <p:ext uri="{BB962C8B-B14F-4D97-AF65-F5344CB8AC3E}">
        <p14:creationId xmlns:p14="http://schemas.microsoft.com/office/powerpoint/2010/main" val="398682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日本語フォーマットMEIRY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7_日本語フォーマットMEIRYO">
      <a:majorFont>
        <a:latin typeface="Meiryo UI"/>
        <a:ea typeface="Meiryo UI"/>
        <a:cs typeface="Meiryo UI"/>
      </a:majorFont>
      <a:minorFont>
        <a:latin typeface="Meiryo UI"/>
        <a:ea typeface="Meiryo UI"/>
        <a:cs typeface="Meiryo U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3996</TotalTime>
  <Words>1012</Words>
  <Application>Microsoft Office PowerPoint</Application>
  <PresentationFormat>On-screen Show (16:9)</PresentationFormat>
  <Paragraphs>241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テーマ</vt:lpstr>
      <vt:lpstr>7_日本語フォーマットMEIRYO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国土交通省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WLTP-05-03 - Organization Phase 1B</dc:title>
  <dc:creator>行政情報化推進課</dc:creator>
  <cp:lastModifiedBy>Francois E. Guichard</cp:lastModifiedBy>
  <cp:revision>574</cp:revision>
  <cp:lastPrinted>2016-01-13T17:07:07Z</cp:lastPrinted>
  <dcterms:created xsi:type="dcterms:W3CDTF">2014-06-05T19:26:02Z</dcterms:created>
  <dcterms:modified xsi:type="dcterms:W3CDTF">2018-01-11T08:16:05Z</dcterms:modified>
</cp:coreProperties>
</file>