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96" r:id="rId4"/>
    <p:sldId id="297" r:id="rId5"/>
    <p:sldId id="298" r:id="rId6"/>
    <p:sldId id="300" r:id="rId7"/>
    <p:sldId id="301" r:id="rId8"/>
    <p:sldId id="303" r:id="rId9"/>
    <p:sldId id="284" r:id="rId10"/>
    <p:sldId id="285" r:id="rId11"/>
    <p:sldId id="286" r:id="rId12"/>
    <p:sldId id="302" r:id="rId13"/>
    <p:sldId id="295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0000C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9565" autoAdjust="0"/>
  </p:normalViewPr>
  <p:slideViewPr>
    <p:cSldViewPr snapToGrid="0">
      <p:cViewPr varScale="1">
        <p:scale>
          <a:sx n="113" d="100"/>
          <a:sy n="113" d="100"/>
        </p:scale>
        <p:origin x="-43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D278E-CB31-47C0-B3F3-31BD0514AE48}" type="datetimeFigureOut">
              <a:rPr lang="fr-BE" smtClean="0"/>
              <a:pPr/>
              <a:t>12/02/2018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031E3-FE7F-4BBB-88BA-99AF159BEB2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1926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B5C56-9FCE-4B38-A47C-ED8ADA3A3CE8}" type="datetimeFigureOut">
              <a:rPr lang="fr-BE" smtClean="0"/>
              <a:pPr/>
              <a:t>12/02/2018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333F1-9622-4154-AC02-438A5CD7042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26270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5"/>
          <p:cNvSpPr>
            <a:spLocks noChangeShapeType="1"/>
          </p:cNvSpPr>
          <p:nvPr userDrawn="1"/>
        </p:nvSpPr>
        <p:spPr bwMode="auto">
          <a:xfrm>
            <a:off x="733246" y="6172200"/>
            <a:ext cx="10783018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2427288" y="6534150"/>
            <a:ext cx="50514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 bwMode="auto">
          <a:xfrm>
            <a:off x="152400" y="6534150"/>
            <a:ext cx="2654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15" descr="logoEtrto300dp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7555" cy="83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5D5C3E42-DE41-43AE-B845-592B14714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0713" y="6356350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39578807-796E-4EE1-A8E1-F867D227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7945" y="6461125"/>
            <a:ext cx="4114800" cy="365125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 dirty="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 dirty="0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 dirty="0">
                <a:solidFill>
                  <a:srgbClr val="000000"/>
                </a:solidFill>
                <a:cs typeface="Calibri" pitchFamily="34" charset="0"/>
              </a:rPr>
              <a:t>European Tyre and Rim Technical </a:t>
            </a:r>
            <a:r>
              <a:rPr lang="en-US" dirty="0" err="1">
                <a:solidFill>
                  <a:srgbClr val="000000"/>
                </a:solidFill>
                <a:cs typeface="Calibri" pitchFamily="34" charset="0"/>
              </a:rPr>
              <a:t>Organisation</a:t>
            </a:r>
            <a:r>
              <a:rPr lang="en-US" dirty="0">
                <a:solidFill>
                  <a:srgbClr val="000000"/>
                </a:solidFill>
                <a:cs typeface="Calibri" pitchFamily="34" charset="0"/>
              </a:rPr>
              <a:t> - ETRTO</a:t>
            </a:r>
          </a:p>
          <a:p>
            <a:endParaRPr lang="en-US" sz="1050" dirty="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="" xmlns:a16="http://schemas.microsoft.com/office/drawing/2014/main" id="{50D227A3-C531-4181-95B1-9280D697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291" y="6356350"/>
            <a:ext cx="2743200" cy="365125"/>
          </a:xfrm>
        </p:spPr>
        <p:txBody>
          <a:bodyPr/>
          <a:lstStyle/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Line 15">
            <a:extLst>
              <a:ext uri="{FF2B5EF4-FFF2-40B4-BE49-F238E27FC236}">
                <a16:creationId xmlns="" xmlns:a16="http://schemas.microsoft.com/office/drawing/2014/main" id="{BDE3004A-4298-4294-A525-64F3BE09F6A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56253" y="872718"/>
            <a:ext cx="10783018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4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GRRF 86th IWG Tyre GTR  European Tyre and Rim Technical Organisation - ETRTO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29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1E997-4CFC-454C-ABD9-82D4E39A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3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45995" y="3047229"/>
            <a:ext cx="9918700" cy="198437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Technical Regulation No. 16 (Tyres)</a:t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IWG Tyre GTR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</a:t>
            </a: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 No. 2</a:t>
            </a:r>
            <a:b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(phase 2A)</a:t>
            </a:r>
            <a:br>
              <a:rPr 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endParaRPr lang="en-US" sz="1050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6188DCB-368C-484B-89D3-36C85D65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53FC6E9-5D48-4311-B061-84C30133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ZoneTexte 2">
            <a:extLst>
              <a:ext uri="{FF2B5EF4-FFF2-40B4-BE49-F238E27FC236}">
                <a16:creationId xmlns="" xmlns:a16="http://schemas.microsoft.com/office/drawing/2014/main" id="{EAAF32B0-E36D-48DC-A5E9-2928714B57B5}"/>
              </a:ext>
            </a:extLst>
          </p:cNvPr>
          <p:cNvSpPr txBox="1"/>
          <p:nvPr/>
        </p:nvSpPr>
        <p:spPr>
          <a:xfrm>
            <a:off x="9160376" y="8708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/>
              <a:t>Informal document</a:t>
            </a:r>
            <a:r>
              <a:rPr lang="en-GB" sz="1600" dirty="0"/>
              <a:t> </a:t>
            </a:r>
            <a:r>
              <a:rPr lang="en-GB" sz="1600" b="1" dirty="0"/>
              <a:t>GRRF-8</a:t>
            </a:r>
            <a:r>
              <a:rPr lang="fr-BE" sz="1600" b="1" dirty="0"/>
              <a:t>6</a:t>
            </a:r>
            <a:r>
              <a:rPr lang="en-GB" sz="1600" b="1" dirty="0" smtClean="0"/>
              <a:t>-</a:t>
            </a:r>
            <a:r>
              <a:rPr lang="fr-CH" sz="1600" b="1" dirty="0" smtClean="0"/>
              <a:t>28</a:t>
            </a:r>
            <a:endParaRPr lang="fr-BE" sz="1600" dirty="0"/>
          </a:p>
          <a:p>
            <a:r>
              <a:rPr lang="en-GB" sz="1600" dirty="0"/>
              <a:t>8</a:t>
            </a:r>
            <a:r>
              <a:rPr lang="fr-BE" sz="1600" dirty="0"/>
              <a:t>6</a:t>
            </a:r>
            <a:r>
              <a:rPr lang="fr-BE" sz="1600" baseline="30000" dirty="0"/>
              <a:t>th</a:t>
            </a:r>
            <a:r>
              <a:rPr lang="fr-BE" sz="1600" dirty="0"/>
              <a:t> </a:t>
            </a:r>
            <a:r>
              <a:rPr lang="en-GB" sz="1600" dirty="0"/>
              <a:t>GRRF, </a:t>
            </a:r>
            <a:r>
              <a:rPr lang="fr-BE" sz="1600" dirty="0"/>
              <a:t>12</a:t>
            </a:r>
            <a:r>
              <a:rPr lang="en-GB" sz="1600" dirty="0"/>
              <a:t>-</a:t>
            </a:r>
            <a:r>
              <a:rPr lang="fr-BE" sz="1600" dirty="0"/>
              <a:t>16</a:t>
            </a:r>
            <a:r>
              <a:rPr lang="en-GB" sz="1600" dirty="0"/>
              <a:t> February 201</a:t>
            </a:r>
            <a:r>
              <a:rPr lang="fr-BE" sz="1600" dirty="0"/>
              <a:t>8</a:t>
            </a:r>
          </a:p>
          <a:p>
            <a:r>
              <a:rPr lang="en-GB" sz="1600" dirty="0"/>
              <a:t>Agenda item </a:t>
            </a:r>
            <a:r>
              <a:rPr lang="fr-BE" sz="1600" dirty="0" smtClean="0"/>
              <a:t>7(a)</a:t>
            </a: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10514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340185F-BF97-45B3-8251-E718A0FF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C296-CDB4-4D18-8DCC-BBB940D9067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0B81AA9-C41C-4B8E-9495-B26AB2DD33F6}"/>
              </a:ext>
            </a:extLst>
          </p:cNvPr>
          <p:cNvSpPr txBox="1"/>
          <p:nvPr/>
        </p:nvSpPr>
        <p:spPr>
          <a:xfrm>
            <a:off x="506027" y="1100831"/>
            <a:ext cx="844266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 widths are defined in the GTR No. 16 in reference to:</a:t>
            </a:r>
          </a:p>
          <a:p>
            <a:pPr marL="285750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organizations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2.41. 	"Measuring rim" means an actual rim of specified width as defined by one of the 			</a:t>
            </a:r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 organizations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specified in Annex 7, on which the tyre is fitted for 			measuring the physical dimensions;</a:t>
            </a:r>
            <a:b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3.22.3.2. The tyre shall be mounted on a steel or light alloy measuring rim, as follows: </a:t>
            </a:r>
            <a:b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(a) For Class C1 tyres, the width of the rim shall be as defined in </a:t>
            </a:r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4000-1:2010; </a:t>
            </a:r>
            <a:b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(b) For Class C2 and C3 tyres, the width of the rim shall be as defined in </a:t>
            </a:r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4209 1:2001.</a:t>
            </a:r>
            <a:b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i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Annex 9 of Tyre GTR </a:t>
            </a:r>
            <a:br>
              <a:rPr lang="en-US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rim width: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C1 tyres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 measuring rim width Rm is equal to the product of the nominal section 	width SN and the 	coefficient K2: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Rm = K2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SN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i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D3E179A-2C3B-4973-A2E3-76ED5FBB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4D8BB0D-18CE-4E63-B5CE-396EAF7DC651}"/>
              </a:ext>
            </a:extLst>
          </p:cNvPr>
          <p:cNvSpPr/>
          <p:nvPr/>
        </p:nvSpPr>
        <p:spPr>
          <a:xfrm>
            <a:off x="470517" y="252857"/>
            <a:ext cx="34756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Measuring Rim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2812044-F383-4AA9-8BCB-5F4052CC4336}"/>
              </a:ext>
            </a:extLst>
          </p:cNvPr>
          <p:cNvSpPr/>
          <p:nvPr/>
        </p:nvSpPr>
        <p:spPr>
          <a:xfrm>
            <a:off x="827316" y="96841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6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DB4B004-917A-40E7-B48F-69450768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C296-CDB4-4D18-8DCC-BBB940D9067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886223-2CEA-4A90-B5AB-358A33B33840}"/>
              </a:ext>
            </a:extLst>
          </p:cNvPr>
          <p:cNvSpPr txBox="1"/>
          <p:nvPr/>
        </p:nvSpPr>
        <p:spPr>
          <a:xfrm>
            <a:off x="959634" y="960649"/>
            <a:ext cx="109449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the concept of  'measuring rim' in the sense of rims on which a test is to be performed from GTR and replace it by 'test rim' in line with the ISO definition.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definition of test rim: "test rim: rim on which a tyre is fitted for testing“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in line with ISO: 4223-1 2002 para 8.8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definition of “measuring rim width: specified rim width as defined in Annex 9 on which the tyre is fitted for measuring the physical dimensions”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 for each test of the GTR a paragraph defining the test rim to be used.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the references to ISO 4000-1and 4209-1 from the main text of R117 annex 6, 2.2 and GTR 3.21.3.2, since the measuring rim width is given in an annex in the annex (9).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 the Annex 9 of the Tyre GTR with the relevant content of ISO 4000-1 and 4209-1 defining the approved rims and the measuring rim widths.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76A4C32-B99B-48AE-B13D-F94660A43697}"/>
              </a:ext>
            </a:extLst>
          </p:cNvPr>
          <p:cNvSpPr txBox="1"/>
          <p:nvPr/>
        </p:nvSpPr>
        <p:spPr>
          <a:xfrm>
            <a:off x="1213874" y="5761963"/>
            <a:ext cx="102322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brings clarity and coherence to the Tyre GTR text without changing the technical provisions intent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F2452AC-AFE2-4A1A-8137-5C5A2E80C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31258D1-BDD7-432E-9587-680FB18E3A77}"/>
              </a:ext>
            </a:extLst>
          </p:cNvPr>
          <p:cNvSpPr/>
          <p:nvPr/>
        </p:nvSpPr>
        <p:spPr>
          <a:xfrm>
            <a:off x="470517" y="252857"/>
            <a:ext cx="34756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Measuring Rim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95E145A-DE37-4DCF-AA24-67BA27DAAFA9}"/>
              </a:ext>
            </a:extLst>
          </p:cNvPr>
          <p:cNvSpPr/>
          <p:nvPr/>
        </p:nvSpPr>
        <p:spPr>
          <a:xfrm>
            <a:off x="827316" y="968419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IWG Proposal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056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DB4B004-917A-40E7-B48F-69450768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C296-CDB4-4D18-8DCC-BBB940D9067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7886223-2CEA-4A90-B5AB-358A33B33840}"/>
              </a:ext>
            </a:extLst>
          </p:cNvPr>
          <p:cNvSpPr txBox="1"/>
          <p:nvPr/>
        </p:nvSpPr>
        <p:spPr>
          <a:xfrm>
            <a:off x="857508" y="1308909"/>
            <a:ext cx="109449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1" dirty="0"/>
              <a:t>3.3.1.2.3.3.1</a:t>
            </a:r>
            <a:r>
              <a:rPr lang="fr-CH" sz="1400" i="1" dirty="0"/>
              <a:t> </a:t>
            </a:r>
            <a:r>
              <a:rPr lang="en-GB" i="1" dirty="0"/>
              <a:t>.	In the case of LT and C type tyres, the words "Load Range" or "LR" followed by the letter designating the tyre load range "B, C, D, or E". </a:t>
            </a:r>
            <a:r>
              <a:rPr lang="en-GB" i="1" strike="sngStrike" dirty="0"/>
              <a:t>This marking is at the discretion of the Contracting Parties implementing the GTR 16. </a:t>
            </a:r>
            <a:endParaRPr lang="en-US" i="1" strike="sngStrike" dirty="0"/>
          </a:p>
          <a:p>
            <a:r>
              <a:rPr lang="fr-CH" sz="1400" dirty="0"/>
              <a:t> </a:t>
            </a:r>
            <a:r>
              <a:rPr lang="fr-CH" dirty="0"/>
              <a:t>Reason: </a:t>
            </a:r>
            <a:r>
              <a:rPr lang="en-US" dirty="0"/>
              <a:t>Relevance to the 98 agreements.</a:t>
            </a:r>
          </a:p>
          <a:p>
            <a:endParaRPr lang="en-US" dirty="0"/>
          </a:p>
          <a:p>
            <a:r>
              <a:rPr lang="en-US" dirty="0"/>
              <a:t>Removal of type approval related references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F2452AC-AFE2-4A1A-8137-5C5A2E80C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31258D1-BDD7-432E-9587-680FB18E3A77}"/>
              </a:ext>
            </a:extLst>
          </p:cNvPr>
          <p:cNvSpPr/>
          <p:nvPr/>
        </p:nvSpPr>
        <p:spPr>
          <a:xfrm>
            <a:off x="426974" y="0"/>
            <a:ext cx="34756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Administrative </a:t>
            </a:r>
          </a:p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Editorial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95E145A-DE37-4DCF-AA24-67BA27DAAFA9}"/>
              </a:ext>
            </a:extLst>
          </p:cNvPr>
          <p:cNvSpPr/>
          <p:nvPr/>
        </p:nvSpPr>
        <p:spPr>
          <a:xfrm>
            <a:off x="827316" y="968419"/>
            <a:ext cx="2794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(administrative)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AD1BA75-B41E-44AD-8BFD-BC10B458BCA8}"/>
              </a:ext>
            </a:extLst>
          </p:cNvPr>
          <p:cNvSpPr/>
          <p:nvPr/>
        </p:nvSpPr>
        <p:spPr>
          <a:xfrm>
            <a:off x="0" y="4353867"/>
            <a:ext cx="115911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180" marR="720090" indent="-720090" algn="just">
              <a:lnSpc>
                <a:spcPts val="1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3.15.3.2.	Increase the load until the bead unseats or the applicable value specified in paragraph 3.15.1. is reached.</a:t>
            </a:r>
            <a:endParaRPr lang="en-US" sz="16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40180" marR="720090" indent="-720090" algn="just">
              <a:lnSpc>
                <a:spcPts val="1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3.15.3.3.	Repeat the test at least four places equally spaced around the tyre circumference.</a:t>
            </a:r>
          </a:p>
          <a:p>
            <a:pPr marL="1440180" marR="720090" indent="-720090" algn="just">
              <a:lnSpc>
                <a:spcPts val="1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i="1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3.15.3.4.	Increase the load until the bead unseats or the applicable value specified in paragraph 3.15.1. is reached.</a:t>
            </a:r>
            <a:endParaRPr lang="en-US" sz="1600" i="1" strike="sngStrik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40180" marR="720090" indent="-720090" algn="just">
              <a:lnSpc>
                <a:spcPts val="12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i="1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3.15.3.5.	Repeat the test at least four places equally spaced around the tyre circumference.</a:t>
            </a:r>
            <a:endParaRPr lang="en-US" sz="1600" i="1" strike="sngStrik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40180" marR="720090" indent="-720090" algn="just">
              <a:lnSpc>
                <a:spcPts val="1200"/>
              </a:lnSpc>
              <a:spcBef>
                <a:spcPts val="0"/>
              </a:spcBef>
              <a:spcAft>
                <a:spcPts val="600"/>
              </a:spcAft>
            </a:pPr>
            <a:endParaRPr lang="en-US" sz="16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F9AB5E8-5316-46FA-9E36-D076C271E75A}"/>
              </a:ext>
            </a:extLst>
          </p:cNvPr>
          <p:cNvSpPr/>
          <p:nvPr/>
        </p:nvSpPr>
        <p:spPr>
          <a:xfrm>
            <a:off x="827315" y="3640317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(Editorial)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66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8DCC2E7-2A92-4651-8878-3FB0ED157890}"/>
              </a:ext>
            </a:extLst>
          </p:cNvPr>
          <p:cNvSpPr txBox="1"/>
          <p:nvPr/>
        </p:nvSpPr>
        <p:spPr>
          <a:xfrm>
            <a:off x="322217" y="862149"/>
            <a:ext cx="7802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code: </a:t>
            </a:r>
            <a:b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Green :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IWG proposal</a:t>
            </a:r>
          </a:p>
          <a:p>
            <a:r>
              <a:rPr lang="en-US" sz="1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Yellow: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IWG work in progress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Markups by categories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alignment and clarifications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Harmonization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UN-ECE regulations amendments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Inflation Pressure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 Clarification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Editorial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09C5C92-63F7-4094-9FAE-DE5CEB090F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2960" y="2246811"/>
            <a:ext cx="7245690" cy="382306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D49CFAD-EC8B-4973-82E5-1B4F40D8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7C614D-39EF-48BB-A049-FA4C01D6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C5F1FD4-C568-472A-B76A-762932D69030}"/>
              </a:ext>
            </a:extLst>
          </p:cNvPr>
          <p:cNvSpPr/>
          <p:nvPr/>
        </p:nvSpPr>
        <p:spPr>
          <a:xfrm>
            <a:off x="1196181" y="206343"/>
            <a:ext cx="7031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IWG working Document on Technical Prescriptions</a:t>
            </a:r>
          </a:p>
        </p:txBody>
      </p:sp>
    </p:spTree>
    <p:extLst>
      <p:ext uri="{BB962C8B-B14F-4D97-AF65-F5344CB8AC3E}">
        <p14:creationId xmlns:p14="http://schemas.microsoft.com/office/powerpoint/2010/main" val="2351314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60946" y="2641601"/>
            <a:ext cx="8857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b="1" dirty="0" err="1"/>
              <a:t>Thank</a:t>
            </a:r>
            <a:r>
              <a:rPr lang="fr-BE" sz="3200" b="1" dirty="0"/>
              <a:t> </a:t>
            </a:r>
            <a:r>
              <a:rPr lang="fr-B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fr-BE" sz="3200" b="1" dirty="0"/>
              <a:t> for </a:t>
            </a:r>
            <a:r>
              <a:rPr lang="fr-BE" sz="3200" b="1" dirty="0" err="1"/>
              <a:t>your</a:t>
            </a:r>
            <a:r>
              <a:rPr lang="fr-BE" sz="3200" b="1" dirty="0"/>
              <a:t> attention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64FD523-6442-480A-9F18-E3B2E17D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68FFC1C-A040-45A5-80D3-204A8103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/>
          <p:cNvSpPr txBox="1">
            <a:spLocks/>
          </p:cNvSpPr>
          <p:nvPr/>
        </p:nvSpPr>
        <p:spPr bwMode="auto">
          <a:xfrm>
            <a:off x="196408" y="1045510"/>
            <a:ext cx="11751751" cy="562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914400" lvl="2" indent="0">
              <a:buNone/>
            </a:pPr>
            <a:r>
              <a:rPr lang="en-US" sz="24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 Categories</a:t>
            </a:r>
          </a:p>
          <a:p>
            <a:pPr marL="914400" lvl="2" indent="0">
              <a:buNone/>
            </a:pPr>
            <a:endParaRPr lang="en-US" sz="2400" b="1" u="sng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 of the provisions with the most recent developments in UN  Regulations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 to scope and clarifications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Harmonized Provisions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Inflation pressure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Rim 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(TYREGTR-17-09) </a:t>
            </a: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Editorial</a:t>
            </a:r>
          </a:p>
          <a:p>
            <a:pPr marL="914400" lvl="2" indent="0" algn="ctr">
              <a:buFontTx/>
              <a:buNone/>
            </a:pPr>
            <a:r>
              <a:rPr lang="en-US" sz="2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DF699B5-59C6-4FE1-86EA-98C132A4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58B3B3-C532-4746-936F-2A386E12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8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9C3FA3B-2CE5-41AD-81B7-C41608D5FCBC}"/>
              </a:ext>
            </a:extLst>
          </p:cNvPr>
          <p:cNvSpPr/>
          <p:nvPr/>
        </p:nvSpPr>
        <p:spPr>
          <a:xfrm>
            <a:off x="705649" y="1719486"/>
            <a:ext cx="1128605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ECE/TRANS/WP.29/2016/51 (R30)	Removal of the repetitions of the word ‘Pneumatic’</a:t>
            </a: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ECE/TRANS/WP.29/2016/52 (R54)	Modified Definition of “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name/trademark”, “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Manufacturer”, “Trade description/commercial name”</a:t>
            </a: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ECE/TRANS/WP.29/2016/60 (R117) 	</a:t>
            </a: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ECE/TRANS/WP.29/2016/52 (R54)</a:t>
            </a:r>
            <a:r>
              <a:rPr lang="fr-CH" b="1" dirty="0"/>
              <a:t> 	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inscription "M+S", "M.S.", "M&amp;S", "M-S", or "M/S", in characters not less than 4 mm high, if the tyre</a:t>
            </a:r>
            <a:b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is a snow tyre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if the tyre is a special use tyre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CH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Drum</a:t>
            </a:r>
            <a: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Speed in </a:t>
            </a:r>
            <a:r>
              <a:rPr lang="fr-CH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kmph</a:t>
            </a:r>
            <a: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ipo</a:t>
            </a:r>
            <a: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rpm</a:t>
            </a:r>
            <a: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R54 Endurance test program</a:t>
            </a:r>
            <a:b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High </a:t>
            </a:r>
            <a:r>
              <a:rPr lang="fr-CH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Flotation</a:t>
            </a:r>
            <a: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table update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ECE/TRANS/WP.29/2017/105 (R30)</a:t>
            </a:r>
            <a:r>
              <a:rPr lang="en-US" dirty="0"/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inscription M+S or M.S or M&amp;S if the tyre is classified in the category of use "snow tyre" or if the tyre 			is classified in the category of use "special use tyre"  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ECE/TRANS/WP.29/2016/51 (R30)	Section Width, Outer Diameter Calculation and Specification</a:t>
            </a: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Nominal Rim Diameter code table update </a:t>
            </a: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fr-CH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255EA8E-E779-4CF6-8952-B603F13C2DD9}"/>
              </a:ext>
            </a:extLst>
          </p:cNvPr>
          <p:cNvSpPr/>
          <p:nvPr/>
        </p:nvSpPr>
        <p:spPr>
          <a:xfrm>
            <a:off x="0" y="147849"/>
            <a:ext cx="122408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Alignment of the provisions with the most recent developments in UN  Regulations</a:t>
            </a: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8BA8AA5-CB99-4859-B438-17F2C199B1D7}"/>
              </a:ext>
            </a:extLst>
          </p:cNvPr>
          <p:cNvSpPr/>
          <p:nvPr/>
        </p:nvSpPr>
        <p:spPr>
          <a:xfrm>
            <a:off x="818605" y="965209"/>
            <a:ext cx="378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Definitions, specifications, markings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="" xmlns:a16="http://schemas.microsoft.com/office/drawing/2014/main" id="{54F69564-8BF6-4F9A-BD37-9DEA76E8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="" xmlns:a16="http://schemas.microsoft.com/office/drawing/2014/main" id="{97654A6D-E8C5-499D-91DA-9F4B96E4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="" xmlns:a16="http://schemas.microsoft.com/office/drawing/2014/main" id="{90871E5F-2447-4093-B92F-B7435A22A124}"/>
              </a:ext>
            </a:extLst>
          </p:cNvPr>
          <p:cNvSpPr/>
          <p:nvPr/>
        </p:nvSpPr>
        <p:spPr>
          <a:xfrm>
            <a:off x="3335383" y="1797863"/>
            <a:ext cx="235131" cy="9558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255EA8E-E779-4CF6-8952-B603F13C2DD9}"/>
              </a:ext>
            </a:extLst>
          </p:cNvPr>
          <p:cNvSpPr/>
          <p:nvPr/>
        </p:nvSpPr>
        <p:spPr>
          <a:xfrm>
            <a:off x="0" y="147849"/>
            <a:ext cx="62872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Alignment to scope and clarifications</a:t>
            </a: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8BA8AA5-CB99-4859-B438-17F2C199B1D7}"/>
              </a:ext>
            </a:extLst>
          </p:cNvPr>
          <p:cNvSpPr/>
          <p:nvPr/>
        </p:nvSpPr>
        <p:spPr>
          <a:xfrm>
            <a:off x="818605" y="965209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="" xmlns:a16="http://schemas.microsoft.com/office/drawing/2014/main" id="{54F69564-8BF6-4F9A-BD37-9DEA76E8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="" xmlns:a16="http://schemas.microsoft.com/office/drawing/2014/main" id="{97654A6D-E8C5-499D-91DA-9F4B96E4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01ED960-566F-447B-A3DF-082E03D9AC1B}"/>
              </a:ext>
            </a:extLst>
          </p:cNvPr>
          <p:cNvSpPr/>
          <p:nvPr/>
        </p:nvSpPr>
        <p:spPr>
          <a:xfrm>
            <a:off x="818604" y="1565465"/>
            <a:ext cx="110685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079500" algn="l"/>
              </a:tabLst>
            </a:pPr>
            <a:r>
              <a:rPr lang="en-GB" altLang="en-US" u="sng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Removal from the scope of:</a:t>
            </a:r>
            <a:br>
              <a:rPr lang="en-GB" altLang="en-US" u="sng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i="1" u="sng" dirty="0" bmk="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079500" algn="l"/>
              </a:tabLst>
            </a:pPr>
            <a:r>
              <a:rPr lang="en-GB" altLang="en-US" i="1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Special Tyres (ST) for trailers in highway service;</a:t>
            </a:r>
            <a:endParaRPr lang="en-US" alt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079500" algn="l"/>
              </a:tabLst>
            </a:pPr>
            <a:r>
              <a:rPr lang="en-GB" altLang="en-US" i="1" dirty="0" bmk="_Hlk505694265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LT or C tyres with tread-depth of greater than or equal to 14.3 mm (18/32 inch)</a:t>
            </a:r>
            <a:r>
              <a:rPr lang="en-GB" altLang="en-US" dirty="0" bmk="_Hlk505694265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en-US" dirty="0" bmk="_Hlk505694265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altLang="en-US" dirty="0" bmk="_Hlk505694265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0795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Rationale: “ST” for trailers and LT/C with tread depth 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14.3mm  are regulated under FMVSS  §571.119 which 		covers “New pneumatic tires for motor vehicles with a GVWR of more than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4,536kilograms(10,000pounds) and motorcycles.” Therefore out of the GTR scope as defined in 1.1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079500" algn="l"/>
              </a:tabLst>
            </a:pPr>
            <a:endParaRPr lang="en-US" altLang="en-US" dirty="0" bmk="_Hlk50569426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Clarifications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i="1" dirty="0" bmk="">
                <a:latin typeface="Times New Roman" panose="02020603050405020304" pitchFamily="18" charset="0"/>
                <a:cs typeface="Times New Roman" panose="02020603050405020304" pitchFamily="18" charset="0"/>
              </a:rPr>
              <a:t>Procedure to assess the flat tyre running mode of  </a:t>
            </a:r>
            <a:r>
              <a:rPr lang="en-GB" i="1" dirty="0" bmk="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passenger</a:t>
            </a:r>
            <a:r>
              <a:rPr lang="en-GB" i="1" dirty="0" bmk="">
                <a:latin typeface="Times New Roman" panose="02020603050405020304" pitchFamily="18" charset="0"/>
                <a:cs typeface="Times New Roman" panose="02020603050405020304" pitchFamily="18" charset="0"/>
              </a:rPr>
              <a:t> car run flat tyres</a:t>
            </a:r>
            <a:endParaRPr lang="en-US" i="1" dirty="0" bmk="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079500" algn="l"/>
              </a:tabLst>
            </a:pPr>
            <a:r>
              <a:rPr lang="en-GB" altLang="en-US" dirty="0" bmk="_Hlk505694265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9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255EA8E-E779-4CF6-8952-B603F13C2DD9}"/>
              </a:ext>
            </a:extLst>
          </p:cNvPr>
          <p:cNvSpPr/>
          <p:nvPr/>
        </p:nvSpPr>
        <p:spPr>
          <a:xfrm>
            <a:off x="0" y="147849"/>
            <a:ext cx="51587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New Harmonized Provisions</a:t>
            </a: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8BA8AA5-CB99-4859-B438-17F2C199B1D7}"/>
              </a:ext>
            </a:extLst>
          </p:cNvPr>
          <p:cNvSpPr/>
          <p:nvPr/>
        </p:nvSpPr>
        <p:spPr>
          <a:xfrm>
            <a:off x="818605" y="965209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Tyre Dimensions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="" xmlns:a16="http://schemas.microsoft.com/office/drawing/2014/main" id="{54F69564-8BF6-4F9A-BD37-9DEA76E8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="" xmlns:a16="http://schemas.microsoft.com/office/drawing/2014/main" id="{97654A6D-E8C5-499D-91DA-9F4B96E4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01ED960-566F-447B-A3DF-082E03D9AC1B}"/>
              </a:ext>
            </a:extLst>
          </p:cNvPr>
          <p:cNvSpPr/>
          <p:nvPr/>
        </p:nvSpPr>
        <p:spPr>
          <a:xfrm>
            <a:off x="740226" y="1548048"/>
            <a:ext cx="110685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new harmonized provisions for physical dimensions of LT/C tyres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(new Section 3.20; old Sections 3.20 &amp; 3.21 to be deleted)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Subdivision in 3 categories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dimension for metric sizes (excluding all sizes listed in Annex 6)</a:t>
            </a:r>
            <a:b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 stringent requirements from FMVSS 139/R54 retained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dimension for high flotation sizes (excluding all sizes listed in Annex 6)</a:t>
            </a:r>
          </a:p>
          <a:p>
            <a:pPr lvl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as per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WP.29/GRRF/2018/5 amended by  GRRF-86-26,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subject to approval by GRRF and adoption by WP.29 </a:t>
            </a:r>
            <a:r>
              <a:rPr lang="en-US" dirty="0"/>
              <a:t>	</a:t>
            </a:r>
          </a:p>
          <a:p>
            <a:pPr lvl="1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dimension for sizes listed in annex 6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(Legacy)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9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9835"/>
              </p:ext>
            </p:extLst>
          </p:nvPr>
        </p:nvGraphicFramePr>
        <p:xfrm>
          <a:off x="1581479" y="1257472"/>
          <a:ext cx="8662324" cy="2252586"/>
        </p:xfrm>
        <a:graphic>
          <a:graphicData uri="http://schemas.openxmlformats.org/drawingml/2006/table">
            <a:tbl>
              <a:tblPr firstRow="1" bandRow="1"/>
              <a:tblGrid>
                <a:gridCol w="3648889">
                  <a:extLst>
                    <a:ext uri="{9D8B030D-6E8A-4147-A177-3AD203B41FA5}">
                      <a16:colId xmlns="" xmlns:a16="http://schemas.microsoft.com/office/drawing/2014/main" val="3298098930"/>
                    </a:ext>
                  </a:extLst>
                </a:gridCol>
                <a:gridCol w="2234393">
                  <a:extLst>
                    <a:ext uri="{9D8B030D-6E8A-4147-A177-3AD203B41FA5}">
                      <a16:colId xmlns="" xmlns:a16="http://schemas.microsoft.com/office/drawing/2014/main" val="3305398014"/>
                    </a:ext>
                  </a:extLst>
                </a:gridCol>
                <a:gridCol w="2779042">
                  <a:extLst>
                    <a:ext uri="{9D8B030D-6E8A-4147-A177-3AD203B41FA5}">
                      <a16:colId xmlns="" xmlns:a16="http://schemas.microsoft.com/office/drawing/2014/main" val="635395140"/>
                    </a:ext>
                  </a:extLst>
                </a:gridCol>
              </a:tblGrid>
              <a:tr h="29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>
                          <a:solidFill>
                            <a:schemeClr val="tx2"/>
                          </a:solidFill>
                        </a:rPr>
                        <a:t>FMVSS-119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ECE-R54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0437250"/>
                  </a:ext>
                </a:extLst>
              </a:tr>
              <a:tr h="633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Defined in reference to the Load Range, based on the Inflation Pressure corresponding to the maximum load rating marked on the tire;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Regulatory test pressure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Manufacturer’s declaration;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8967019"/>
                  </a:ext>
                </a:extLst>
              </a:tr>
              <a:tr h="4847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Inflation Pressure associated with the maximum load rating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Sidewall Pressure Marking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Test pressure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6770513"/>
                  </a:ext>
                </a:extLst>
              </a:tr>
              <a:tr h="6330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Maximum Load Rating to be not less than the lowest</a:t>
                      </a:r>
                      <a:r>
                        <a:rPr lang="en-US" sz="1200" baseline="0" dirty="0"/>
                        <a:t> of the published standards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Link with Industry standards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/>
                        <a:t>THEORETICALLY: No linkage required; </a:t>
                      </a:r>
                    </a:p>
                    <a:p>
                      <a:r>
                        <a:rPr lang="en-US" sz="1200" dirty="0"/>
                        <a:t>IN PRACTICE: Usually equals</a:t>
                      </a:r>
                      <a:r>
                        <a:rPr lang="en-US" sz="1200" baseline="0" dirty="0"/>
                        <a:t> the inflation pressure prescribed by a standards organization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5121999"/>
                  </a:ext>
                </a:extLst>
              </a:tr>
            </a:tbl>
          </a:graphicData>
        </a:graphic>
      </p:graphicFrame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7409" y="5091875"/>
            <a:ext cx="937825" cy="9150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</p:pic>
      <p:sp>
        <p:nvSpPr>
          <p:cNvPr id="47" name="Rectangle: Rounded Corners 46"/>
          <p:cNvSpPr/>
          <p:nvPr/>
        </p:nvSpPr>
        <p:spPr>
          <a:xfrm>
            <a:off x="7049925" y="4105326"/>
            <a:ext cx="2064074" cy="1353557"/>
          </a:xfrm>
          <a:prstGeom prst="roundRect">
            <a:avLst/>
          </a:prstGeom>
          <a:solidFill>
            <a:srgbClr val="5B9BD5">
              <a:lumMod val="50000"/>
              <a:alpha val="12941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73379" y="4092646"/>
            <a:ext cx="157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Test Condition </a:t>
            </a:r>
          </a:p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UN- ECE 54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8099" y="4648294"/>
            <a:ext cx="1622184" cy="590266"/>
          </a:xfrm>
          <a:prstGeom prst="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</p:pic>
      <p:sp>
        <p:nvSpPr>
          <p:cNvPr id="50" name="Arrow: Left-Right 49"/>
          <p:cNvSpPr/>
          <p:nvPr/>
        </p:nvSpPr>
        <p:spPr>
          <a:xfrm rot="19320323">
            <a:off x="3871738" y="4374930"/>
            <a:ext cx="1052894" cy="218797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Arrow: Left-Right 50"/>
          <p:cNvSpPr/>
          <p:nvPr/>
        </p:nvSpPr>
        <p:spPr>
          <a:xfrm rot="1911800">
            <a:off x="3896835" y="5142018"/>
            <a:ext cx="1081559" cy="218797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Arrow: Left-Right 52"/>
          <p:cNvSpPr/>
          <p:nvPr/>
        </p:nvSpPr>
        <p:spPr>
          <a:xfrm rot="19320323">
            <a:off x="6285321" y="5109054"/>
            <a:ext cx="1052894" cy="218797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Arrow: Left-Right 53"/>
          <p:cNvSpPr/>
          <p:nvPr/>
        </p:nvSpPr>
        <p:spPr>
          <a:xfrm>
            <a:off x="7556539" y="5586441"/>
            <a:ext cx="641441" cy="146897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Arrow: Left-Right 54"/>
          <p:cNvSpPr/>
          <p:nvPr/>
        </p:nvSpPr>
        <p:spPr>
          <a:xfrm>
            <a:off x="7556539" y="5854955"/>
            <a:ext cx="641441" cy="146897"/>
          </a:xfrm>
          <a:prstGeom prst="leftRightArrow">
            <a:avLst/>
          </a:prstGeom>
          <a:solidFill>
            <a:srgbClr val="ED7D31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197980" y="5494657"/>
            <a:ext cx="2045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Defined by the regulation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189303" y="5733980"/>
            <a:ext cx="3327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Loose relationship/Manufacturer’s decision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3CC4FD7-64EB-4A45-B7AE-EEE115DE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2A4E-B455-42E3-87ED-F4273F4F81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0" name="Title 1"/>
          <p:cNvSpPr>
            <a:spLocks noGrp="1"/>
          </p:cNvSpPr>
          <p:nvPr>
            <p:ph type="title" idx="4294967295"/>
          </p:nvPr>
        </p:nvSpPr>
        <p:spPr>
          <a:xfrm>
            <a:off x="231119" y="624858"/>
            <a:ext cx="10654595" cy="925512"/>
          </a:xfrm>
        </p:spPr>
        <p:txBody>
          <a:bodyPr>
            <a:normAutofit/>
          </a:bodyPr>
          <a:lstStyle/>
          <a:p>
            <a:r>
              <a:rPr lang="en-US" sz="1800" b="1" kern="0" dirty="0">
                <a:solidFill>
                  <a:srgbClr val="0000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Regulation ECE R54 and FMVSS Pressure : Test/Stamping/relationship to Load Carrying Capacity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0D23D795-73C7-4775-953D-D704E8CDF514}"/>
              </a:ext>
            </a:extLst>
          </p:cNvPr>
          <p:cNvGrpSpPr/>
          <p:nvPr/>
        </p:nvGrpSpPr>
        <p:grpSpPr>
          <a:xfrm>
            <a:off x="4788022" y="3702330"/>
            <a:ext cx="1868351" cy="1179533"/>
            <a:chOff x="4743632" y="3702330"/>
            <a:chExt cx="1868351" cy="1179533"/>
          </a:xfrm>
        </p:grpSpPr>
        <p:sp>
          <p:nvSpPr>
            <p:cNvPr id="41" name="TextBox 40"/>
            <p:cNvSpPr txBox="1"/>
            <p:nvPr/>
          </p:nvSpPr>
          <p:spPr>
            <a:xfrm>
              <a:off x="4818694" y="3702330"/>
              <a:ext cx="17932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 panose="020F0502020204030204"/>
                </a:rPr>
                <a:t>Industry Standards</a:t>
              </a: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69156" y="3967276"/>
              <a:ext cx="406183" cy="372673"/>
            </a:xfrm>
            <a:prstGeom prst="rect">
              <a:avLst/>
            </a:prstGeom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49867" y="3927391"/>
              <a:ext cx="592789" cy="450241"/>
            </a:xfrm>
            <a:prstGeom prst="rect">
              <a:avLst/>
            </a:prstGeom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18580" y="4449714"/>
              <a:ext cx="395193" cy="248172"/>
            </a:xfrm>
            <a:prstGeom prst="rect">
              <a:avLst/>
            </a:prstGeom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miter lim="800000"/>
              <a:headEnd/>
              <a:tailEnd/>
            </a:ln>
          </p:spPr>
        </p:pic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31EB5B24-2B0D-45FF-86B9-6B06D4F46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58043" y="4140356"/>
              <a:ext cx="392474" cy="366613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A25E6E0E-3A1B-4BF5-8A44-CAAB3D1FB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79114" y="4368683"/>
              <a:ext cx="401197" cy="395848"/>
            </a:xfrm>
            <a:prstGeom prst="rect">
              <a:avLst/>
            </a:prstGeom>
          </p:spPr>
        </p:pic>
        <p:sp>
          <p:nvSpPr>
            <p:cNvPr id="40" name="Rectangle: Rounded Corners 39"/>
            <p:cNvSpPr/>
            <p:nvPr/>
          </p:nvSpPr>
          <p:spPr>
            <a:xfrm>
              <a:off x="4743632" y="3745090"/>
              <a:ext cx="1775545" cy="1136773"/>
            </a:xfrm>
            <a:prstGeom prst="roundRect">
              <a:avLst/>
            </a:prstGeom>
            <a:solidFill>
              <a:srgbClr val="5B9BD5">
                <a:alpha val="12157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043637" y="4860746"/>
            <a:ext cx="1626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Tire Stamping</a:t>
            </a:r>
          </a:p>
        </p:txBody>
      </p:sp>
      <p:sp>
        <p:nvSpPr>
          <p:cNvPr id="43" name="Rectangle: Rounded Corners 42"/>
          <p:cNvSpPr/>
          <p:nvPr/>
        </p:nvSpPr>
        <p:spPr>
          <a:xfrm>
            <a:off x="4755326" y="4911050"/>
            <a:ext cx="1868698" cy="1105393"/>
          </a:xfrm>
          <a:prstGeom prst="roundRect">
            <a:avLst/>
          </a:prstGeom>
          <a:solidFill>
            <a:srgbClr val="44ECD8">
              <a:alpha val="12941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Arrow: Left-Right 57"/>
          <p:cNvSpPr/>
          <p:nvPr/>
        </p:nvSpPr>
        <p:spPr>
          <a:xfrm rot="1911800">
            <a:off x="6286178" y="4262911"/>
            <a:ext cx="1081559" cy="218797"/>
          </a:xfrm>
          <a:prstGeom prst="leftRightArrow">
            <a:avLst/>
          </a:prstGeom>
          <a:solidFill>
            <a:srgbClr val="ED7D31"/>
          </a:solidFill>
          <a:ln w="9525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1CE5E11-7D71-4F53-989D-2D298C3CCFD2}"/>
              </a:ext>
            </a:extLst>
          </p:cNvPr>
          <p:cNvGrpSpPr/>
          <p:nvPr/>
        </p:nvGrpSpPr>
        <p:grpSpPr>
          <a:xfrm>
            <a:off x="1987516" y="4092646"/>
            <a:ext cx="2064074" cy="1353557"/>
            <a:chOff x="655166" y="4021107"/>
            <a:chExt cx="2064074" cy="1353557"/>
          </a:xfrm>
        </p:grpSpPr>
        <p:sp>
          <p:nvSpPr>
            <p:cNvPr id="45" name="Rectangle: Rounded Corners 44"/>
            <p:cNvSpPr/>
            <p:nvPr/>
          </p:nvSpPr>
          <p:spPr>
            <a:xfrm>
              <a:off x="655166" y="4021107"/>
              <a:ext cx="2064074" cy="1353557"/>
            </a:xfrm>
            <a:prstGeom prst="roundRect">
              <a:avLst/>
            </a:prstGeom>
            <a:solidFill>
              <a:srgbClr val="ED7D31">
                <a:alpha val="12941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90608" y="4021107"/>
              <a:ext cx="1576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Test Conditions</a:t>
              </a:r>
            </a:p>
            <a:p>
              <a:r>
                <a:rPr lang="en-US" sz="1400" dirty="0">
                  <a:solidFill>
                    <a:prstClr val="black"/>
                  </a:solidFill>
                  <a:latin typeface="Calibri" panose="020F0502020204030204"/>
                </a:rPr>
                <a:t>FMVSS 139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B23B390A-0270-49A6-8E24-88987D95A71F}"/>
                </a:ext>
              </a:extLst>
            </p:cNvPr>
            <p:cNvSpPr/>
            <p:nvPr/>
          </p:nvSpPr>
          <p:spPr>
            <a:xfrm>
              <a:off x="937094" y="4519111"/>
              <a:ext cx="1500219" cy="830997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US CFR </a:t>
              </a:r>
            </a:p>
            <a:p>
              <a:r>
                <a:rPr lang="en-US" sz="1600" dirty="0"/>
                <a:t>Title 49 </a:t>
              </a:r>
            </a:p>
            <a:p>
              <a:r>
                <a:rPr lang="en-US" sz="1600" dirty="0"/>
                <a:t> Transportation </a:t>
              </a:r>
            </a:p>
          </p:txBody>
        </p:sp>
      </p:grp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1A8E960-6652-4586-93C5-BE0E1846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49F207E-B343-4520-BAB1-186452580A04}"/>
              </a:ext>
            </a:extLst>
          </p:cNvPr>
          <p:cNvSpPr/>
          <p:nvPr/>
        </p:nvSpPr>
        <p:spPr>
          <a:xfrm>
            <a:off x="1581479" y="1270714"/>
            <a:ext cx="1875823" cy="229515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FMVSS -139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97925" y="6125355"/>
            <a:ext cx="8894617" cy="3693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eaLnBrk="1" hangingPunct="1">
              <a:buClr>
                <a:srgbClr val="113463"/>
              </a:buClr>
              <a:buFontTx/>
              <a:buNone/>
              <a:defRPr sz="1400" b="1">
                <a:solidFill>
                  <a:schemeClr val="dk1"/>
                </a:solidFill>
                <a:latin typeface="+mn-lt"/>
              </a:defRPr>
            </a:lvl1pPr>
            <a:lvl2pPr marL="723900" indent="-266700" algn="l" eaLnBrk="1" hangingPunct="1">
              <a:spcBef>
                <a:spcPct val="20000"/>
              </a:spcBef>
              <a:spcAft>
                <a:spcPct val="25000"/>
              </a:spcAft>
              <a:buClr>
                <a:srgbClr val="113463"/>
              </a:buClr>
              <a:buChar char="–"/>
              <a:defRPr sz="1600" b="1">
                <a:solidFill>
                  <a:schemeClr val="dk1"/>
                </a:solidFill>
                <a:latin typeface="+mn-lt"/>
              </a:defRPr>
            </a:lvl2pPr>
            <a:lvl3pPr marL="1143000" indent="-228600" algn="l" eaLnBrk="1" hangingPunct="1">
              <a:spcBef>
                <a:spcPct val="20000"/>
              </a:spcBef>
              <a:spcAft>
                <a:spcPct val="25000"/>
              </a:spcAft>
              <a:buClr>
                <a:srgbClr val="113463"/>
              </a:buClr>
              <a:buChar char="•"/>
              <a:defRPr sz="1400" b="1">
                <a:solidFill>
                  <a:schemeClr val="dk1"/>
                </a:solidFill>
                <a:latin typeface="+mn-lt"/>
              </a:defRPr>
            </a:lvl3pPr>
            <a:lvl4pPr marL="1600200" indent="-228600" algn="l" eaLnBrk="1" hangingPunct="1">
              <a:spcBef>
                <a:spcPct val="20000"/>
              </a:spcBef>
              <a:spcAft>
                <a:spcPct val="25000"/>
              </a:spcAft>
              <a:buClr>
                <a:srgbClr val="113463"/>
              </a:buClr>
              <a:buChar char="–"/>
              <a:defRPr sz="1200" b="1">
                <a:solidFill>
                  <a:schemeClr val="dk1"/>
                </a:solidFill>
                <a:latin typeface="+mn-lt"/>
              </a:defRPr>
            </a:lvl4pPr>
            <a:lvl5pPr marL="2057400" indent="-228600" algn="l" eaLnBrk="1" hangingPunct="1">
              <a:spcBef>
                <a:spcPct val="20000"/>
              </a:spcBef>
              <a:spcAft>
                <a:spcPct val="25000"/>
              </a:spcAft>
              <a:buClr>
                <a:srgbClr val="113463"/>
              </a:buClr>
              <a:buChar char="»"/>
              <a:defRPr sz="1200" b="1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25000"/>
              </a:spcAft>
              <a:buClr>
                <a:srgbClr val="113463"/>
              </a:buClr>
              <a:buChar char="»"/>
              <a:defRPr sz="1600" b="1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25000"/>
              </a:spcAft>
              <a:buClr>
                <a:srgbClr val="113463"/>
              </a:buClr>
              <a:buChar char="»"/>
              <a:defRPr sz="1600" b="1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25000"/>
              </a:spcAft>
              <a:buClr>
                <a:srgbClr val="113463"/>
              </a:buClr>
              <a:buChar char="»"/>
              <a:defRPr sz="1600" b="1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25000"/>
              </a:spcAft>
              <a:buClr>
                <a:srgbClr val="113463"/>
              </a:buClr>
              <a:buChar char="»"/>
              <a:defRPr sz="1600" b="1">
                <a:solidFill>
                  <a:schemeClr val="dk1"/>
                </a:solidFill>
                <a:latin typeface="+mn-lt"/>
              </a:defRPr>
            </a:lvl9pPr>
          </a:lstStyle>
          <a:p>
            <a:pPr algn="ctr"/>
            <a:r>
              <a:rPr lang="en-US" sz="1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Tyre Manufacturer is defines and declares the ECE54 test pressure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05829973-F11B-4869-9007-66A667A8CB44}"/>
              </a:ext>
            </a:extLst>
          </p:cNvPr>
          <p:cNvSpPr/>
          <p:nvPr/>
        </p:nvSpPr>
        <p:spPr>
          <a:xfrm>
            <a:off x="0" y="147849"/>
            <a:ext cx="52517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Reference Inflation Pressure </a:t>
            </a: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14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52925482-2B88-4762-92BF-76F9A50A2337}"/>
              </a:ext>
            </a:extLst>
          </p:cNvPr>
          <p:cNvGrpSpPr/>
          <p:nvPr/>
        </p:nvGrpSpPr>
        <p:grpSpPr>
          <a:xfrm>
            <a:off x="2979544" y="1917051"/>
            <a:ext cx="1868351" cy="1179533"/>
            <a:chOff x="4743632" y="3702330"/>
            <a:chExt cx="1868351" cy="1179533"/>
          </a:xfrm>
        </p:grpSpPr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3ED73377-6A24-4BA1-8504-DC2A00DDCAF1}"/>
                </a:ext>
              </a:extLst>
            </p:cNvPr>
            <p:cNvSpPr txBox="1"/>
            <p:nvPr/>
          </p:nvSpPr>
          <p:spPr>
            <a:xfrm>
              <a:off x="4818694" y="3702330"/>
              <a:ext cx="17932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400" kern="0" dirty="0">
                  <a:solidFill>
                    <a:prstClr val="black"/>
                  </a:solidFill>
                  <a:latin typeface="Calibri" panose="020F0502020204030204"/>
                </a:rPr>
                <a:t>Industry Standards</a:t>
              </a:r>
            </a:p>
          </p:txBody>
        </p:sp>
        <p:pic>
          <p:nvPicPr>
            <p:cNvPr id="39" name="Picture 38">
              <a:extLst>
                <a:ext uri="{FF2B5EF4-FFF2-40B4-BE49-F238E27FC236}">
                  <a16:creationId xmlns="" xmlns:a16="http://schemas.microsoft.com/office/drawing/2014/main" id="{A4C0E923-7E87-4AA6-9AEF-68353F7BB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69156" y="3967276"/>
              <a:ext cx="406183" cy="372673"/>
            </a:xfrm>
            <a:prstGeom prst="rect">
              <a:avLst/>
            </a:prstGeom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pic>
          <p:nvPicPr>
            <p:cNvPr id="40" name="Picture 39">
              <a:extLst>
                <a:ext uri="{FF2B5EF4-FFF2-40B4-BE49-F238E27FC236}">
                  <a16:creationId xmlns="" xmlns:a16="http://schemas.microsoft.com/office/drawing/2014/main" id="{89BA729D-F3F6-4B94-8F95-60E6A4DD4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49867" y="3927391"/>
              <a:ext cx="592789" cy="450241"/>
            </a:xfrm>
            <a:prstGeom prst="rect">
              <a:avLst/>
            </a:prstGeom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pic>
          <p:nvPicPr>
            <p:cNvPr id="41" name="Picture 40">
              <a:extLst>
                <a:ext uri="{FF2B5EF4-FFF2-40B4-BE49-F238E27FC236}">
                  <a16:creationId xmlns="" xmlns:a16="http://schemas.microsoft.com/office/drawing/2014/main" id="{3B093140-CC55-47DB-B888-F83B1EB08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18580" y="4449714"/>
              <a:ext cx="395193" cy="248172"/>
            </a:xfrm>
            <a:prstGeom prst="rect">
              <a:avLst/>
            </a:prstGeom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miter lim="800000"/>
              <a:headEnd/>
              <a:tailEnd/>
            </a:ln>
          </p:spPr>
        </p:pic>
        <p:pic>
          <p:nvPicPr>
            <p:cNvPr id="42" name="Picture 41">
              <a:extLst>
                <a:ext uri="{FF2B5EF4-FFF2-40B4-BE49-F238E27FC236}">
                  <a16:creationId xmlns="" xmlns:a16="http://schemas.microsoft.com/office/drawing/2014/main" id="{C56A4EEE-2DEC-4535-AFD8-B6772FEF6B8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58043" y="4140356"/>
              <a:ext cx="392474" cy="366613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="" xmlns:a16="http://schemas.microsoft.com/office/drawing/2014/main" id="{80B0E903-77B6-4716-B5BC-6E0EC5231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79114" y="4368683"/>
              <a:ext cx="401197" cy="395848"/>
            </a:xfrm>
            <a:prstGeom prst="rect">
              <a:avLst/>
            </a:prstGeom>
          </p:spPr>
        </p:pic>
        <p:sp>
          <p:nvSpPr>
            <p:cNvPr id="45" name="Rectangle: Rounded Corners 44">
              <a:extLst>
                <a:ext uri="{FF2B5EF4-FFF2-40B4-BE49-F238E27FC236}">
                  <a16:creationId xmlns="" xmlns:a16="http://schemas.microsoft.com/office/drawing/2014/main" id="{0C2C7067-BF90-4184-9D8E-EF81E5071859}"/>
                </a:ext>
              </a:extLst>
            </p:cNvPr>
            <p:cNvSpPr/>
            <p:nvPr/>
          </p:nvSpPr>
          <p:spPr>
            <a:xfrm>
              <a:off x="4743632" y="3745090"/>
              <a:ext cx="1775545" cy="1136773"/>
            </a:xfrm>
            <a:prstGeom prst="roundRect">
              <a:avLst/>
            </a:prstGeom>
            <a:solidFill>
              <a:srgbClr val="5B9BD5">
                <a:alpha val="12157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sz="14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42A4E-B455-42E3-87ED-F4273F4F81F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15938"/>
            <a:ext cx="10515600" cy="1325562"/>
          </a:xfrm>
        </p:spPr>
        <p:txBody>
          <a:bodyPr>
            <a:normAutofit/>
          </a:bodyPr>
          <a:lstStyle/>
          <a:p>
            <a:r>
              <a:rPr lang="en-US" sz="1800" b="1" kern="0" dirty="0">
                <a:solidFill>
                  <a:srgbClr val="0000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Industry proposal, ECE R54 Test inflation pressure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49047" y="3410143"/>
            <a:ext cx="1019372" cy="994602"/>
          </a:xfrm>
          <a:prstGeom prst="rect">
            <a:avLst/>
          </a:prstGeom>
          <a:ln>
            <a:noFill/>
          </a:ln>
        </p:spPr>
      </p:pic>
      <p:sp>
        <p:nvSpPr>
          <p:cNvPr id="12" name="Rectangle: Rounded Corners 11"/>
          <p:cNvSpPr/>
          <p:nvPr/>
        </p:nvSpPr>
        <p:spPr>
          <a:xfrm>
            <a:off x="2993713" y="3299352"/>
            <a:ext cx="1868698" cy="1105393"/>
          </a:xfrm>
          <a:prstGeom prst="roundRect">
            <a:avLst/>
          </a:prstGeom>
          <a:solidFill>
            <a:srgbClr val="44ECD8">
              <a:alpha val="12941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8657" y="3249048"/>
            <a:ext cx="162694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Tire Stamping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5314946" y="2493628"/>
            <a:ext cx="2064074" cy="1353557"/>
          </a:xfrm>
          <a:prstGeom prst="roundRect">
            <a:avLst/>
          </a:prstGeom>
          <a:solidFill>
            <a:srgbClr val="5B9BD5">
              <a:lumMod val="50000"/>
              <a:alpha val="12941"/>
            </a:srgbClr>
          </a:solidFill>
          <a:ln w="1270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8400" y="2480949"/>
            <a:ext cx="157608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Test Conditions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53120" y="3036597"/>
            <a:ext cx="1622184" cy="590266"/>
          </a:xfrm>
          <a:prstGeom prst="rect">
            <a:avLst/>
          </a:prstGeom>
          <a:ln>
            <a:noFill/>
          </a:ln>
        </p:spPr>
      </p:pic>
      <p:sp>
        <p:nvSpPr>
          <p:cNvPr id="22" name="Arrow: Left-Right 21"/>
          <p:cNvSpPr/>
          <p:nvPr/>
        </p:nvSpPr>
        <p:spPr>
          <a:xfrm rot="19320323">
            <a:off x="4550342" y="3497356"/>
            <a:ext cx="1052894" cy="218797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Arrow: Left-Right 22"/>
          <p:cNvSpPr/>
          <p:nvPr/>
        </p:nvSpPr>
        <p:spPr>
          <a:xfrm>
            <a:off x="5821559" y="3974743"/>
            <a:ext cx="641441" cy="146897"/>
          </a:xfrm>
          <a:prstGeom prst="leftRightArrow">
            <a:avLst/>
          </a:prstGeom>
          <a:solidFill>
            <a:srgbClr val="5B9BD5"/>
          </a:solidFill>
          <a:ln w="1270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Arrow: Left-Right 23"/>
          <p:cNvSpPr/>
          <p:nvPr/>
        </p:nvSpPr>
        <p:spPr>
          <a:xfrm>
            <a:off x="5821559" y="4243257"/>
            <a:ext cx="641441" cy="146897"/>
          </a:xfrm>
          <a:prstGeom prst="leftRightArrow">
            <a:avLst/>
          </a:prstGeom>
          <a:solidFill>
            <a:srgbClr val="ED7D31"/>
          </a:solidFill>
          <a:ln w="1270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63000" y="3882959"/>
            <a:ext cx="204582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Defined by the regulation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63000" y="4140865"/>
            <a:ext cx="204582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Manufacturer’s decision</a:t>
            </a:r>
          </a:p>
        </p:txBody>
      </p:sp>
      <p:sp>
        <p:nvSpPr>
          <p:cNvPr id="27" name="Arrow: Left-Right 26"/>
          <p:cNvSpPr/>
          <p:nvPr/>
        </p:nvSpPr>
        <p:spPr>
          <a:xfrm rot="1911800">
            <a:off x="4551198" y="2651213"/>
            <a:ext cx="1081559" cy="218797"/>
          </a:xfrm>
          <a:prstGeom prst="leftRightArrow">
            <a:avLst/>
          </a:prstGeom>
          <a:solidFill>
            <a:srgbClr val="ED7D31"/>
          </a:solidFill>
          <a:ln w="1270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defRPr/>
            </a:pPr>
            <a:endParaRPr lang="en-US" sz="14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108" y="1270720"/>
            <a:ext cx="3247037" cy="923330"/>
          </a:xfrm>
          <a:prstGeom prst="rect">
            <a:avLst/>
          </a:prstGeom>
          <a:noFill/>
          <a:ln w="63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Create a strong link between the test inflation and the tyre load carrying capacity</a:t>
            </a:r>
          </a:p>
        </p:txBody>
      </p:sp>
      <p:cxnSp>
        <p:nvCxnSpPr>
          <p:cNvPr id="36" name="Straight Arrow Connector 35"/>
          <p:cNvCxnSpPr>
            <a:stCxn id="34" idx="1"/>
            <a:endCxn id="27" idx="1"/>
          </p:cNvCxnSpPr>
          <p:nvPr/>
        </p:nvCxnSpPr>
        <p:spPr bwMode="auto">
          <a:xfrm flipH="1">
            <a:off x="5120854" y="1732385"/>
            <a:ext cx="893254" cy="981770"/>
          </a:xfrm>
          <a:prstGeom prst="straightConnector1">
            <a:avLst/>
          </a:prstGeom>
          <a:noFill/>
          <a:ln w="635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950014" y="4689519"/>
            <a:ext cx="812818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u="sng" dirty="0"/>
              <a:t>Proposal:</a:t>
            </a:r>
          </a:p>
          <a:p>
            <a:endParaRPr lang="en-US" sz="1400" i="1" u="sng" dirty="0"/>
          </a:p>
          <a:p>
            <a:r>
              <a:rPr lang="en-US" sz="1400" i="1" dirty="0">
                <a:solidFill>
                  <a:schemeClr val="accent5"/>
                </a:solidFill>
              </a:rPr>
              <a:t>2.56 	Reference Test Inflation Pressure applicable for LT/C tyres is the </a:t>
            </a:r>
            <a:r>
              <a:rPr lang="en-US" sz="1400" i="1" u="sng" dirty="0">
                <a:solidFill>
                  <a:schemeClr val="accent5"/>
                </a:solidFill>
              </a:rPr>
              <a:t>minimum </a:t>
            </a:r>
            <a:r>
              <a:rPr lang="en-US" sz="1400" i="1" dirty="0">
                <a:solidFill>
                  <a:schemeClr val="accent5"/>
                </a:solidFill>
              </a:rPr>
              <a:t>cold inflation pressure 	for the maximum load carrying capacity of the tyre.</a:t>
            </a:r>
            <a:r>
              <a:rPr lang="fr-CH" sz="1400" i="1" dirty="0">
                <a:solidFill>
                  <a:schemeClr val="accent5"/>
                </a:solidFill>
              </a:rPr>
              <a:t> </a:t>
            </a:r>
            <a:r>
              <a:rPr lang="en-US" sz="1400" i="1" dirty="0">
                <a:solidFill>
                  <a:schemeClr val="accent5"/>
                </a:solidFill>
              </a:rPr>
              <a:t>[for single application]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16D871F-34EA-4032-8217-678A9C8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B1660458-6FB5-4FD4-9479-3F2F23EFCB3C}"/>
              </a:ext>
            </a:extLst>
          </p:cNvPr>
          <p:cNvSpPr/>
          <p:nvPr/>
        </p:nvSpPr>
        <p:spPr>
          <a:xfrm>
            <a:off x="0" y="147849"/>
            <a:ext cx="52517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Reference Inflation Pressure </a:t>
            </a: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39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E9998BE-5AEE-49BC-8D89-CD0672D4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C296-CDB4-4D18-8DCC-BBB940D9067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1A2024EF-F0D4-44F7-B86C-B8385F1DE668}"/>
              </a:ext>
            </a:extLst>
          </p:cNvPr>
          <p:cNvSpPr txBox="1">
            <a:spLocks/>
          </p:cNvSpPr>
          <p:nvPr/>
        </p:nvSpPr>
        <p:spPr>
          <a:xfrm>
            <a:off x="286305" y="432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kern="0" dirty="0">
                <a:solidFill>
                  <a:srgbClr val="0000CC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Remaining issue: Tire Marking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AD3F65B-1B47-49D5-8C3E-1A888728BA7D}"/>
              </a:ext>
            </a:extLst>
          </p:cNvPr>
          <p:cNvSpPr txBox="1"/>
          <p:nvPr/>
        </p:nvSpPr>
        <p:spPr>
          <a:xfrm>
            <a:off x="435006" y="1487813"/>
            <a:ext cx="10218198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180" marR="720090" indent="-720090">
              <a:lnSpc>
                <a:spcPts val="12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u="sng" dirty="0"/>
              <a:t>Option 1:</a:t>
            </a:r>
            <a:r>
              <a:rPr lang="en-US" dirty="0"/>
              <a:t> 	keep in the Technical Prescription the two markings and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CP’s to decide which one(s) they want to implement </a:t>
            </a:r>
            <a:br>
              <a:rPr lang="en-US" dirty="0"/>
            </a:b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97380" marR="720090" lvl="1" indent="-720090" algn="just">
              <a:lnSpc>
                <a:spcPts val="1200"/>
              </a:lnSpc>
              <a:spcAft>
                <a:spcPts val="600"/>
              </a:spcAft>
            </a:pPr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3.0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Requirements</a:t>
            </a:r>
          </a:p>
          <a:p>
            <a:pPr marL="1897380" marR="720090" lvl="1" indent="-720090" algn="just">
              <a:lnSpc>
                <a:spcPts val="1200"/>
              </a:lnSpc>
              <a:spcAft>
                <a:spcPts val="600"/>
              </a:spcAft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3.3. 	Other Sidewall markings</a:t>
            </a:r>
          </a:p>
          <a:p>
            <a:pPr marL="1897380" marR="720090" lvl="1" indent="-720090" algn="just">
              <a:lnSpc>
                <a:spcPts val="1200"/>
              </a:lnSpc>
              <a:spcAft>
                <a:spcPts val="600"/>
              </a:spcAft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3.3.5.	In the case of LT or C type tyres, the maximum load rating and corresponding inflation</a:t>
            </a:r>
          </a:p>
          <a:p>
            <a:pPr marL="1897380" marR="720090" lvl="1" indent="-720090">
              <a:lnSpc>
                <a:spcPts val="1200"/>
              </a:lnSpc>
              <a:spcAft>
                <a:spcPts val="600"/>
              </a:spcAft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pressure of the tyre, shown as follows:</a:t>
            </a:r>
            <a:b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"Max load single ___kg (___lb) at ___kPa (___psi) cold";</a:t>
            </a:r>
            <a:b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"Max load dual ___kg (___lb) at ___kPa (___psi) cold".</a:t>
            </a:r>
            <a:b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LT and C type tyres rated for single fitment only, mark as follows:</a:t>
            </a:r>
            <a:b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"Max load ___kg (___lb) at ___kPa (___psi) cold".</a:t>
            </a:r>
            <a:br>
              <a:rPr lang="en-GB" sz="1400" i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1400" i="1" dirty="0">
              <a:solidFill>
                <a:schemeClr val="accent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97380" marR="720090" lvl="1" indent="-720090">
              <a:lnSpc>
                <a:spcPts val="1200"/>
              </a:lnSpc>
              <a:spcAft>
                <a:spcPts val="600"/>
              </a:spcAft>
            </a:pPr>
            <a:r>
              <a:rPr lang="en-US" sz="1400" dirty="0">
                <a:latin typeface="Times New Roman" panose="02020603050405020304" pitchFamily="18" charset="0"/>
              </a:rPr>
              <a:t>3.3.11. 	In the case of LT or C type tyres, an indication, by the "</a:t>
            </a:r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</a:rPr>
              <a:t>PSI" index</a:t>
            </a:r>
            <a:r>
              <a:rPr lang="en-US" sz="1400" dirty="0">
                <a:latin typeface="Times New Roman" panose="02020603050405020304" pitchFamily="18" charset="0"/>
              </a:rPr>
              <a:t>, of the</a:t>
            </a:r>
          </a:p>
          <a:p>
            <a:pPr marL="1897380" marR="720090" lvl="1" indent="-720090" algn="just">
              <a:lnSpc>
                <a:spcPts val="1200"/>
              </a:lnSpc>
              <a:spcAft>
                <a:spcPts val="600"/>
              </a:spcAft>
            </a:pPr>
            <a:r>
              <a:rPr lang="en-US" sz="1400" dirty="0">
                <a:latin typeface="Times New Roman" panose="02020603050405020304" pitchFamily="18" charset="0"/>
              </a:rPr>
              <a:t>	inflation pressure to be adopted for the load/speed endurance tests. A table showing</a:t>
            </a:r>
          </a:p>
          <a:p>
            <a:pPr marL="1897380" marR="720090" lvl="1" indent="-720090">
              <a:lnSpc>
                <a:spcPts val="1200"/>
              </a:lnSpc>
              <a:spcAft>
                <a:spcPts val="600"/>
              </a:spcAft>
            </a:pPr>
            <a:r>
              <a:rPr lang="en-US" sz="1400" dirty="0">
                <a:latin typeface="Times New Roman" panose="02020603050405020304" pitchFamily="18" charset="0"/>
              </a:rPr>
              <a:t>	the relationship among "PSI" and "kPa" units is listed in Annex 4. </a:t>
            </a:r>
            <a:br>
              <a:rPr lang="en-US" sz="1400" dirty="0">
                <a:latin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</a:rPr>
              <a:t/>
            </a:r>
            <a:br>
              <a:rPr lang="en-US" sz="1400" dirty="0">
                <a:latin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</a:endParaRPr>
          </a:p>
          <a:p>
            <a:pPr marL="1440180" marR="720090" indent="-720090" algn="just">
              <a:lnSpc>
                <a:spcPts val="1200"/>
              </a:lnSpc>
              <a:spcAft>
                <a:spcPts val="600"/>
              </a:spcAft>
            </a:pPr>
            <a:r>
              <a:rPr lang="en-US" b="1" u="sng" dirty="0"/>
              <a:t>Option 2: </a:t>
            </a:r>
            <a:r>
              <a:rPr lang="en-US" dirty="0"/>
              <a:t>Harmonize the markings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94AEA088-63CA-47CD-8634-7142C8C7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597D060-60F7-41D9-8D45-E1449AA35ECA}"/>
              </a:ext>
            </a:extLst>
          </p:cNvPr>
          <p:cNvSpPr/>
          <p:nvPr/>
        </p:nvSpPr>
        <p:spPr>
          <a:xfrm>
            <a:off x="0" y="147849"/>
            <a:ext cx="52517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Reference Inflation Pressure </a:t>
            </a:r>
          </a:p>
          <a:p>
            <a:pPr lvl="2"/>
            <a:endParaRPr lang="en-US" sz="2400" b="1" kern="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0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9C3FA3B-2CE5-41AD-81B7-C41608D5FCBC}"/>
              </a:ext>
            </a:extLst>
          </p:cNvPr>
          <p:cNvSpPr/>
          <p:nvPr/>
        </p:nvSpPr>
        <p:spPr>
          <a:xfrm>
            <a:off x="470517" y="1334541"/>
            <a:ext cx="1029513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2.41. 	"</a:t>
            </a:r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 rim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means an actual rim of specified width as defined by one of the</a:t>
            </a:r>
            <a:b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standards organizations as specified in Annex 7, on which the tyre is fitted for 				measuring the physical dimensions; </a:t>
            </a:r>
          </a:p>
          <a:p>
            <a:pPr marL="548640" marR="720090" indent="-720090">
              <a:spcBef>
                <a:spcPts val="600"/>
              </a:spcBef>
              <a:spcAft>
                <a:spcPts val="600"/>
              </a:spcAft>
            </a:pP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3.5.3. 		The theoretical section width shall be calculated by the following formula: 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S = S1 + K(A-A1),  …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 is the width (expressed in mm) of the </a:t>
            </a:r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 rim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declared by the manufacturer;</a:t>
            </a:r>
            <a:b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3.11. 		High speed performance test for passenger car tyres </a:t>
            </a:r>
          </a:p>
          <a:p>
            <a:pPr lvl="1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3.11.4.1. 	Mount a new tyre on the test rim specified by the manufacturer as the "</a:t>
            </a:r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 rim and test 				rim".  </a:t>
            </a:r>
          </a:p>
          <a:p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3.22. 		Tyre rolling resistance test </a:t>
            </a:r>
          </a:p>
          <a:p>
            <a:pPr lvl="1"/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3.22.3.2. 	Measuring rim (see Annex 9) 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The tyre shall be mounted on a steel or light alloy </a:t>
            </a:r>
            <a:r>
              <a:rPr lang="en-US" sz="14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 rim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follows: 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(a) For Class C1 tyres, the width of the rim shall be as defined in ISO 4000-1:2010; 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(b) For Class C2 and C3 tyres, the width of the rim shall be as defined in ISO 4209 1:2001. 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In cases where the width is not defined in the above mentioned ISO Standards, the rim width as 				defined by one of the standards organizations as specified in Annex 7 may be used." 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="" xmlns:a16="http://schemas.microsoft.com/office/drawing/2014/main" id="{DF5535F9-AF49-4368-BFA4-004F2140097A}"/>
              </a:ext>
            </a:extLst>
          </p:cNvPr>
          <p:cNvSpPr/>
          <p:nvPr/>
        </p:nvSpPr>
        <p:spPr>
          <a:xfrm>
            <a:off x="9328215" y="1406561"/>
            <a:ext cx="79899" cy="5060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C5857FF-7A98-470C-B920-29EEBC9E1EF5}"/>
              </a:ext>
            </a:extLst>
          </p:cNvPr>
          <p:cNvSpPr txBox="1"/>
          <p:nvPr/>
        </p:nvSpPr>
        <p:spPr>
          <a:xfrm>
            <a:off x="9473954" y="1489109"/>
            <a:ext cx="2583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unique Rim width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="" xmlns:a16="http://schemas.microsoft.com/office/drawing/2014/main" id="{0704F6A3-D5DD-4D2C-881E-682E8F6948DA}"/>
              </a:ext>
            </a:extLst>
          </p:cNvPr>
          <p:cNvSpPr/>
          <p:nvPr/>
        </p:nvSpPr>
        <p:spPr>
          <a:xfrm>
            <a:off x="9328215" y="2536917"/>
            <a:ext cx="79899" cy="5060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2EFE208-9284-4A74-9717-D98413DFBF64}"/>
              </a:ext>
            </a:extLst>
          </p:cNvPr>
          <p:cNvSpPr txBox="1"/>
          <p:nvPr/>
        </p:nvSpPr>
        <p:spPr>
          <a:xfrm>
            <a:off x="9473954" y="2530541"/>
            <a:ext cx="2583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Rim width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="" xmlns:a16="http://schemas.microsoft.com/office/drawing/2014/main" id="{BE4840C1-32E7-4FF7-AE4D-442C60CA21E4}"/>
              </a:ext>
            </a:extLst>
          </p:cNvPr>
          <p:cNvSpPr/>
          <p:nvPr/>
        </p:nvSpPr>
        <p:spPr>
          <a:xfrm>
            <a:off x="9328215" y="3582974"/>
            <a:ext cx="79899" cy="5060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05BCF8B-635C-4006-9EFD-6E76EA7A3509}"/>
              </a:ext>
            </a:extLst>
          </p:cNvPr>
          <p:cNvSpPr txBox="1"/>
          <p:nvPr/>
        </p:nvSpPr>
        <p:spPr>
          <a:xfrm>
            <a:off x="9473954" y="3672819"/>
            <a:ext cx="2583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Rim Width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="" xmlns:a16="http://schemas.microsoft.com/office/drawing/2014/main" id="{342A1430-3949-4510-B175-367558EEA8EA}"/>
              </a:ext>
            </a:extLst>
          </p:cNvPr>
          <p:cNvSpPr/>
          <p:nvPr/>
        </p:nvSpPr>
        <p:spPr>
          <a:xfrm>
            <a:off x="9328215" y="4785668"/>
            <a:ext cx="79899" cy="5060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37B50E8-1057-482E-80E4-CEA3EC8C9778}"/>
              </a:ext>
            </a:extLst>
          </p:cNvPr>
          <p:cNvSpPr txBox="1"/>
          <p:nvPr/>
        </p:nvSpPr>
        <p:spPr>
          <a:xfrm>
            <a:off x="9473954" y="4813958"/>
            <a:ext cx="2583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unique Rim width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255EA8E-E779-4CF6-8952-B603F13C2DD9}"/>
              </a:ext>
            </a:extLst>
          </p:cNvPr>
          <p:cNvSpPr/>
          <p:nvPr/>
        </p:nvSpPr>
        <p:spPr>
          <a:xfrm>
            <a:off x="470517" y="252857"/>
            <a:ext cx="3475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2400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Measuring Rim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8BA8AA5-CB99-4859-B438-17F2C199B1D7}"/>
              </a:ext>
            </a:extLst>
          </p:cNvPr>
          <p:cNvSpPr/>
          <p:nvPr/>
        </p:nvSpPr>
        <p:spPr>
          <a:xfrm>
            <a:off x="818605" y="965209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and Specification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82ECF7B-9213-46EF-B543-3D720A73790D}"/>
              </a:ext>
            </a:extLst>
          </p:cNvPr>
          <p:cNvSpPr txBox="1"/>
          <p:nvPr/>
        </p:nvSpPr>
        <p:spPr>
          <a:xfrm>
            <a:off x="1088571" y="5860869"/>
            <a:ext cx="8319543" cy="369332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Inconsistent usage of the term ‘Measuring rim’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="" xmlns:a16="http://schemas.microsoft.com/office/drawing/2014/main" id="{54F69564-8BF6-4F9A-BD37-9DEA76E8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GRRF 86</a:t>
            </a:r>
            <a:r>
              <a:rPr lang="en-US" baseline="30000">
                <a:solidFill>
                  <a:srgbClr val="000000"/>
                </a:solidFill>
                <a:cs typeface="Calibri" pitchFamily="34" charset="0"/>
              </a:rPr>
              <a:t>th</a:t>
            </a:r>
            <a:r>
              <a:rPr lang="en-US">
                <a:solidFill>
                  <a:srgbClr val="000000"/>
                </a:solidFill>
                <a:cs typeface="Calibri" pitchFamily="34" charset="0"/>
              </a:rPr>
              <a:t> IWG Tyre GTR </a:t>
            </a:r>
          </a:p>
          <a:p>
            <a:r>
              <a:rPr lang="en-US">
                <a:solidFill>
                  <a:srgbClr val="000000"/>
                </a:solidFill>
                <a:cs typeface="Calibri" pitchFamily="34" charset="0"/>
              </a:rPr>
              <a:t>European Tyre and Rim Technical Organisation - ETRTO</a:t>
            </a:r>
          </a:p>
          <a:p>
            <a:endParaRPr lang="en-US" sz="1050">
              <a:solidFill>
                <a:srgbClr val="000000"/>
              </a:solidFill>
              <a:cs typeface="Calibri" pitchFamily="34" charset="0"/>
            </a:endParaRPr>
          </a:p>
          <a:p>
            <a:endParaRPr lang="en-US" sz="1050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="" xmlns:a16="http://schemas.microsoft.com/office/drawing/2014/main" id="{97654A6D-E8C5-499D-91DA-9F4B96E4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E997-4CFC-454C-ABD9-82D4E39A98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2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33188</TotalTime>
  <Words>616</Words>
  <Application>Microsoft Office PowerPoint</Application>
  <PresentationFormat>Custom</PresentationFormat>
  <Paragraphs>214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Global Technical Regulation No. 16 (Tyres)    IWG Tyre GTR Proposal for Amendment No. 2 (phase 2A)     </vt:lpstr>
      <vt:lpstr>PowerPoint Presentation</vt:lpstr>
      <vt:lpstr>PowerPoint Presentation</vt:lpstr>
      <vt:lpstr>PowerPoint Presentation</vt:lpstr>
      <vt:lpstr>PowerPoint Presentation</vt:lpstr>
      <vt:lpstr>Regulation ECE R54 and FMVSS Pressure : Test/Stamping/relationship to Load Carrying Capacity</vt:lpstr>
      <vt:lpstr>Industry proposal, ECE R54 Test inflation pressure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Tyre GTR # 16</dc:title>
  <dc:creator>Alain Roesgen</dc:creator>
  <cp:lastModifiedBy>Francois E. Gucihard</cp:lastModifiedBy>
  <cp:revision>150</cp:revision>
  <cp:lastPrinted>2016-08-18T07:03:00Z</cp:lastPrinted>
  <dcterms:created xsi:type="dcterms:W3CDTF">2016-08-11T15:06:46Z</dcterms:created>
  <dcterms:modified xsi:type="dcterms:W3CDTF">2018-02-12T08:27:23Z</dcterms:modified>
</cp:coreProperties>
</file>