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364" r:id="rId3"/>
    <p:sldId id="509" r:id="rId4"/>
    <p:sldId id="484" r:id="rId5"/>
    <p:sldId id="505" r:id="rId6"/>
    <p:sldId id="367" r:id="rId7"/>
    <p:sldId id="507" r:id="rId8"/>
    <p:sldId id="511" r:id="rId9"/>
    <p:sldId id="395" r:id="rId10"/>
    <p:sldId id="512" r:id="rId11"/>
    <p:sldId id="508" r:id="rId12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000"/>
    </p:cViewPr>
  </p:sorterViewPr>
  <p:notesViewPr>
    <p:cSldViewPr snapToGrid="0">
      <p:cViewPr varScale="1">
        <p:scale>
          <a:sx n="32" d="100"/>
          <a:sy n="32" d="100"/>
        </p:scale>
        <p:origin x="-1364" y="-64"/>
      </p:cViewPr>
      <p:guideLst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985635381555359E-2"/>
          <c:y val="9.5513982636125858E-2"/>
          <c:w val="0.58151451824167777"/>
          <c:h val="0.60831468070838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May be </c:v>
                </c:pt>
              </c:strCache>
            </c:strRef>
          </c:tx>
          <c:invertIfNegative val="0"/>
          <c:cat>
            <c:strRef>
              <c:f>Feuil1!$A$2:$A$3</c:f>
              <c:strCache>
                <c:ptCount val="2"/>
                <c:pt idx="0">
                  <c:v>Existing definition</c:v>
                </c:pt>
                <c:pt idx="1">
                  <c:v>New definition proposal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75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B6-4912-A1C0-21D5A94FA87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May NOT be</c:v>
                </c:pt>
              </c:strCache>
            </c:strRef>
          </c:tx>
          <c:invertIfNegative val="0"/>
          <c:cat>
            <c:strRef>
              <c:f>Feuil1!$A$2:$A$3</c:f>
              <c:strCache>
                <c:ptCount val="2"/>
                <c:pt idx="0">
                  <c:v>Existing definition</c:v>
                </c:pt>
                <c:pt idx="1">
                  <c:v>New definition proposal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25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B6-4912-A1C0-21D5A94FA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48992"/>
        <c:axId val="34950528"/>
      </c:barChart>
      <c:catAx>
        <c:axId val="349489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4950528"/>
        <c:crosses val="autoZero"/>
        <c:auto val="1"/>
        <c:lblAlgn val="ctr"/>
        <c:lblOffset val="100"/>
        <c:noMultiLvlLbl val="0"/>
      </c:catAx>
      <c:valAx>
        <c:axId val="3495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48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26731685777599"/>
          <c:y val="0.38338760175004644"/>
          <c:w val="0.3027326831422239"/>
          <c:h val="0.198876020088371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93118317420685"/>
          <c:y val="5.2797754962311837E-2"/>
          <c:w val="0.57392130430354071"/>
          <c:h val="0.67028661311507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May be </c:v>
                </c:pt>
              </c:strCache>
            </c:strRef>
          </c:tx>
          <c:invertIfNegative val="0"/>
          <c:cat>
            <c:strRef>
              <c:f>Feuil1!$A$2:$A$3</c:f>
              <c:strCache>
                <c:ptCount val="2"/>
                <c:pt idx="0">
                  <c:v>Existing definition</c:v>
                </c:pt>
                <c:pt idx="1">
                  <c:v>New definition proposal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F2-4575-B8F4-F6DB1ABBE5E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May NOT be </c:v>
                </c:pt>
              </c:strCache>
            </c:strRef>
          </c:tx>
          <c:invertIfNegative val="0"/>
          <c:cat>
            <c:strRef>
              <c:f>Feuil1!$A$2:$A$3</c:f>
              <c:strCache>
                <c:ptCount val="2"/>
                <c:pt idx="0">
                  <c:v>Existing definition</c:v>
                </c:pt>
                <c:pt idx="1">
                  <c:v>New definition proposal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F2-4575-B8F4-F6DB1ABBE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30912"/>
        <c:axId val="35032448"/>
      </c:barChart>
      <c:catAx>
        <c:axId val="35030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032448"/>
        <c:crosses val="autoZero"/>
        <c:auto val="1"/>
        <c:lblAlgn val="ctr"/>
        <c:lblOffset val="100"/>
        <c:noMultiLvlLbl val="0"/>
      </c:catAx>
      <c:valAx>
        <c:axId val="35032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30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A670E-8C63-4148-A802-90FC770178EB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87FF0-9D33-4A16-8A93-AD0F5A18A4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979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96E6F-A096-4149-9B88-7CE780799074}" type="datetimeFigureOut">
              <a:rPr lang="fr-BE" smtClean="0"/>
              <a:t>11-09-19</a:t>
            </a:fld>
            <a:endParaRPr lang="fr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3AD7B-2F9D-479D-A830-C2D05E30BF4A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6250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4" name="Snip Single Corner Rectangle 3"/>
          <p:cNvSpPr/>
          <p:nvPr userDrawn="1"/>
        </p:nvSpPr>
        <p:spPr>
          <a:xfrm>
            <a:off x="239350" y="260648"/>
            <a:ext cx="11713301" cy="633670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pic>
        <p:nvPicPr>
          <p:cNvPr id="3" name="Picture 15" descr="logoEtrto300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8" y="439605"/>
            <a:ext cx="2091267" cy="183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29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4F8-3CEE-4C2C-AA7D-7241A21A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D1946-BB65-423F-A0BA-8DC4597BC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78FB6-292E-41D2-851A-B6CEA38C8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23C84-357D-4E45-B766-1FA1CCDA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DE54-94F4-4F51-BC07-A2227629A29C}" type="datetime1">
              <a:rPr lang="fr-BE" smtClean="0"/>
              <a:t>11-09-19</a:t>
            </a:fld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6A216-C202-4237-9EC7-9DD38400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264" y="6488375"/>
            <a:ext cx="2743200" cy="365125"/>
          </a:xfrm>
          <a:prstGeom prst="rect">
            <a:avLst/>
          </a:prstGeom>
        </p:spPr>
        <p:txBody>
          <a:bodyPr/>
          <a:lstStyle/>
          <a:p>
            <a:fld id="{AD522474-6E26-4A9F-B494-1BE33D6F3DF4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83F337-42E6-4948-A69A-B42D26F21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945" y="6488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3523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D78E7-B199-46FE-B27E-182D1590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87482-BBF7-48DA-B114-4955C8E70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C74D1-D019-499E-9BDF-0D4B6907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B2EA-1DD3-406E-8311-21D9C52496AA}" type="datetime1">
              <a:rPr lang="fr-BE" smtClean="0"/>
              <a:t>11-09-19</a:t>
            </a:fld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B31B1-9EB9-42BD-B563-25854214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264" y="6488375"/>
            <a:ext cx="2743200" cy="365125"/>
          </a:xfrm>
          <a:prstGeom prst="rect">
            <a:avLst/>
          </a:prstGeom>
        </p:spPr>
        <p:txBody>
          <a:bodyPr/>
          <a:lstStyle/>
          <a:p>
            <a:fld id="{AD522474-6E26-4A9F-B494-1BE33D6F3DF4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1EF6EF-4B5F-4C4F-AC30-2256253C8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945" y="6488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7120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40B16-CB3D-4602-B01B-1EADEAFF5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BC454-E161-48FA-BBE9-EEF9B010E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EE06D-FC8A-40B5-AF74-D4C9FBFE9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BA60-CD36-4417-AE58-14B7A0A8C626}" type="datetime1">
              <a:rPr lang="fr-BE" smtClean="0"/>
              <a:t>11-09-19</a:t>
            </a:fld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77298-14BD-47DC-9F96-3411449D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264" y="6488375"/>
            <a:ext cx="2743200" cy="365125"/>
          </a:xfrm>
          <a:prstGeom prst="rect">
            <a:avLst/>
          </a:prstGeom>
        </p:spPr>
        <p:txBody>
          <a:bodyPr/>
          <a:lstStyle/>
          <a:p>
            <a:fld id="{AD522474-6E26-4A9F-B494-1BE33D6F3DF4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DA8414-FEB6-4C64-9C7F-75FEE988A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945" y="6488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8332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C9A1-C1F4-4F3D-BA6C-8CA597E13A1B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843-191A-4792-9EFD-88826991CD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27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C9A1-C1F4-4F3D-BA6C-8CA597E13A1B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843-191A-4792-9EFD-88826991CD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631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C9A1-C1F4-4F3D-BA6C-8CA597E13A1B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843-191A-4792-9EFD-88826991CD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837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C9A1-C1F4-4F3D-BA6C-8CA597E13A1B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843-191A-4792-9EFD-88826991CD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160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C9A1-C1F4-4F3D-BA6C-8CA597E13A1B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843-191A-4792-9EFD-88826991CD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909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C9A1-C1F4-4F3D-BA6C-8CA597E13A1B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843-191A-4792-9EFD-88826991CD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678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C9A1-C1F4-4F3D-BA6C-8CA597E13A1B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843-191A-4792-9EFD-88826991CD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38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DD8D-5329-4F78-BD12-B42E751C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F9A57-A37F-4E3F-8D75-E5A82D957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89D81-5F4D-4735-BA86-300BB389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8597-7F9D-4E40-8955-714414E2A561}" type="datetime1">
              <a:rPr lang="fr-BE" smtClean="0"/>
              <a:t>11-09-19</a:t>
            </a:fld>
            <a:endParaRPr lang="fr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E57828-7B7A-4A6C-B91E-6C5CD636BB4B}"/>
              </a:ext>
            </a:extLst>
          </p:cNvPr>
          <p:cNvSpPr txBox="1"/>
          <p:nvPr userDrawn="1"/>
        </p:nvSpPr>
        <p:spPr>
          <a:xfrm>
            <a:off x="11699034" y="6606653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0229AFC-54D6-4E75-A4BD-C68CAA038D58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fr-B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30EF6-8A49-488F-9961-59AC623B1843}"/>
              </a:ext>
            </a:extLst>
          </p:cNvPr>
          <p:cNvSpPr txBox="1"/>
          <p:nvPr userDrawn="1"/>
        </p:nvSpPr>
        <p:spPr>
          <a:xfrm>
            <a:off x="4660326" y="107005"/>
            <a:ext cx="2871363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NEW</a:t>
            </a:r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 TRACTION </a:t>
            </a: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DEFINITION</a:t>
            </a:r>
            <a:endParaRPr lang="fr-BE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65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C9A1-C1F4-4F3D-BA6C-8CA597E13A1B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843-191A-4792-9EFD-88826991CD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50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C9A1-C1F4-4F3D-BA6C-8CA597E13A1B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843-191A-4792-9EFD-88826991CD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018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C9A1-C1F4-4F3D-BA6C-8CA597E13A1B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843-191A-4792-9EFD-88826991CD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488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C9A1-C1F4-4F3D-BA6C-8CA597E13A1B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3843-191A-4792-9EFD-88826991CD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2238-0EFA-487B-9B8C-85771F94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DBAE-1B00-4959-BE10-8CE3FCF37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E993-D9F4-4341-9AE0-7B1A2F34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7D6-F283-46EA-B5B5-DC1AA2635570}" type="datetime1">
              <a:rPr lang="fr-BE" smtClean="0"/>
              <a:t>11-09-19</a:t>
            </a:fld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1F9CD-1954-4E0E-8A3C-964C8E5E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264" y="6488375"/>
            <a:ext cx="2743200" cy="365125"/>
          </a:xfrm>
          <a:prstGeom prst="rect">
            <a:avLst/>
          </a:prstGeom>
        </p:spPr>
        <p:txBody>
          <a:bodyPr/>
          <a:lstStyle/>
          <a:p>
            <a:fld id="{AD522474-6E26-4A9F-B494-1BE33D6F3DF4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8825341-5CA8-4ED5-8BC4-7632BF14B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3813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2940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0A63-C904-46EC-8A54-C27A43E7D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D542A-9239-4CE8-974E-92F523795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D386-E213-4E91-8024-146BB2B5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36A7-6E72-487C-ADF9-1F1E24B6A4B1}" type="datetime1">
              <a:rPr lang="fr-BE" smtClean="0"/>
              <a:t>11-09-19</a:t>
            </a:fld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27CB-E910-40AF-8D11-20F749DB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264" y="6488375"/>
            <a:ext cx="2743200" cy="365125"/>
          </a:xfrm>
          <a:prstGeom prst="rect">
            <a:avLst/>
          </a:prstGeom>
        </p:spPr>
        <p:txBody>
          <a:bodyPr/>
          <a:lstStyle/>
          <a:p>
            <a:fld id="{AD522474-6E26-4A9F-B494-1BE33D6F3DF4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9FED5B1-7A29-48D6-ABA6-D684F6123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945" y="6488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8049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4BC18-8C40-4930-8534-911F6A99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7085-C2DF-4949-9865-336B20DAA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1BFAE-97B1-4005-9ECF-CA4142C83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14965-C6DD-44E9-917A-461DD129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602-E148-4772-8301-E8BA092F21E3}" type="datetime1">
              <a:rPr lang="fr-BE" smtClean="0"/>
              <a:t>11-09-19</a:t>
            </a:fld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57E21-DDDD-4A4C-B23A-993EC909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264" y="6488375"/>
            <a:ext cx="2743200" cy="365125"/>
          </a:xfrm>
          <a:prstGeom prst="rect">
            <a:avLst/>
          </a:prstGeom>
        </p:spPr>
        <p:txBody>
          <a:bodyPr/>
          <a:lstStyle/>
          <a:p>
            <a:fld id="{AD522474-6E26-4A9F-B494-1BE33D6F3DF4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038486-7C41-46A4-BAA1-B90B452C3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945" y="6488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8106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778B-9236-4105-8A9C-DDF457BF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71B48-C1CF-40B7-B078-7CC93F310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78944-0B82-4AA7-8490-8A0783AC3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FB01B-C0AD-4AC0-8385-A68B462EC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8FE32-CFD6-4433-9C87-D00184535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CAC33-C3FE-4C3E-979A-C0123CEF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2CE2-D703-405A-B17A-CB6088ECEE1E}" type="datetime1">
              <a:rPr lang="fr-BE" smtClean="0"/>
              <a:t>11-09-19</a:t>
            </a:fld>
            <a:endParaRPr lang="fr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F6F9D-D7DA-4FF2-999F-0C80005D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264" y="6488375"/>
            <a:ext cx="2743200" cy="365125"/>
          </a:xfrm>
          <a:prstGeom prst="rect">
            <a:avLst/>
          </a:prstGeom>
        </p:spPr>
        <p:txBody>
          <a:bodyPr/>
          <a:lstStyle/>
          <a:p>
            <a:fld id="{AD522474-6E26-4A9F-B494-1BE33D6F3DF4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9817A3-AC48-43BA-88BD-48F97C7E58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77945" y="6488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662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C1B1-F2C6-4220-8D24-ACBF6192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D554CD-6A3D-4E9A-BD58-AB3F296C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BE9E-C5E3-4E95-A7CD-C8EC5F215E8F}" type="datetime1">
              <a:rPr lang="fr-BE" smtClean="0"/>
              <a:t>11-09-19</a:t>
            </a:fld>
            <a:endParaRPr lang="fr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BD422-AA63-423B-AD1A-5B9BE717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264" y="6488375"/>
            <a:ext cx="2743200" cy="365125"/>
          </a:xfrm>
          <a:prstGeom prst="rect">
            <a:avLst/>
          </a:prstGeom>
        </p:spPr>
        <p:txBody>
          <a:bodyPr/>
          <a:lstStyle/>
          <a:p>
            <a:fld id="{AD522474-6E26-4A9F-B494-1BE33D6F3DF4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C0A4AA-5E1E-4FBA-B0EF-523FBCBE1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945" y="6488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260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C3C86-D0D5-4CDC-A1EA-F14B60CA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A8AF-A4ED-432E-B2B6-4E4789882F8D}" type="datetime1">
              <a:rPr lang="fr-BE" smtClean="0"/>
              <a:t>11-09-19</a:t>
            </a:fld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BA65E-4FE6-4991-AA5E-4C00D8B9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264" y="6488375"/>
            <a:ext cx="2743200" cy="365125"/>
          </a:xfrm>
          <a:prstGeom prst="rect">
            <a:avLst/>
          </a:prstGeom>
        </p:spPr>
        <p:txBody>
          <a:bodyPr/>
          <a:lstStyle/>
          <a:p>
            <a:fld id="{AD522474-6E26-4A9F-B494-1BE33D6F3DF4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1C08A-3BF7-46F5-B4D9-33C85E416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945" y="6488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318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38B8-1DC5-42DA-B782-47491A10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7915F-4A66-4C6C-B197-EEA3FAC3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F58D3-291D-4E1D-BEDD-F3D4F0DF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1C8A1-7541-49E6-BE40-DC1A7D89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CE9C-2D9E-4B6E-BA72-CBC692C2182C}" type="datetime1">
              <a:rPr lang="fr-BE" smtClean="0"/>
              <a:t>11-09-19</a:t>
            </a:fld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1660D-2AE0-475B-8958-25FA3F45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264" y="6488375"/>
            <a:ext cx="2743200" cy="365125"/>
          </a:xfrm>
          <a:prstGeom prst="rect">
            <a:avLst/>
          </a:prstGeom>
        </p:spPr>
        <p:txBody>
          <a:bodyPr/>
          <a:lstStyle/>
          <a:p>
            <a:fld id="{AD522474-6E26-4A9F-B494-1BE33D6F3DF4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65D753-53ED-43CB-AAED-A6555233C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945" y="6488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6057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FE238-FF2D-4EF0-A331-C9FEA40F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58CD6-567D-4082-B03C-53CD3E8C2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4F23-A566-4978-9E67-A7696D9A5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AD754-3846-45F6-9D87-424036A324D6}" type="datetime1">
              <a:rPr lang="fr-BE" smtClean="0"/>
              <a:t>11-09-19</a:t>
            </a:fld>
            <a:endParaRPr lang="fr-BE" dirty="0"/>
          </a:p>
        </p:txBody>
      </p:sp>
      <p:pic>
        <p:nvPicPr>
          <p:cNvPr id="5" name="Image 6" descr="Logo etrto.png">
            <a:extLst>
              <a:ext uri="{FF2B5EF4-FFF2-40B4-BE49-F238E27FC236}">
                <a16:creationId xmlns:a16="http://schemas.microsoft.com/office/drawing/2014/main" id="{C1DE36B5-5DC3-4FDE-A7C7-4037B67948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1234513" y="0"/>
            <a:ext cx="957487" cy="91440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92764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9C9A1-C1F4-4F3D-BA6C-8CA597E13A1B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23843-191A-4792-9EFD-88826991CD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84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BC8-9CFD-4673-9CA0-7FADCD388DDF}"/>
              </a:ext>
            </a:extLst>
          </p:cNvPr>
          <p:cNvSpPr/>
          <p:nvPr/>
        </p:nvSpPr>
        <p:spPr>
          <a:xfrm>
            <a:off x="4562061" y="0"/>
            <a:ext cx="3051313" cy="561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-8283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nip Single Corner Rectangle 3"/>
          <p:cNvSpPr/>
          <p:nvPr/>
        </p:nvSpPr>
        <p:spPr>
          <a:xfrm>
            <a:off x="253330" y="266640"/>
            <a:ext cx="11713301" cy="633670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pic>
        <p:nvPicPr>
          <p:cNvPr id="8" name="Picture 15" descr="logoEtrto30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4" y="329704"/>
            <a:ext cx="15684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8D7922-3147-4EBC-85EE-A53CDBC524E8}"/>
              </a:ext>
            </a:extLst>
          </p:cNvPr>
          <p:cNvSpPr txBox="1"/>
          <p:nvPr/>
        </p:nvSpPr>
        <p:spPr>
          <a:xfrm>
            <a:off x="3340790" y="1238501"/>
            <a:ext cx="525817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u="sng" spc="5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spc="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TRACTION DEFINITION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u="sng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D2DB9"/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8E1BD-FBD4-4246-A46E-2B82F92124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000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877917" y="2652015"/>
            <a:ext cx="4419600" cy="30538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CC27756-4FDB-4D84-8322-A947C5FF5D44}"/>
              </a:ext>
            </a:extLst>
          </p:cNvPr>
          <p:cNvSpPr txBox="1"/>
          <p:nvPr/>
        </p:nvSpPr>
        <p:spPr>
          <a:xfrm>
            <a:off x="8700655" y="528490"/>
            <a:ext cx="261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GRBP 70th session</a:t>
            </a:r>
          </a:p>
          <a:p>
            <a:r>
              <a:rPr lang="fr-BE"/>
              <a:t>Document GRBP-70-19</a:t>
            </a:r>
            <a:endParaRPr lang="fr-BE" dirty="0"/>
          </a:p>
          <a:p>
            <a:r>
              <a:rPr lang="fr-BE" dirty="0"/>
              <a:t>Agenda items 6 and  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341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2FCADD-5D9E-4D11-847F-F6FE9F6005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000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426992" y="1261241"/>
            <a:ext cx="4495815" cy="3106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0E4FE2-52CA-45FE-8B9E-7F92C924BD64}"/>
              </a:ext>
            </a:extLst>
          </p:cNvPr>
          <p:cNvSpPr/>
          <p:nvPr/>
        </p:nvSpPr>
        <p:spPr>
          <a:xfrm>
            <a:off x="4117949" y="4934464"/>
            <a:ext cx="31139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!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1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8D7922-3147-4EBC-85EE-A53CDBC524E8}"/>
              </a:ext>
            </a:extLst>
          </p:cNvPr>
          <p:cNvSpPr txBox="1"/>
          <p:nvPr/>
        </p:nvSpPr>
        <p:spPr>
          <a:xfrm>
            <a:off x="3522225" y="561393"/>
            <a:ext cx="5147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latin typeface="Arial" charset="0"/>
              </a:rPr>
              <a:t>CURRENT TRACTION DEFINITION </a:t>
            </a:r>
            <a:r>
              <a:rPr lang="en-US" b="1" u="sng" dirty="0">
                <a:latin typeface="Arial" charset="0"/>
              </a:rPr>
              <a:t>(reminder)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D2DB9"/>
              </a:solidFill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FC6B3-FAC7-4586-AAAB-5E1CF225BDA7}"/>
              </a:ext>
            </a:extLst>
          </p:cNvPr>
          <p:cNvSpPr txBox="1"/>
          <p:nvPr/>
        </p:nvSpPr>
        <p:spPr>
          <a:xfrm>
            <a:off x="772510" y="978217"/>
            <a:ext cx="1089397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198" algn="l"/>
              </a:tabLst>
            </a:pPr>
            <a:r>
              <a:rPr lang="en-US" sz="1400" i="1" dirty="0">
                <a:solidFill>
                  <a:srgbClr val="3333CC"/>
                </a:solidFill>
                <a:latin typeface="Arial" charset="0"/>
              </a:rPr>
              <a:t>[...]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198" algn="l"/>
              </a:tabLst>
            </a:pPr>
            <a:r>
              <a:rPr lang="en-US" sz="2000" i="1" dirty="0">
                <a:solidFill>
                  <a:srgbClr val="3333CC"/>
                </a:solidFill>
                <a:latin typeface="Arial" charset="0"/>
              </a:rPr>
              <a:t>2.12. “</a:t>
            </a:r>
            <a:r>
              <a:rPr lang="en-US" sz="2000" b="1" i="1" u="sng" dirty="0">
                <a:solidFill>
                  <a:srgbClr val="3333CC"/>
                </a:solidFill>
                <a:latin typeface="Arial" charset="0"/>
              </a:rPr>
              <a:t>Traction tyre</a:t>
            </a:r>
            <a:r>
              <a:rPr lang="en-US" sz="2000" i="1" dirty="0">
                <a:solidFill>
                  <a:srgbClr val="3333CC"/>
                </a:solidFill>
                <a:latin typeface="Arial" charset="0"/>
              </a:rPr>
              <a:t>” means a tyre in class C2 or C3 bearing the </a:t>
            </a:r>
            <a:r>
              <a:rPr lang="en-US" sz="2000" b="1" i="1" dirty="0">
                <a:solidFill>
                  <a:srgbClr val="3333CC"/>
                </a:solidFill>
                <a:latin typeface="Arial" charset="0"/>
              </a:rPr>
              <a:t>inscription TRACTION </a:t>
            </a:r>
            <a:r>
              <a:rPr lang="en-US" sz="2000" i="1" dirty="0">
                <a:solidFill>
                  <a:srgbClr val="3333CC"/>
                </a:solidFill>
                <a:latin typeface="Arial" charset="0"/>
              </a:rPr>
              <a:t>and intended to be </a:t>
            </a:r>
            <a:r>
              <a:rPr lang="en-US" sz="2000" i="1" u="sng" dirty="0">
                <a:solidFill>
                  <a:srgbClr val="3333CC"/>
                </a:solidFill>
                <a:latin typeface="Arial" charset="0"/>
              </a:rPr>
              <a:t>fitted primarily to the drive axle(s)</a:t>
            </a:r>
            <a:r>
              <a:rPr lang="en-US" sz="2000" i="1" dirty="0">
                <a:solidFill>
                  <a:srgbClr val="3333CC"/>
                </a:solidFill>
                <a:latin typeface="Arial" charset="0"/>
              </a:rPr>
              <a:t> of a vehicle to maximize force transmission in various circumstances.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198" algn="l"/>
              </a:tabLst>
            </a:pPr>
            <a:endParaRPr lang="en-US" sz="20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198" algn="l"/>
              </a:tabLst>
            </a:pPr>
            <a:endParaRPr lang="en-US" sz="20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198" algn="l"/>
              </a:tabLst>
            </a:pPr>
            <a:r>
              <a:rPr lang="en-US" sz="2000" i="1" dirty="0">
                <a:solidFill>
                  <a:srgbClr val="3333CC"/>
                </a:solidFill>
                <a:latin typeface="Arial" charset="0"/>
              </a:rPr>
              <a:t>6.5.1. The tyre shall have a tread pattern with </a:t>
            </a:r>
            <a:r>
              <a:rPr lang="en-US" sz="2000" b="1" i="1" u="sng" dirty="0">
                <a:latin typeface="Arial" charset="0"/>
              </a:rPr>
              <a:t>minimum</a:t>
            </a:r>
            <a:r>
              <a:rPr lang="en-US" sz="2000" i="1" u="sng" dirty="0">
                <a:latin typeface="Arial" charset="0"/>
              </a:rPr>
              <a:t> </a:t>
            </a:r>
            <a:r>
              <a:rPr lang="en-US" sz="2000" b="1" i="1" u="sng" dirty="0">
                <a:latin typeface="Arial" charset="0"/>
              </a:rPr>
              <a:t>two</a:t>
            </a:r>
            <a:r>
              <a:rPr lang="en-US" sz="2000" i="1" u="sng" dirty="0">
                <a:latin typeface="Arial" charset="0"/>
              </a:rPr>
              <a:t> circumferential ribs</a:t>
            </a:r>
            <a:r>
              <a:rPr lang="en-US" sz="2000" i="1" dirty="0">
                <a:latin typeface="Arial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198" algn="l"/>
              </a:tabLst>
            </a:pPr>
            <a:r>
              <a:rPr lang="en-US" sz="2000" i="1" dirty="0">
                <a:solidFill>
                  <a:srgbClr val="3333CC"/>
                </a:solidFill>
                <a:latin typeface="Arial" charset="0"/>
              </a:rPr>
              <a:t>each containing a </a:t>
            </a:r>
            <a:r>
              <a:rPr lang="en-US" sz="2000" b="1" i="1" u="sng" dirty="0">
                <a:latin typeface="Arial" charset="0"/>
              </a:rPr>
              <a:t>minimum of 30</a:t>
            </a:r>
            <a:r>
              <a:rPr lang="en-US" sz="2000" i="1" u="sng" dirty="0">
                <a:latin typeface="Arial" charset="0"/>
              </a:rPr>
              <a:t> block-like elements</a:t>
            </a:r>
            <a:r>
              <a:rPr lang="en-US" sz="2000" i="1" dirty="0">
                <a:latin typeface="Arial" charset="0"/>
              </a:rPr>
              <a:t>, </a:t>
            </a:r>
            <a:r>
              <a:rPr lang="en-US" sz="2000" i="1" dirty="0">
                <a:solidFill>
                  <a:srgbClr val="3333CC"/>
                </a:solidFill>
                <a:latin typeface="Arial" charset="0"/>
              </a:rPr>
              <a:t>separated by grooves and/or sipe elements, the </a:t>
            </a:r>
            <a:r>
              <a:rPr lang="en-US" sz="2000" i="1" u="sng" dirty="0">
                <a:latin typeface="Arial" charset="0"/>
              </a:rPr>
              <a:t>depth of which has to be </a:t>
            </a:r>
            <a:r>
              <a:rPr lang="en-US" sz="2000" b="1" i="1" u="sng" dirty="0">
                <a:latin typeface="Arial" charset="0"/>
              </a:rPr>
              <a:t>minimum of one half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i="1" dirty="0">
                <a:solidFill>
                  <a:srgbClr val="3333CC"/>
                </a:solidFill>
                <a:latin typeface="Arial" charset="0"/>
              </a:rPr>
              <a:t>of the tread depth. </a:t>
            </a:r>
            <a:br>
              <a:rPr lang="en-US" sz="2000" i="1" dirty="0">
                <a:solidFill>
                  <a:srgbClr val="3333CC"/>
                </a:solidFill>
                <a:latin typeface="Arial" charset="0"/>
              </a:rPr>
            </a:br>
            <a:endParaRPr lang="en-US" sz="2000" i="1" dirty="0">
              <a:solidFill>
                <a:srgbClr val="3333CC"/>
              </a:solidFill>
              <a:latin typeface="Arial" charset="0"/>
            </a:endParaRPr>
          </a:p>
          <a:p>
            <a:pPr>
              <a:tabLst>
                <a:tab pos="457198" algn="l"/>
              </a:tabLst>
            </a:pPr>
            <a:r>
              <a:rPr lang="en-US" sz="20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en-US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 option of a physical 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US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will only apply at a later stage </a:t>
            </a:r>
            <a:r>
              <a:rPr lang="en-US" sz="20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a further amendment to the Regulation including a reference to an appropriate test methods and limit values. </a:t>
            </a:r>
          </a:p>
          <a:p>
            <a:pPr>
              <a:tabLst>
                <a:tab pos="457198" algn="l"/>
              </a:tabLst>
            </a:pPr>
            <a:endParaRPr lang="en-US" i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198" algn="l"/>
              </a:tabLs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198" algn="l"/>
              </a:tabLs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198" algn="l"/>
              </a:tabLs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5F7B6-EA91-4C02-BECA-1DF1C522F6D4}"/>
              </a:ext>
            </a:extLst>
          </p:cNvPr>
          <p:cNvSpPr txBox="1"/>
          <p:nvPr/>
        </p:nvSpPr>
        <p:spPr>
          <a:xfrm>
            <a:off x="833623" y="5220630"/>
            <a:ext cx="10685952" cy="120032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(CURRENT) DEFINITION OF TRACTION IS BASED ON</a:t>
            </a:r>
            <a:r>
              <a:rPr lang="en-US" b="1" kern="0" dirty="0">
                <a:solidFill>
                  <a:srgbClr val="3333CC"/>
                </a:solidFill>
                <a:latin typeface="Arial" charset="0"/>
              </a:rPr>
              <a:t> 1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GEOMETRICAL PATTERN PARAMETER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latin typeface="Arial" charset="0"/>
                <a:sym typeface="Wingdings" panose="05000000000000000000" pitchFamily="2" charset="2"/>
              </a:rPr>
              <a:t> 2012 : ETRTO TRACTION TASK FORCE WAS FIRSTLY LOOKING FOR A TEST METHOD(S) AS ALTERNATIVE OPTION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1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C586F25-FDC7-4C28-9C4C-D90CA28F6F49}"/>
              </a:ext>
            </a:extLst>
          </p:cNvPr>
          <p:cNvSpPr txBox="1"/>
          <p:nvPr/>
        </p:nvSpPr>
        <p:spPr>
          <a:xfrm>
            <a:off x="1182838" y="521956"/>
            <a:ext cx="98117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u="sng" dirty="0">
                <a:solidFill>
                  <a:srgbClr val="00B050"/>
                </a:solidFill>
                <a:latin typeface="Arial" charset="0"/>
              </a:rPr>
              <a:t>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1" u="sng" dirty="0">
              <a:solidFill>
                <a:srgbClr val="3333CC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3 full Round Robin Tests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8 types of patterns, 12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tyre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candidates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34 soil types tested by Companies during 2 years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summer and winter campaigns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21 EU tracks + 13 JPN tracks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Sand, Clay, Loose soil, Gravel, Concrete, Metallic plates,...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Wet  and Dry tracks, Snow,...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D7922-3147-4EBC-85EE-A53CDBC524E8}"/>
              </a:ext>
            </a:extLst>
          </p:cNvPr>
          <p:cNvSpPr txBox="1"/>
          <p:nvPr/>
        </p:nvSpPr>
        <p:spPr>
          <a:xfrm>
            <a:off x="4599444" y="561393"/>
            <a:ext cx="299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latin typeface="Arial" charset="0"/>
              </a:rPr>
              <a:t>TEST TRIALS (2013-2015)</a:t>
            </a:r>
            <a:endParaRPr lang="en-US" b="1" u="sng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D2DB9"/>
              </a:solidFill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5F7B6-EA91-4C02-BECA-1DF1C522F6D4}"/>
              </a:ext>
            </a:extLst>
          </p:cNvPr>
          <p:cNvSpPr txBox="1"/>
          <p:nvPr/>
        </p:nvSpPr>
        <p:spPr>
          <a:xfrm>
            <a:off x="375163" y="5723776"/>
            <a:ext cx="11074400" cy="9233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latin typeface="Arial" charset="0"/>
              </a:rPr>
              <a:t>TEST REPRODUCTIBILITY IS VERY LOW ESPECIALLY FOR SOFT SOILS.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latin typeface="Arial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" charset="0"/>
              </a:rPr>
              <a:t>AN ALTERNATIVE FOR NEW DEFINITION USING A UNIQUE OR A COMBINATION OF TEST(S)   WAS NOT POSSIBLE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61311C2-BDF9-4302-BC84-2CF47AB2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316" y="3790494"/>
            <a:ext cx="1160157" cy="175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E4E3AA7-1E47-4D3F-9871-D8B64FEC1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14" y="3724603"/>
            <a:ext cx="1294898" cy="18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FFDE98F3-B4E0-43DE-8D67-BE13C42A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36" y="3810328"/>
            <a:ext cx="1395143" cy="17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0620A94-FAA4-4389-9BD4-595DA4AAD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3" t="7507" b="9785"/>
          <a:stretch/>
        </p:blipFill>
        <p:spPr bwMode="auto">
          <a:xfrm>
            <a:off x="8600683" y="3808739"/>
            <a:ext cx="1062484" cy="171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6B5ECC4-DF5F-48A6-9D80-946AEC822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r="8161" b="11236"/>
          <a:stretch/>
        </p:blipFill>
        <p:spPr bwMode="auto">
          <a:xfrm>
            <a:off x="2275516" y="3813983"/>
            <a:ext cx="1574878" cy="170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09CF3DA9-6A2A-4CBC-B379-306AA5933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163" y="3611716"/>
            <a:ext cx="1434353" cy="211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35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216E9AA-59DD-4BAF-97B9-494D63887F36}"/>
              </a:ext>
            </a:extLst>
          </p:cNvPr>
          <p:cNvSpPr txBox="1"/>
          <p:nvPr/>
        </p:nvSpPr>
        <p:spPr>
          <a:xfrm>
            <a:off x="980302" y="1093313"/>
            <a:ext cx="1069160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u="sng" dirty="0">
                <a:solidFill>
                  <a:srgbClr val="00B050"/>
                </a:solidFill>
                <a:latin typeface="Arial" charset="0"/>
              </a:rPr>
              <a:t> </a:t>
            </a:r>
            <a:endParaRPr lang="en-US" i="1" u="sng" dirty="0">
              <a:solidFill>
                <a:srgbClr val="3333CC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Have a more objective correlation with performance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Use objective but simple measurements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Interest of a transversal void/fill ratio introduction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More precise definition of pattern traction elements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Take into account non rib patterns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198" algn="l"/>
              </a:tabLst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Take into account future possible technologies and designs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D7922-3147-4EBC-85EE-A53CDBC524E8}"/>
              </a:ext>
            </a:extLst>
          </p:cNvPr>
          <p:cNvSpPr txBox="1"/>
          <p:nvPr/>
        </p:nvSpPr>
        <p:spPr>
          <a:xfrm>
            <a:off x="3078199" y="561393"/>
            <a:ext cx="6035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latin typeface="Arial" charset="0"/>
              </a:rPr>
              <a:t>ETRTO GUIDELINES for NEW APPROACH (2016)</a:t>
            </a:r>
            <a:endParaRPr lang="en-US" b="1" u="sng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D2DB9"/>
              </a:solidFill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5F7B6-EA91-4C02-BECA-1DF1C522F6D4}"/>
              </a:ext>
            </a:extLst>
          </p:cNvPr>
          <p:cNvSpPr txBox="1"/>
          <p:nvPr/>
        </p:nvSpPr>
        <p:spPr>
          <a:xfrm>
            <a:off x="222434" y="5367599"/>
            <a:ext cx="11747156" cy="9233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 2016 : ETRTO TRACTION TASK FORCE WAS THEN </a:t>
            </a:r>
            <a:r>
              <a:rPr lang="en-US" b="1" kern="0" dirty="0">
                <a:solidFill>
                  <a:srgbClr val="00B050"/>
                </a:solidFill>
                <a:latin typeface="Arial" charset="0"/>
              </a:rPr>
              <a:t>LOOKING FOR A NEW APPROACH</a:t>
            </a:r>
            <a:br>
              <a:rPr lang="en-US" b="1" kern="0" dirty="0">
                <a:solidFill>
                  <a:srgbClr val="00B050"/>
                </a:solidFill>
                <a:latin typeface="Arial" charset="0"/>
              </a:rPr>
            </a:br>
            <a:endParaRPr lang="en-US" b="1" kern="0" dirty="0">
              <a:solidFill>
                <a:srgbClr val="00B05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US" b="1" kern="0" dirty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="1" kern="0" dirty="0">
                <a:latin typeface="Arial" charset="0"/>
              </a:rPr>
              <a:t>CHANGE FROM CURRENT PURE GEOMETRICAL APPROACH TO A MORE MECHANICAL APPROACH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6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46981D3F-886F-4DA4-9D6E-59D38875F9F5}"/>
              </a:ext>
            </a:extLst>
          </p:cNvPr>
          <p:cNvSpPr/>
          <p:nvPr/>
        </p:nvSpPr>
        <p:spPr>
          <a:xfrm>
            <a:off x="5714517" y="1292087"/>
            <a:ext cx="2214288" cy="2490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4E659E-9BA2-4FA0-BCC4-248416A56F53}"/>
              </a:ext>
            </a:extLst>
          </p:cNvPr>
          <p:cNvSpPr/>
          <p:nvPr/>
        </p:nvSpPr>
        <p:spPr>
          <a:xfrm>
            <a:off x="1744966" y="1292087"/>
            <a:ext cx="2214288" cy="249047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F8965-F1CD-48A5-915C-94715EEDB3B3}"/>
              </a:ext>
            </a:extLst>
          </p:cNvPr>
          <p:cNvSpPr txBox="1"/>
          <p:nvPr/>
        </p:nvSpPr>
        <p:spPr>
          <a:xfrm>
            <a:off x="1864825" y="563538"/>
            <a:ext cx="837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spc="50">
                <a:solidFill>
                  <a:srgbClr val="000000"/>
                </a:solidFill>
                <a:latin typeface="Arial" charset="0"/>
              </a:rPr>
              <a:t>INTRODUCTION OF PATTERN </a:t>
            </a:r>
            <a:r>
              <a:rPr lang="en-US" b="1" u="sng" spc="50" dirty="0">
                <a:solidFill>
                  <a:srgbClr val="000000"/>
                </a:solidFill>
                <a:latin typeface="Arial" charset="0"/>
              </a:rPr>
              <a:t>“DEFORMATION POTENTIAL” CONCEPT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DEABA-5056-48A9-A9B7-D1E097128CD9}"/>
              </a:ext>
            </a:extLst>
          </p:cNvPr>
          <p:cNvSpPr txBox="1"/>
          <p:nvPr/>
        </p:nvSpPr>
        <p:spPr>
          <a:xfrm>
            <a:off x="315306" y="5777188"/>
            <a:ext cx="11571889" cy="8156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0000FF"/>
                </a:solidFill>
                <a:latin typeface="Arial" charset="0"/>
              </a:rPr>
              <a:t>3 PARAMETERS  : TOTAL AMOUNT of ELEMENTS  &amp;  VOID/FILL RATIO  &amp;  TREAD DEPTH.</a:t>
            </a:r>
            <a:br>
              <a:rPr lang="en-US" b="1" kern="0" dirty="0">
                <a:solidFill>
                  <a:srgbClr val="0000FF"/>
                </a:solidFill>
                <a:latin typeface="Arial" charset="0"/>
              </a:rPr>
            </a:br>
            <a:endParaRPr lang="en-US" sz="1100" b="1" kern="0" dirty="0">
              <a:solidFill>
                <a:srgbClr val="0000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NEW APPROACH  IS  MORE MECHANICAL ORIENTED  </a:t>
            </a:r>
            <a:r>
              <a:rPr lang="en-US" b="1" kern="0" dirty="0">
                <a:solidFill>
                  <a:srgbClr val="0000FF"/>
                </a:solidFill>
                <a:latin typeface="Arial" charset="0"/>
                <a:sym typeface="Wingdings" panose="05000000000000000000" pitchFamily="2" charset="2"/>
              </a:rPr>
              <a:t>...</a:t>
            </a:r>
            <a:endParaRPr lang="en-US" sz="1400" b="1" kern="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E102A-B018-49FB-AD2E-C8B6C794647D}"/>
              </a:ext>
            </a:extLst>
          </p:cNvPr>
          <p:cNvSpPr txBox="1"/>
          <p:nvPr/>
        </p:nvSpPr>
        <p:spPr>
          <a:xfrm>
            <a:off x="1618915" y="1012686"/>
            <a:ext cx="240322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CURRENT DEFINITION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(only 1 factor)</a:t>
            </a:r>
            <a:endParaRPr kumimoji="0" lang="en-US" sz="1600" b="0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0AB7C-4BCC-4153-B075-4762BED51279}"/>
              </a:ext>
            </a:extLst>
          </p:cNvPr>
          <p:cNvSpPr txBox="1"/>
          <p:nvPr/>
        </p:nvSpPr>
        <p:spPr>
          <a:xfrm>
            <a:off x="5166649" y="1012686"/>
            <a:ext cx="308930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rPr>
              <a:t>NEW DEFINITION PROPOSAL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(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3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 factors)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388C95-9D6D-4700-A208-BA95B1421825}"/>
              </a:ext>
            </a:extLst>
          </p:cNvPr>
          <p:cNvCxnSpPr>
            <a:cxnSpLocks/>
          </p:cNvCxnSpPr>
          <p:nvPr/>
        </p:nvCxnSpPr>
        <p:spPr bwMode="auto">
          <a:xfrm flipV="1">
            <a:off x="1816139" y="2032087"/>
            <a:ext cx="0" cy="3124438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2D7013-6B4B-49A2-A6BB-1D0423912C05}"/>
              </a:ext>
            </a:extLst>
          </p:cNvPr>
          <p:cNvCxnSpPr>
            <a:cxnSpLocks/>
          </p:cNvCxnSpPr>
          <p:nvPr/>
        </p:nvCxnSpPr>
        <p:spPr bwMode="auto">
          <a:xfrm flipV="1">
            <a:off x="5990912" y="2032087"/>
            <a:ext cx="0" cy="3124440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1B4281-3437-4C63-AD6D-1E74D2FF91A5}"/>
              </a:ext>
            </a:extLst>
          </p:cNvPr>
          <p:cNvCxnSpPr>
            <a:cxnSpLocks/>
          </p:cNvCxnSpPr>
          <p:nvPr/>
        </p:nvCxnSpPr>
        <p:spPr bwMode="auto">
          <a:xfrm>
            <a:off x="5811402" y="5004125"/>
            <a:ext cx="3684710" cy="0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6B8A6E-E7DF-49C8-A321-0585070DC7EC}"/>
              </a:ext>
            </a:extLst>
          </p:cNvPr>
          <p:cNvCxnSpPr>
            <a:cxnSpLocks/>
          </p:cNvCxnSpPr>
          <p:nvPr/>
        </p:nvCxnSpPr>
        <p:spPr bwMode="auto">
          <a:xfrm>
            <a:off x="1663739" y="5004125"/>
            <a:ext cx="304800" cy="0"/>
          </a:xfrm>
          <a:prstGeom prst="line">
            <a:avLst/>
          </a:prstGeom>
          <a:solidFill>
            <a:srgbClr val="FFFF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9ACBFD-A8AA-422F-B17D-BE041F97DE94}"/>
              </a:ext>
            </a:extLst>
          </p:cNvPr>
          <p:cNvSpPr txBox="1"/>
          <p:nvPr/>
        </p:nvSpPr>
        <p:spPr>
          <a:xfrm>
            <a:off x="977941" y="1693533"/>
            <a:ext cx="401170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latin typeface="Arial" charset="0"/>
              </a:rPr>
              <a:t>Total amount of elements </a:t>
            </a:r>
            <a:r>
              <a:rPr lang="en-US" sz="1600" i="1" dirty="0">
                <a:latin typeface="Arial" charset="0"/>
              </a:rPr>
              <a:t>(TE)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3333CC"/>
                </a:solidFill>
                <a:latin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u="sng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Limit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:	     60 = minimum 2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x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30 elements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70CCC5-2748-4D23-A8AC-7BF8EE1611B6}"/>
              </a:ext>
            </a:extLst>
          </p:cNvPr>
          <p:cNvSpPr txBox="1"/>
          <p:nvPr/>
        </p:nvSpPr>
        <p:spPr>
          <a:xfrm>
            <a:off x="5146527" y="1693533"/>
            <a:ext cx="4080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latin typeface="Arial" charset="0"/>
              </a:rPr>
              <a:t>Total amount of elements </a:t>
            </a:r>
            <a:r>
              <a:rPr lang="en-US" sz="1600" i="1" dirty="0">
                <a:latin typeface="Arial" charset="0"/>
              </a:rPr>
              <a:t>(TE)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>
                <a:latin typeface="Arial" charset="0"/>
              </a:rPr>
              <a:t>	</a:t>
            </a:r>
            <a:endParaRPr lang="en-US" sz="1200" i="1" dirty="0">
              <a:solidFill>
                <a:srgbClr val="00B05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B050"/>
                </a:solidFill>
                <a:latin typeface="Arial" charset="0"/>
              </a:rPr>
              <a:t>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B050"/>
                </a:solidFill>
                <a:latin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00B050"/>
                </a:solidFill>
                <a:latin typeface="Arial" charset="0"/>
              </a:rPr>
              <a:t>	</a:t>
            </a:r>
            <a:endParaRPr lang="en-US" sz="1100" i="1" dirty="0"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DD766C-14E1-4A24-B3D0-77BF8D059468}"/>
              </a:ext>
            </a:extLst>
          </p:cNvPr>
          <p:cNvSpPr txBox="1"/>
          <p:nvPr/>
        </p:nvSpPr>
        <p:spPr>
          <a:xfrm>
            <a:off x="7286312" y="5004125"/>
            <a:ext cx="305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latin typeface="Arial" charset="0"/>
              </a:rPr>
              <a:t>Deformation Potential </a:t>
            </a:r>
            <a:r>
              <a:rPr lang="en-US" sz="1600" i="1" dirty="0">
                <a:latin typeface="Arial" charset="0"/>
              </a:rPr>
              <a:t>(DP)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void/fill ratio  </a:t>
            </a: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</a:rPr>
              <a:t>  tread depth </a:t>
            </a:r>
            <a:r>
              <a:rPr lang="en-US" sz="1600" b="1" i="1" baseline="30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C6613B-2386-4308-A6F3-0C564009DAA2}"/>
              </a:ext>
            </a:extLst>
          </p:cNvPr>
          <p:cNvCxnSpPr>
            <a:cxnSpLocks/>
          </p:cNvCxnSpPr>
          <p:nvPr/>
        </p:nvCxnSpPr>
        <p:spPr bwMode="auto">
          <a:xfrm>
            <a:off x="1565129" y="4560176"/>
            <a:ext cx="914570" cy="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6" name="Picture 4" descr="https://encrypted-tbn2.gstatic.com/images?q=tbn:ANd9GcR5PmXUpT78gKIAPd4a9LyRAD1L6Lg_c1GJo69gsKUFprONueQX">
            <a:extLst>
              <a:ext uri="{FF2B5EF4-FFF2-40B4-BE49-F238E27FC236}">
                <a16:creationId xmlns:a16="http://schemas.microsoft.com/office/drawing/2014/main" id="{30AD3F05-4CCD-4933-A637-D22068C5B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t="34818" r="56576" b="21976"/>
          <a:stretch/>
        </p:blipFill>
        <p:spPr bwMode="auto">
          <a:xfrm>
            <a:off x="6254545" y="2032087"/>
            <a:ext cx="1310246" cy="11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DF62237-4BC7-4DC3-9DCF-DC26792A2531}"/>
              </a:ext>
            </a:extLst>
          </p:cNvPr>
          <p:cNvSpPr txBox="1"/>
          <p:nvPr/>
        </p:nvSpPr>
        <p:spPr>
          <a:xfrm>
            <a:off x="9295118" y="3201638"/>
            <a:ext cx="2090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latin typeface="Arial" charset="0"/>
              </a:rPr>
              <a:t>Introduction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latin typeface="Arial" charset="0"/>
              </a:rPr>
              <a:t>of new concept of </a:t>
            </a:r>
            <a:r>
              <a:rPr lang="en-US" sz="1200" b="1" i="1" dirty="0">
                <a:latin typeface="Arial" charset="0"/>
              </a:rPr>
              <a:t>Deformation Potential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latin typeface="Arial" charset="0"/>
              </a:rPr>
              <a:t>(deeper block and more voids lead to more deformation)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3E407E-D688-4DC1-AD5F-7D59365593E0}"/>
              </a:ext>
            </a:extLst>
          </p:cNvPr>
          <p:cNvSpPr txBox="1"/>
          <p:nvPr/>
        </p:nvSpPr>
        <p:spPr>
          <a:xfrm>
            <a:off x="11290764" y="883645"/>
            <a:ext cx="896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Arial" charset="0"/>
              </a:rPr>
              <a:t>Image source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Arial" charset="0"/>
              </a:rPr>
              <a:t>Google 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644F6F-96F4-4905-A97D-89498E634A19}"/>
              </a:ext>
            </a:extLst>
          </p:cNvPr>
          <p:cNvSpPr/>
          <p:nvPr/>
        </p:nvSpPr>
        <p:spPr>
          <a:xfrm>
            <a:off x="4374773" y="4134678"/>
            <a:ext cx="1046917" cy="42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7ED87-8AAF-4D5B-B61D-18E90599B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88" y="4552059"/>
            <a:ext cx="1066952" cy="70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CB927E42-5F55-4906-97C7-5FD5FAE8E380}"/>
              </a:ext>
            </a:extLst>
          </p:cNvPr>
          <p:cNvSpPr/>
          <p:nvPr/>
        </p:nvSpPr>
        <p:spPr>
          <a:xfrm>
            <a:off x="7904277" y="2940013"/>
            <a:ext cx="779928" cy="1898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927E42-5F55-4906-97C7-5FD5FAE8E380}"/>
              </a:ext>
            </a:extLst>
          </p:cNvPr>
          <p:cNvSpPr/>
          <p:nvPr/>
        </p:nvSpPr>
        <p:spPr>
          <a:xfrm>
            <a:off x="6941313" y="2728536"/>
            <a:ext cx="779928" cy="1898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557A65-7D3C-4ADD-99DD-3B9BD0196028}"/>
              </a:ext>
            </a:extLst>
          </p:cNvPr>
          <p:cNvSpPr/>
          <p:nvPr/>
        </p:nvSpPr>
        <p:spPr>
          <a:xfrm>
            <a:off x="2700581" y="3044199"/>
            <a:ext cx="779928" cy="189878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981D3F-886F-4DA4-9D6E-59D38875F9F5}"/>
              </a:ext>
            </a:extLst>
          </p:cNvPr>
          <p:cNvSpPr/>
          <p:nvPr/>
        </p:nvSpPr>
        <p:spPr>
          <a:xfrm>
            <a:off x="6818137" y="1623173"/>
            <a:ext cx="2214288" cy="2490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4E659E-9BA2-4FA0-BCC4-248416A56F53}"/>
              </a:ext>
            </a:extLst>
          </p:cNvPr>
          <p:cNvSpPr/>
          <p:nvPr/>
        </p:nvSpPr>
        <p:spPr>
          <a:xfrm>
            <a:off x="2485968" y="1686237"/>
            <a:ext cx="2214288" cy="249047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F8965-F1CD-48A5-915C-94715EEDB3B3}"/>
              </a:ext>
            </a:extLst>
          </p:cNvPr>
          <p:cNvSpPr txBox="1"/>
          <p:nvPr/>
        </p:nvSpPr>
        <p:spPr>
          <a:xfrm>
            <a:off x="616583" y="563538"/>
            <a:ext cx="1086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spc="50" dirty="0">
                <a:solidFill>
                  <a:srgbClr val="000000"/>
                </a:solidFill>
                <a:latin typeface="Arial" charset="0"/>
              </a:rPr>
              <a:t>MORE FLEXIBILITY BUT MORE SEVERE CONDITION FOR BLOCK SEPARATION FEATURES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DEABA-5056-48A9-A9B7-D1E097128CD9}"/>
              </a:ext>
            </a:extLst>
          </p:cNvPr>
          <p:cNvSpPr txBox="1"/>
          <p:nvPr/>
        </p:nvSpPr>
        <p:spPr>
          <a:xfrm>
            <a:off x="751930" y="5138310"/>
            <a:ext cx="11300370" cy="1446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charset="0"/>
              </a:rPr>
              <a:t>Stronger requirements concerning  the separating grooves/</a:t>
            </a:r>
            <a:r>
              <a:rPr lang="en-US" sz="2000" b="1" kern="0" dirty="0" err="1">
                <a:latin typeface="Arial" charset="0"/>
              </a:rPr>
              <a:t>sipes</a:t>
            </a:r>
            <a:r>
              <a:rPr lang="en-US" sz="2000" b="1" kern="0" dirty="0">
                <a:latin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FF0000"/>
                </a:solidFill>
                <a:latin typeface="Arial" charset="0"/>
              </a:rPr>
              <a:t>from</a:t>
            </a:r>
            <a:r>
              <a:rPr lang="en-US" sz="2000" b="1" kern="0" dirty="0">
                <a:latin typeface="Arial" charset="0"/>
              </a:rPr>
              <a:t> </a:t>
            </a:r>
            <a:r>
              <a:rPr lang="en-US" sz="2000" b="1" kern="0" dirty="0">
                <a:solidFill>
                  <a:srgbClr val="FF0000"/>
                </a:solidFill>
                <a:latin typeface="Arial" charset="0"/>
              </a:rPr>
              <a:t>50%  to 70% and never below 10%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srgbClr val="FF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B050"/>
                </a:solidFill>
                <a:latin typeface="Arial" charset="0"/>
                <a:sym typeface="Wingdings" panose="05000000000000000000" pitchFamily="2" charset="2"/>
              </a:rPr>
              <a:t>NEW APPROACH IS MORE MECHANICAL ORIENTED ... and MORE SEVERE (for longer Traction sustainability)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latin typeface="Arial" charset="0"/>
                <a:sym typeface="Wingdings" panose="05000000000000000000" pitchFamily="2" charset="2"/>
              </a:rPr>
              <a:t>BUT STILL CLEAR,  RELIABLE and without need of specific testing.</a:t>
            </a:r>
            <a:endParaRPr lang="en-US" sz="1600" b="1" kern="0" dirty="0"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E102A-B018-49FB-AD2E-C8B6C794647D}"/>
              </a:ext>
            </a:extLst>
          </p:cNvPr>
          <p:cNvSpPr txBox="1"/>
          <p:nvPr/>
        </p:nvSpPr>
        <p:spPr>
          <a:xfrm>
            <a:off x="2391449" y="1406836"/>
            <a:ext cx="2403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CURRENT DEFINITION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0AB7C-4BCC-4153-B075-4762BED51279}"/>
              </a:ext>
            </a:extLst>
          </p:cNvPr>
          <p:cNvSpPr txBox="1"/>
          <p:nvPr/>
        </p:nvSpPr>
        <p:spPr>
          <a:xfrm>
            <a:off x="6984158" y="1343772"/>
            <a:ext cx="188224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rPr>
              <a:t>NEW DEFINITION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ACBFD-A8AA-422F-B17D-BE041F97DE94}"/>
              </a:ext>
            </a:extLst>
          </p:cNvPr>
          <p:cNvSpPr txBox="1"/>
          <p:nvPr/>
        </p:nvSpPr>
        <p:spPr>
          <a:xfrm>
            <a:off x="1752842" y="2119903"/>
            <a:ext cx="40117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3333CC"/>
                </a:solidFill>
                <a:latin typeface="Arial" charset="0"/>
              </a:rPr>
              <a:t>	Elements separated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3333CC"/>
                </a:solidFill>
                <a:latin typeface="Arial" charset="0"/>
              </a:rPr>
              <a:t>	by grooves/sipes having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3333CC"/>
                </a:solidFill>
                <a:latin typeface="Arial" charset="0"/>
              </a:rPr>
              <a:t>	their depth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3333CC"/>
                </a:solidFill>
                <a:latin typeface="Arial" charset="0"/>
              </a:rPr>
              <a:t>	</a:t>
            </a:r>
            <a:r>
              <a:rPr lang="en-US" sz="1400" b="1" i="1" dirty="0">
                <a:solidFill>
                  <a:schemeClr val="bg1"/>
                </a:solidFill>
                <a:latin typeface="Arial" charset="0"/>
              </a:rPr>
              <a:t>min 50% </a:t>
            </a:r>
            <a:r>
              <a:rPr lang="en-US" sz="1400" i="1" dirty="0">
                <a:solidFill>
                  <a:srgbClr val="3333CC"/>
                </a:solidFill>
                <a:latin typeface="Arial" charset="0"/>
              </a:rPr>
              <a:t>of tread depth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3333CC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u="sng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70CCC5-2748-4D23-A8AC-7BF8EE1611B6}"/>
              </a:ext>
            </a:extLst>
          </p:cNvPr>
          <p:cNvSpPr txBox="1"/>
          <p:nvPr/>
        </p:nvSpPr>
        <p:spPr>
          <a:xfrm>
            <a:off x="5960667" y="1810760"/>
            <a:ext cx="4080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latin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B050"/>
                </a:solidFill>
                <a:latin typeface="Arial" charset="0"/>
              </a:rPr>
              <a:t>         	Elements separated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B050"/>
                </a:solidFill>
                <a:latin typeface="Arial" charset="0"/>
              </a:rPr>
              <a:t>	by grooves/sipes having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B050"/>
                </a:solidFill>
                <a:latin typeface="Arial" charset="0"/>
              </a:rPr>
              <a:t>	their depth </a:t>
            </a:r>
            <a:r>
              <a:rPr lang="en-US" sz="1400" b="1" i="1" dirty="0">
                <a:solidFill>
                  <a:srgbClr val="00B050"/>
                </a:solidFill>
                <a:latin typeface="Arial" charset="0"/>
              </a:rPr>
              <a:t>in average</a:t>
            </a:r>
            <a:endParaRPr lang="en-US" sz="1400" b="1" i="1" dirty="0">
              <a:solidFill>
                <a:schemeClr val="bg1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chemeClr val="bg1"/>
                </a:solidFill>
                <a:latin typeface="Arial" charset="0"/>
              </a:rPr>
              <a:t>	min 70%</a:t>
            </a:r>
            <a:r>
              <a:rPr lang="en-US" sz="1400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i="1" dirty="0">
                <a:solidFill>
                  <a:srgbClr val="00B050"/>
                </a:solidFill>
                <a:latin typeface="Arial" charset="0"/>
              </a:rPr>
              <a:t>of tread depth AND </a:t>
            </a:r>
            <a:br>
              <a:rPr lang="en-US" sz="1400" i="1" dirty="0">
                <a:solidFill>
                  <a:srgbClr val="00B050"/>
                </a:solidFill>
                <a:latin typeface="Arial" charset="0"/>
              </a:rPr>
            </a:br>
            <a:r>
              <a:rPr lang="en-US" sz="1400" i="1" dirty="0">
                <a:solidFill>
                  <a:srgbClr val="00B050"/>
                </a:solidFill>
                <a:latin typeface="Arial" charset="0"/>
              </a:rPr>
              <a:t>	everywhere </a:t>
            </a:r>
            <a:r>
              <a:rPr lang="en-US" sz="1400" b="1" i="1" dirty="0">
                <a:solidFill>
                  <a:schemeClr val="bg1"/>
                </a:solidFill>
                <a:latin typeface="Arial" charset="0"/>
              </a:rPr>
              <a:t>min 10% </a:t>
            </a:r>
            <a:r>
              <a:rPr lang="en-US" sz="1400" i="1" dirty="0">
                <a:solidFill>
                  <a:srgbClr val="00B050"/>
                </a:solidFill>
                <a:latin typeface="Arial" charset="0"/>
              </a:rPr>
              <a:t>of tread depth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i="1" dirty="0">
              <a:solidFill>
                <a:srgbClr val="00B05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B050"/>
                </a:solidFill>
                <a:latin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B050"/>
                </a:solidFill>
                <a:latin typeface="Arial" charset="0"/>
              </a:rPr>
              <a:t>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B050"/>
                </a:solidFill>
                <a:latin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B050"/>
                </a:solidFill>
                <a:latin typeface="Arial" charset="0"/>
              </a:rPr>
              <a:t>	       </a:t>
            </a:r>
            <a:endParaRPr lang="en-US" sz="1100" i="1" dirty="0">
              <a:latin typeface="Arial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510666" y="3677595"/>
            <a:ext cx="2313561" cy="689077"/>
            <a:chOff x="3230478" y="3553366"/>
            <a:chExt cx="1543346" cy="40341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B0312FD-F03F-4591-ABF6-6BC81D7C8C4B}"/>
                </a:ext>
              </a:extLst>
            </p:cNvPr>
            <p:cNvCxnSpPr/>
            <p:nvPr/>
          </p:nvCxnSpPr>
          <p:spPr>
            <a:xfrm>
              <a:off x="3269996" y="3956778"/>
              <a:ext cx="138056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00FAB7B-B206-4D9D-AD3A-B4DF9CF8BB77}"/>
                </a:ext>
              </a:extLst>
            </p:cNvPr>
            <p:cNvCxnSpPr/>
            <p:nvPr/>
          </p:nvCxnSpPr>
          <p:spPr>
            <a:xfrm flipV="1">
              <a:off x="3583761" y="3553366"/>
              <a:ext cx="116541" cy="39444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D2C656-C616-4FC8-917D-582D0FE74DB4}"/>
                </a:ext>
              </a:extLst>
            </p:cNvPr>
            <p:cNvCxnSpPr/>
            <p:nvPr/>
          </p:nvCxnSpPr>
          <p:spPr>
            <a:xfrm>
              <a:off x="3709267" y="3562331"/>
              <a:ext cx="60063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8ED3975-5809-4422-BF11-ECF8A52FF477}"/>
                </a:ext>
              </a:extLst>
            </p:cNvPr>
            <p:cNvCxnSpPr/>
            <p:nvPr/>
          </p:nvCxnSpPr>
          <p:spPr>
            <a:xfrm>
              <a:off x="4309902" y="3553366"/>
              <a:ext cx="107577" cy="4034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6018BD0-3453-473C-968A-046E6D33B6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3761" y="3741778"/>
              <a:ext cx="71721" cy="215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6CEB4E4-896D-4E31-8849-44BDF403A4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54721" y="3741778"/>
              <a:ext cx="71721" cy="215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52A2A49-124C-4E8B-A5B5-9370B501C362}"/>
                </a:ext>
              </a:extLst>
            </p:cNvPr>
            <p:cNvCxnSpPr/>
            <p:nvPr/>
          </p:nvCxnSpPr>
          <p:spPr>
            <a:xfrm>
              <a:off x="3642031" y="3758106"/>
              <a:ext cx="7126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365ADA-93DF-4F6B-BB4E-5F3721FCAE80}"/>
                </a:ext>
              </a:extLst>
            </p:cNvPr>
            <p:cNvCxnSpPr>
              <a:cxnSpLocks/>
            </p:cNvCxnSpPr>
            <p:nvPr/>
          </p:nvCxnSpPr>
          <p:spPr>
            <a:xfrm>
              <a:off x="3230478" y="3956778"/>
              <a:ext cx="3563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3B8C8D5-615E-4B44-A1BB-EB63B8C46894}"/>
                </a:ext>
              </a:extLst>
            </p:cNvPr>
            <p:cNvCxnSpPr>
              <a:cxnSpLocks/>
            </p:cNvCxnSpPr>
            <p:nvPr/>
          </p:nvCxnSpPr>
          <p:spPr>
            <a:xfrm>
              <a:off x="4417479" y="3956778"/>
              <a:ext cx="3563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/>
          <p:cNvGrpSpPr/>
          <p:nvPr/>
        </p:nvGrpSpPr>
        <p:grpSpPr>
          <a:xfrm>
            <a:off x="6888214" y="3281811"/>
            <a:ext cx="2962693" cy="1588476"/>
            <a:chOff x="6956842" y="3540868"/>
            <a:chExt cx="2515567" cy="128765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CA5F8B-CAF2-4BC5-963C-38B17489CE4C}"/>
                </a:ext>
              </a:extLst>
            </p:cNvPr>
            <p:cNvCxnSpPr/>
            <p:nvPr/>
          </p:nvCxnSpPr>
          <p:spPr>
            <a:xfrm>
              <a:off x="6987395" y="3944280"/>
              <a:ext cx="138056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1E1F8D9-3286-4C90-869C-B6123609DFA2}"/>
                </a:ext>
              </a:extLst>
            </p:cNvPr>
            <p:cNvCxnSpPr/>
            <p:nvPr/>
          </p:nvCxnSpPr>
          <p:spPr>
            <a:xfrm flipV="1">
              <a:off x="7301160" y="3540869"/>
              <a:ext cx="116541" cy="3944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70900CF-7987-472F-B3BC-1427C84C7E9D}"/>
                </a:ext>
              </a:extLst>
            </p:cNvPr>
            <p:cNvCxnSpPr/>
            <p:nvPr/>
          </p:nvCxnSpPr>
          <p:spPr>
            <a:xfrm>
              <a:off x="7426666" y="3549833"/>
              <a:ext cx="60063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1A1511E-30FB-4F90-8707-61C1147CBBE4}"/>
                </a:ext>
              </a:extLst>
            </p:cNvPr>
            <p:cNvCxnSpPr/>
            <p:nvPr/>
          </p:nvCxnSpPr>
          <p:spPr>
            <a:xfrm>
              <a:off x="8027301" y="3540868"/>
              <a:ext cx="107577" cy="4034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87E30B6-1311-4430-A128-DCC4B8841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1160" y="3835256"/>
              <a:ext cx="40342" cy="109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50C917B-FC33-4C95-BCDB-2B03898317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07472" y="3835256"/>
              <a:ext cx="36370" cy="109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B23A4E8-8EF5-459E-8A60-E0384BF66560}"/>
                </a:ext>
              </a:extLst>
            </p:cNvPr>
            <p:cNvCxnSpPr>
              <a:cxnSpLocks/>
            </p:cNvCxnSpPr>
            <p:nvPr/>
          </p:nvCxnSpPr>
          <p:spPr>
            <a:xfrm>
              <a:off x="7322152" y="3835255"/>
              <a:ext cx="7853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294577B-8FA1-4E13-8269-06949AC6B4D9}"/>
                </a:ext>
              </a:extLst>
            </p:cNvPr>
            <p:cNvCxnSpPr>
              <a:cxnSpLocks/>
            </p:cNvCxnSpPr>
            <p:nvPr/>
          </p:nvCxnSpPr>
          <p:spPr>
            <a:xfrm>
              <a:off x="6956842" y="3944280"/>
              <a:ext cx="3563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0C9DA38-3CE8-4155-88C6-A6F5D0C7692A}"/>
                </a:ext>
              </a:extLst>
            </p:cNvPr>
            <p:cNvCxnSpPr>
              <a:cxnSpLocks/>
            </p:cNvCxnSpPr>
            <p:nvPr/>
          </p:nvCxnSpPr>
          <p:spPr>
            <a:xfrm>
              <a:off x="8134878" y="3944280"/>
              <a:ext cx="3563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1431052-FD84-4064-96CF-B60C5471D2C3}"/>
                </a:ext>
              </a:extLst>
            </p:cNvPr>
            <p:cNvCxnSpPr/>
            <p:nvPr/>
          </p:nvCxnSpPr>
          <p:spPr>
            <a:xfrm>
              <a:off x="6977919" y="4570249"/>
              <a:ext cx="138056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3EBF0F8-0211-4883-BA67-0C6CFB3A77BE}"/>
                </a:ext>
              </a:extLst>
            </p:cNvPr>
            <p:cNvCxnSpPr/>
            <p:nvPr/>
          </p:nvCxnSpPr>
          <p:spPr>
            <a:xfrm flipV="1">
              <a:off x="7291684" y="4168280"/>
              <a:ext cx="116541" cy="3944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E46EA5B-890F-4755-9A0F-FD12BACA6A4D}"/>
                </a:ext>
              </a:extLst>
            </p:cNvPr>
            <p:cNvCxnSpPr/>
            <p:nvPr/>
          </p:nvCxnSpPr>
          <p:spPr>
            <a:xfrm>
              <a:off x="7417190" y="4177244"/>
              <a:ext cx="60063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AA0509-BFA7-4491-A911-9FCBD51ED534}"/>
                </a:ext>
              </a:extLst>
            </p:cNvPr>
            <p:cNvCxnSpPr/>
            <p:nvPr/>
          </p:nvCxnSpPr>
          <p:spPr>
            <a:xfrm>
              <a:off x="8017825" y="4168279"/>
              <a:ext cx="107577" cy="4034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02D0231-2166-4C1A-B9CE-5E67315C6A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9118" y="4238550"/>
              <a:ext cx="57206" cy="32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B5D01D6-F7BC-4450-81F5-DED3312204DC}"/>
                </a:ext>
              </a:extLst>
            </p:cNvPr>
            <p:cNvCxnSpPr>
              <a:cxnSpLocks/>
            </p:cNvCxnSpPr>
            <p:nvPr/>
          </p:nvCxnSpPr>
          <p:spPr>
            <a:xfrm>
              <a:off x="7665143" y="4229583"/>
              <a:ext cx="882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7A670AB-69DD-4218-8FF6-36EAF59E206F}"/>
                </a:ext>
              </a:extLst>
            </p:cNvPr>
            <p:cNvCxnSpPr>
              <a:cxnSpLocks/>
            </p:cNvCxnSpPr>
            <p:nvPr/>
          </p:nvCxnSpPr>
          <p:spPr>
            <a:xfrm>
              <a:off x="6992191" y="4571691"/>
              <a:ext cx="6269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3488CBE-5746-43C7-8B43-CE507BB173D5}"/>
                </a:ext>
              </a:extLst>
            </p:cNvPr>
            <p:cNvCxnSpPr>
              <a:cxnSpLocks/>
            </p:cNvCxnSpPr>
            <p:nvPr/>
          </p:nvCxnSpPr>
          <p:spPr>
            <a:xfrm>
              <a:off x="7808640" y="4571691"/>
              <a:ext cx="6731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16B948F-F98E-4D4B-A597-644BE3B60E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1434" y="4238550"/>
              <a:ext cx="57206" cy="32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7684109" y="4176849"/>
              <a:ext cx="1517284" cy="896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flipV="1">
              <a:off x="7664150" y="4236495"/>
              <a:ext cx="1537244" cy="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47">
              <a:extLst>
                <a:ext uri="{FF2B5EF4-FFF2-40B4-BE49-F238E27FC236}">
                  <a16:creationId xmlns:a16="http://schemas.microsoft.com/office/drawing/2014/main" id="{227946D2-386D-4AEB-89FA-02FB3DEDC71E}"/>
                </a:ext>
              </a:extLst>
            </p:cNvPr>
            <p:cNvSpPr txBox="1"/>
            <p:nvPr/>
          </p:nvSpPr>
          <p:spPr>
            <a:xfrm rot="16200000">
              <a:off x="8770967" y="4127077"/>
              <a:ext cx="1141557" cy="261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min 10% TD</a:t>
              </a:r>
            </a:p>
          </p:txBody>
        </p:sp>
      </p:grpSp>
      <p:cxnSp>
        <p:nvCxnSpPr>
          <p:cNvPr id="103" name="Connecteur droit avec flèche 102"/>
          <p:cNvCxnSpPr/>
          <p:nvPr/>
        </p:nvCxnSpPr>
        <p:spPr>
          <a:xfrm>
            <a:off x="9545723" y="3999426"/>
            <a:ext cx="0" cy="183623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72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F688F7E-4078-44B6-BEEC-2F503C7C700C}"/>
              </a:ext>
            </a:extLst>
          </p:cNvPr>
          <p:cNvCxnSpPr>
            <a:cxnSpLocks/>
          </p:cNvCxnSpPr>
          <p:nvPr/>
        </p:nvCxnSpPr>
        <p:spPr>
          <a:xfrm>
            <a:off x="809384" y="1604215"/>
            <a:ext cx="1378601" cy="274931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B77A63E-1415-41B3-ABAF-E04AA29266D5}"/>
              </a:ext>
            </a:extLst>
          </p:cNvPr>
          <p:cNvCxnSpPr>
            <a:cxnSpLocks/>
          </p:cNvCxnSpPr>
          <p:nvPr/>
        </p:nvCxnSpPr>
        <p:spPr>
          <a:xfrm>
            <a:off x="4350141" y="1604214"/>
            <a:ext cx="1378601" cy="274931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926ABFA-5990-4931-8903-F7C18DBED10B}"/>
              </a:ext>
            </a:extLst>
          </p:cNvPr>
          <p:cNvCxnSpPr>
            <a:cxnSpLocks/>
          </p:cNvCxnSpPr>
          <p:nvPr/>
        </p:nvCxnSpPr>
        <p:spPr>
          <a:xfrm flipH="1">
            <a:off x="4780475" y="4353533"/>
            <a:ext cx="24766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6200F1-1429-4158-B466-1F3CAA821412}"/>
              </a:ext>
            </a:extLst>
          </p:cNvPr>
          <p:cNvCxnSpPr>
            <a:cxnSpLocks/>
          </p:cNvCxnSpPr>
          <p:nvPr/>
        </p:nvCxnSpPr>
        <p:spPr>
          <a:xfrm>
            <a:off x="8044046" y="1604215"/>
            <a:ext cx="1378601" cy="274931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902A0AAE-E668-4197-BAF6-6D1F2393804E}"/>
              </a:ext>
            </a:extLst>
          </p:cNvPr>
          <p:cNvSpPr/>
          <p:nvPr/>
        </p:nvSpPr>
        <p:spPr>
          <a:xfrm>
            <a:off x="8511363" y="2487597"/>
            <a:ext cx="3048544" cy="36773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0659505-D241-42B1-8027-297444C6FE50}"/>
              </a:ext>
            </a:extLst>
          </p:cNvPr>
          <p:cNvSpPr/>
          <p:nvPr/>
        </p:nvSpPr>
        <p:spPr>
          <a:xfrm>
            <a:off x="4505749" y="2471083"/>
            <a:ext cx="2930786" cy="3723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674FF2-42D4-4A93-8D62-B82A18C06779}"/>
              </a:ext>
            </a:extLst>
          </p:cNvPr>
          <p:cNvSpPr/>
          <p:nvPr/>
        </p:nvSpPr>
        <p:spPr>
          <a:xfrm>
            <a:off x="1202774" y="2498218"/>
            <a:ext cx="1572837" cy="3547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CFE0F47F-7EE7-46B8-8B87-0932665860AA}"/>
              </a:ext>
            </a:extLst>
          </p:cNvPr>
          <p:cNvSpPr txBox="1"/>
          <p:nvPr/>
        </p:nvSpPr>
        <p:spPr>
          <a:xfrm>
            <a:off x="8064203" y="5312027"/>
            <a:ext cx="40344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otal amount of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lements in tread pattern</a:t>
            </a:r>
          </a:p>
          <a:p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DP 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Pattern 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eformation 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otential = VR </a:t>
            </a:r>
            <a:r>
              <a:rPr lang="en-US" sz="1400" i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TD </a:t>
            </a:r>
            <a:r>
              <a:rPr lang="en-US" sz="1400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Nominal 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en-US" sz="1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iameter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 </a:t>
            </a:r>
            <a:r>
              <a:rPr lang="en-US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3404559-7574-4ACA-8083-E07584891837}"/>
              </a:ext>
            </a:extLst>
          </p:cNvPr>
          <p:cNvSpPr txBox="1"/>
          <p:nvPr/>
        </p:nvSpPr>
        <p:spPr>
          <a:xfrm>
            <a:off x="3363239" y="5527471"/>
            <a:ext cx="426135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TRACTION LIMITS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C3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C3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482BDB-9B53-4AC2-B472-1B0595AB5C39}"/>
              </a:ext>
            </a:extLst>
          </p:cNvPr>
          <p:cNvCxnSpPr>
            <a:cxnSpLocks/>
          </p:cNvCxnSpPr>
          <p:nvPr/>
        </p:nvCxnSpPr>
        <p:spPr>
          <a:xfrm flipV="1">
            <a:off x="8044048" y="1111624"/>
            <a:ext cx="0" cy="3625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DE6AD0D-B988-4203-B2DD-52E8C9C1233E}"/>
              </a:ext>
            </a:extLst>
          </p:cNvPr>
          <p:cNvSpPr txBox="1"/>
          <p:nvPr/>
        </p:nvSpPr>
        <p:spPr>
          <a:xfrm>
            <a:off x="7624595" y="962222"/>
            <a:ext cx="4396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  <a:p>
            <a:pPr algn="r"/>
            <a:endParaRPr lang="en-US" sz="12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 algn="r"/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fr-BE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20A50-51A0-4D8A-A3A2-11C6BB4F4A09}"/>
              </a:ext>
            </a:extLst>
          </p:cNvPr>
          <p:cNvSpPr txBox="1"/>
          <p:nvPr/>
        </p:nvSpPr>
        <p:spPr>
          <a:xfrm>
            <a:off x="7923011" y="4764879"/>
            <a:ext cx="3089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	500	 1250 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1400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endParaRPr lang="fr-BE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14DE03-4216-49F6-8031-83E4E07486A9}"/>
              </a:ext>
            </a:extLst>
          </p:cNvPr>
          <p:cNvCxnSpPr>
            <a:cxnSpLocks/>
          </p:cNvCxnSpPr>
          <p:nvPr/>
        </p:nvCxnSpPr>
        <p:spPr>
          <a:xfrm>
            <a:off x="8044048" y="4736980"/>
            <a:ext cx="2828809" cy="27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B65898-9C07-4538-BDE7-DAEC2435A1F7}"/>
              </a:ext>
            </a:extLst>
          </p:cNvPr>
          <p:cNvCxnSpPr>
            <a:cxnSpLocks/>
          </p:cNvCxnSpPr>
          <p:nvPr/>
        </p:nvCxnSpPr>
        <p:spPr>
          <a:xfrm>
            <a:off x="8044047" y="3970088"/>
            <a:ext cx="1122007" cy="7668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FF8F5C5-247F-49B7-82A6-CA051E87745A}"/>
              </a:ext>
            </a:extLst>
          </p:cNvPr>
          <p:cNvCxnSpPr>
            <a:cxnSpLocks/>
          </p:cNvCxnSpPr>
          <p:nvPr/>
        </p:nvCxnSpPr>
        <p:spPr>
          <a:xfrm>
            <a:off x="8044047" y="3217167"/>
            <a:ext cx="1833467" cy="15555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7D66FA-D0FE-48CE-BED4-ACE5ED20B949}"/>
              </a:ext>
            </a:extLst>
          </p:cNvPr>
          <p:cNvCxnSpPr>
            <a:cxnSpLocks/>
          </p:cNvCxnSpPr>
          <p:nvPr/>
        </p:nvCxnSpPr>
        <p:spPr>
          <a:xfrm flipH="1">
            <a:off x="9294310" y="4353534"/>
            <a:ext cx="24766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A6068E-363C-4823-9BAF-0781BB86E716}"/>
              </a:ext>
            </a:extLst>
          </p:cNvPr>
          <p:cNvCxnSpPr>
            <a:cxnSpLocks/>
          </p:cNvCxnSpPr>
          <p:nvPr/>
        </p:nvCxnSpPr>
        <p:spPr>
          <a:xfrm flipV="1">
            <a:off x="8605050" y="4122931"/>
            <a:ext cx="0" cy="44654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E5662D-ED67-4795-B955-4429005C973E}"/>
              </a:ext>
            </a:extLst>
          </p:cNvPr>
          <p:cNvCxnSpPr>
            <a:cxnSpLocks/>
          </p:cNvCxnSpPr>
          <p:nvPr/>
        </p:nvCxnSpPr>
        <p:spPr>
          <a:xfrm flipV="1">
            <a:off x="9434311" y="4155289"/>
            <a:ext cx="0" cy="4141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8A318B-A116-45BF-94D5-F27695A22C4F}"/>
              </a:ext>
            </a:extLst>
          </p:cNvPr>
          <p:cNvCxnSpPr>
            <a:cxnSpLocks/>
          </p:cNvCxnSpPr>
          <p:nvPr/>
        </p:nvCxnSpPr>
        <p:spPr>
          <a:xfrm flipH="1">
            <a:off x="8474380" y="4353534"/>
            <a:ext cx="24766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DCB5E58-3B4B-4A47-BDD4-7EC1DE24B99E}"/>
              </a:ext>
            </a:extLst>
          </p:cNvPr>
          <p:cNvCxnSpPr>
            <a:cxnSpLocks/>
          </p:cNvCxnSpPr>
          <p:nvPr/>
        </p:nvCxnSpPr>
        <p:spPr>
          <a:xfrm flipV="1">
            <a:off x="4350143" y="1111624"/>
            <a:ext cx="0" cy="3625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5DE9B3F-2182-4748-8354-0289EA8A2328}"/>
              </a:ext>
            </a:extLst>
          </p:cNvPr>
          <p:cNvSpPr txBox="1"/>
          <p:nvPr/>
        </p:nvSpPr>
        <p:spPr>
          <a:xfrm>
            <a:off x="3930690" y="962221"/>
            <a:ext cx="4396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 algn="r"/>
            <a:endParaRPr lang="en-US" sz="12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fr-BE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6B803E-CD9D-44C0-B208-91729EF70476}"/>
              </a:ext>
            </a:extLst>
          </p:cNvPr>
          <p:cNvSpPr txBox="1"/>
          <p:nvPr/>
        </p:nvSpPr>
        <p:spPr>
          <a:xfrm>
            <a:off x="4229106" y="4764879"/>
            <a:ext cx="3089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	500	 1250 1400   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endParaRPr lang="fr-BE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42A7F3-9002-48D2-8DE8-F741C620F2D6}"/>
              </a:ext>
            </a:extLst>
          </p:cNvPr>
          <p:cNvCxnSpPr>
            <a:cxnSpLocks/>
          </p:cNvCxnSpPr>
          <p:nvPr/>
        </p:nvCxnSpPr>
        <p:spPr>
          <a:xfrm>
            <a:off x="4350143" y="4736980"/>
            <a:ext cx="2828809" cy="27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91FF8F-8DCE-4A8D-92DD-B8D1942B0760}"/>
              </a:ext>
            </a:extLst>
          </p:cNvPr>
          <p:cNvCxnSpPr>
            <a:cxnSpLocks/>
          </p:cNvCxnSpPr>
          <p:nvPr/>
        </p:nvCxnSpPr>
        <p:spPr>
          <a:xfrm>
            <a:off x="4350142" y="3970088"/>
            <a:ext cx="1122007" cy="7668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10934B-C7C1-4532-8C76-069EB3CF16CC}"/>
              </a:ext>
            </a:extLst>
          </p:cNvPr>
          <p:cNvCxnSpPr>
            <a:cxnSpLocks/>
          </p:cNvCxnSpPr>
          <p:nvPr/>
        </p:nvCxnSpPr>
        <p:spPr>
          <a:xfrm>
            <a:off x="4350142" y="3217166"/>
            <a:ext cx="1833467" cy="155552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FB4D8A-334A-4792-93BE-8678B82E8364}"/>
              </a:ext>
            </a:extLst>
          </p:cNvPr>
          <p:cNvCxnSpPr>
            <a:cxnSpLocks/>
          </p:cNvCxnSpPr>
          <p:nvPr/>
        </p:nvCxnSpPr>
        <p:spPr>
          <a:xfrm flipH="1">
            <a:off x="5600405" y="4353533"/>
            <a:ext cx="24766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DAE7920-0548-46ED-942D-CCBB8803D339}"/>
              </a:ext>
            </a:extLst>
          </p:cNvPr>
          <p:cNvCxnSpPr>
            <a:cxnSpLocks/>
          </p:cNvCxnSpPr>
          <p:nvPr/>
        </p:nvCxnSpPr>
        <p:spPr>
          <a:xfrm flipV="1">
            <a:off x="4911145" y="4122930"/>
            <a:ext cx="0" cy="44654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8FB9FA-7171-4B7F-AE18-2F7668CB8788}"/>
              </a:ext>
            </a:extLst>
          </p:cNvPr>
          <p:cNvCxnSpPr>
            <a:cxnSpLocks/>
          </p:cNvCxnSpPr>
          <p:nvPr/>
        </p:nvCxnSpPr>
        <p:spPr>
          <a:xfrm flipV="1">
            <a:off x="5740406" y="4155287"/>
            <a:ext cx="0" cy="4141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5B2E56B-B28E-4A4B-A098-3D1F92544375}"/>
              </a:ext>
            </a:extLst>
          </p:cNvPr>
          <p:cNvCxnSpPr>
            <a:cxnSpLocks/>
          </p:cNvCxnSpPr>
          <p:nvPr/>
        </p:nvCxnSpPr>
        <p:spPr>
          <a:xfrm flipV="1">
            <a:off x="809386" y="1111624"/>
            <a:ext cx="0" cy="3625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022C4D5-B2A1-4A52-BBF0-80575C414005}"/>
              </a:ext>
            </a:extLst>
          </p:cNvPr>
          <p:cNvSpPr txBox="1"/>
          <p:nvPr/>
        </p:nvSpPr>
        <p:spPr>
          <a:xfrm>
            <a:off x="389933" y="962222"/>
            <a:ext cx="4396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12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fr-BE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59AB39-334C-48C8-A973-2E2D1F608E90}"/>
              </a:ext>
            </a:extLst>
          </p:cNvPr>
          <p:cNvSpPr txBox="1"/>
          <p:nvPr/>
        </p:nvSpPr>
        <p:spPr>
          <a:xfrm>
            <a:off x="688349" y="4764879"/>
            <a:ext cx="3089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	500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12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1250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1400   2000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endParaRPr lang="fr-BE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2EAA0D5-20FC-4B69-9FAC-6844E6DB21A8}"/>
              </a:ext>
            </a:extLst>
          </p:cNvPr>
          <p:cNvCxnSpPr>
            <a:cxnSpLocks/>
          </p:cNvCxnSpPr>
          <p:nvPr/>
        </p:nvCxnSpPr>
        <p:spPr>
          <a:xfrm>
            <a:off x="809386" y="4736980"/>
            <a:ext cx="2828809" cy="27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8C85A87-59F7-4AA9-9FD5-B039E5798D94}"/>
              </a:ext>
            </a:extLst>
          </p:cNvPr>
          <p:cNvCxnSpPr>
            <a:cxnSpLocks/>
          </p:cNvCxnSpPr>
          <p:nvPr/>
        </p:nvCxnSpPr>
        <p:spPr>
          <a:xfrm>
            <a:off x="809385" y="3970088"/>
            <a:ext cx="1122007" cy="76689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5618042-ED95-439E-90C6-35CE8B9FB32D}"/>
              </a:ext>
            </a:extLst>
          </p:cNvPr>
          <p:cNvCxnSpPr>
            <a:cxnSpLocks/>
          </p:cNvCxnSpPr>
          <p:nvPr/>
        </p:nvCxnSpPr>
        <p:spPr>
          <a:xfrm>
            <a:off x="809385" y="3217170"/>
            <a:ext cx="1833467" cy="15555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CC02BA4-1509-4ABC-AFA4-711B7489B8A5}"/>
              </a:ext>
            </a:extLst>
          </p:cNvPr>
          <p:cNvCxnSpPr>
            <a:cxnSpLocks/>
          </p:cNvCxnSpPr>
          <p:nvPr/>
        </p:nvCxnSpPr>
        <p:spPr>
          <a:xfrm flipH="1">
            <a:off x="2059648" y="4353536"/>
            <a:ext cx="24766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1D8598D-0CEA-49CC-A75E-CCFEDACF3A32}"/>
              </a:ext>
            </a:extLst>
          </p:cNvPr>
          <p:cNvCxnSpPr>
            <a:cxnSpLocks/>
          </p:cNvCxnSpPr>
          <p:nvPr/>
        </p:nvCxnSpPr>
        <p:spPr>
          <a:xfrm flipV="1">
            <a:off x="1370388" y="4122935"/>
            <a:ext cx="0" cy="44654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526B845-96D5-4346-A6AD-671CC4E27F02}"/>
              </a:ext>
            </a:extLst>
          </p:cNvPr>
          <p:cNvCxnSpPr>
            <a:cxnSpLocks/>
          </p:cNvCxnSpPr>
          <p:nvPr/>
        </p:nvCxnSpPr>
        <p:spPr>
          <a:xfrm flipV="1">
            <a:off x="2199649" y="4155289"/>
            <a:ext cx="0" cy="4141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C9DEA27-2310-44C5-AC39-37FAFA1A179B}"/>
              </a:ext>
            </a:extLst>
          </p:cNvPr>
          <p:cNvCxnSpPr>
            <a:cxnSpLocks/>
          </p:cNvCxnSpPr>
          <p:nvPr/>
        </p:nvCxnSpPr>
        <p:spPr>
          <a:xfrm flipH="1">
            <a:off x="1239718" y="4353541"/>
            <a:ext cx="24766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064DA49-05D7-49EC-9B42-F477B36076F2}"/>
              </a:ext>
            </a:extLst>
          </p:cNvPr>
          <p:cNvCxnSpPr>
            <a:cxnSpLocks/>
          </p:cNvCxnSpPr>
          <p:nvPr/>
        </p:nvCxnSpPr>
        <p:spPr>
          <a:xfrm>
            <a:off x="9434311" y="4362385"/>
            <a:ext cx="443203" cy="388545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524BCE7-6495-4799-8218-2A97A4D4A969}"/>
              </a:ext>
            </a:extLst>
          </p:cNvPr>
          <p:cNvSpPr/>
          <p:nvPr/>
        </p:nvSpPr>
        <p:spPr>
          <a:xfrm>
            <a:off x="994465" y="2490032"/>
            <a:ext cx="19453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ABOVE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AFEF28-0392-476F-B09F-53AF86EB1253}"/>
              </a:ext>
            </a:extLst>
          </p:cNvPr>
          <p:cNvSpPr/>
          <p:nvPr/>
        </p:nvSpPr>
        <p:spPr>
          <a:xfrm>
            <a:off x="4370298" y="2490032"/>
            <a:ext cx="31764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C3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tyres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 &lt; 20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ABOVE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87721C3-7C04-4F7D-84D9-9A3765737888}"/>
              </a:ext>
            </a:extLst>
          </p:cNvPr>
          <p:cNvSpPr/>
          <p:nvPr/>
        </p:nvSpPr>
        <p:spPr>
          <a:xfrm>
            <a:off x="8558804" y="2490032"/>
            <a:ext cx="30695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C3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tyres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 ≥ 20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ABOVE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5BCA013-4112-45E2-9F97-45C8D43105CA}"/>
              </a:ext>
            </a:extLst>
          </p:cNvPr>
          <p:cNvSpPr/>
          <p:nvPr/>
        </p:nvSpPr>
        <p:spPr>
          <a:xfrm>
            <a:off x="436584" y="4346204"/>
            <a:ext cx="1308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NOT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3888E14-F800-4132-8EAD-D77D59EDD383}"/>
              </a:ext>
            </a:extLst>
          </p:cNvPr>
          <p:cNvSpPr/>
          <p:nvPr/>
        </p:nvSpPr>
        <p:spPr>
          <a:xfrm>
            <a:off x="4256662" y="4205585"/>
            <a:ext cx="1308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NOT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11C4153-FFBF-4998-8696-0AEB37CE67AB}"/>
              </a:ext>
            </a:extLst>
          </p:cNvPr>
          <p:cNvSpPr/>
          <p:nvPr/>
        </p:nvSpPr>
        <p:spPr>
          <a:xfrm>
            <a:off x="7992462" y="4205585"/>
            <a:ext cx="1308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NOT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8E94F13-304E-4CB5-B44A-B364C8C17073}"/>
              </a:ext>
            </a:extLst>
          </p:cNvPr>
          <p:cNvSpPr txBox="1"/>
          <p:nvPr/>
        </p:nvSpPr>
        <p:spPr>
          <a:xfrm>
            <a:off x="4484813" y="563538"/>
            <a:ext cx="324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spc="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LIMIT PROPOSALS</a:t>
            </a:r>
            <a:endParaRPr lang="en-US" spc="5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4302962" y="4398833"/>
            <a:ext cx="1346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7976786" y="4399913"/>
            <a:ext cx="10793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32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Graphique 14">
            <a:extLst>
              <a:ext uri="{FF2B5EF4-FFF2-40B4-BE49-F238E27FC236}">
                <a16:creationId xmlns:a16="http://schemas.microsoft.com/office/drawing/2014/main" id="{964D1942-D189-4A2B-967D-EF4A2E9B8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898377"/>
              </p:ext>
            </p:extLst>
          </p:nvPr>
        </p:nvGraphicFramePr>
        <p:xfrm>
          <a:off x="6387036" y="1242391"/>
          <a:ext cx="5700340" cy="403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Graphique 15">
            <a:extLst>
              <a:ext uri="{FF2B5EF4-FFF2-40B4-BE49-F238E27FC236}">
                <a16:creationId xmlns:a16="http://schemas.microsoft.com/office/drawing/2014/main" id="{B036BB9C-2E9C-4FF0-8011-A7489A492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485764"/>
              </p:ext>
            </p:extLst>
          </p:nvPr>
        </p:nvGraphicFramePr>
        <p:xfrm>
          <a:off x="341782" y="1416393"/>
          <a:ext cx="5846473" cy="384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82077AB8-6AEF-473E-A3F1-943D7939E222}"/>
              </a:ext>
            </a:extLst>
          </p:cNvPr>
          <p:cNvSpPr txBox="1"/>
          <p:nvPr/>
        </p:nvSpPr>
        <p:spPr>
          <a:xfrm>
            <a:off x="2805593" y="563538"/>
            <a:ext cx="652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spc="50" dirty="0">
                <a:latin typeface="Arial" panose="020B0604020202020204" pitchFamily="34" charset="0"/>
                <a:cs typeface="Arial" panose="020B0604020202020204" pitchFamily="34" charset="0"/>
              </a:rPr>
              <a:t>SYNTHESIS : IMPACT on the MARKET DISTRIBUTIONS</a:t>
            </a:r>
            <a:endParaRPr lang="en-US" b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175903D-5DF7-4186-9FAC-519C45A2CB61}"/>
              </a:ext>
            </a:extLst>
          </p:cNvPr>
          <p:cNvSpPr txBox="1"/>
          <p:nvPr/>
        </p:nvSpPr>
        <p:spPr>
          <a:xfrm>
            <a:off x="0" y="6519446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Sales information : </a:t>
            </a:r>
          </a:p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2016 Europool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51EC5A5-70A8-45B4-9838-65296881C8B7}"/>
              </a:ext>
            </a:extLst>
          </p:cNvPr>
          <p:cNvSpPr txBox="1"/>
          <p:nvPr/>
        </p:nvSpPr>
        <p:spPr>
          <a:xfrm>
            <a:off x="220718" y="5924496"/>
            <a:ext cx="11776842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new TRACTION definition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Segregation will </a:t>
            </a:r>
            <a:r>
              <a:rPr kumimoji="0" lang="en-US" b="1" i="0" u="none" strike="noStrike" kern="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better correspond </a:t>
            </a:r>
            <a:r>
              <a:rPr kumimoji="0" lang="en-US" b="1" i="0" u="none" strike="noStrike" kern="0" cap="all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market  reality </a:t>
            </a:r>
            <a:r>
              <a:rPr lang="en-US" b="1" kern="0" cap="all" dirty="0">
                <a:latin typeface="Arial" panose="020B0604020202020204" pitchFamily="34" charset="0"/>
                <a:cs typeface="Arial" panose="020B0604020202020204" pitchFamily="34" charset="0"/>
              </a:rPr>
              <a:t>AND TO REGULATION INTENTION</a:t>
            </a:r>
            <a:endParaRPr kumimoji="0" lang="en-US" b="1" i="0" u="none" strike="noStrike" kern="0" cap="all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space réservé du pied de page 2">
            <a:extLst>
              <a:ext uri="{FF2B5EF4-FFF2-40B4-BE49-F238E27FC236}">
                <a16:creationId xmlns:a16="http://schemas.microsoft.com/office/drawing/2014/main" id="{0858DB11-FC60-4E60-92F9-68B5950C5CAA}"/>
              </a:ext>
            </a:extLst>
          </p:cNvPr>
          <p:cNvSpPr>
            <a:spLocks noGrp="1"/>
          </p:cNvSpPr>
          <p:nvPr/>
        </p:nvSpPr>
        <p:spPr>
          <a:xfrm>
            <a:off x="8029289" y="63275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/>
          </a:p>
        </p:txBody>
      </p:sp>
      <p:sp>
        <p:nvSpPr>
          <p:cNvPr id="36" name="ZoneTexte 9">
            <a:extLst>
              <a:ext uri="{FF2B5EF4-FFF2-40B4-BE49-F238E27FC236}">
                <a16:creationId xmlns:a16="http://schemas.microsoft.com/office/drawing/2014/main" id="{36E5290C-8526-415F-9DDA-DA998EA012CB}"/>
              </a:ext>
            </a:extLst>
          </p:cNvPr>
          <p:cNvSpPr txBox="1"/>
          <p:nvPr/>
        </p:nvSpPr>
        <p:spPr>
          <a:xfrm>
            <a:off x="8029289" y="1083986"/>
            <a:ext cx="156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>
                <a:solidFill>
                  <a:schemeClr val="accent2">
                    <a:lumMod val="75000"/>
                  </a:schemeClr>
                </a:solidFill>
              </a:rPr>
              <a:t>C3 TYRES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ZoneTexte 10">
            <a:extLst>
              <a:ext uri="{FF2B5EF4-FFF2-40B4-BE49-F238E27FC236}">
                <a16:creationId xmlns:a16="http://schemas.microsoft.com/office/drawing/2014/main" id="{2129BF4B-FAF2-41AD-867E-F96CC902B467}"/>
              </a:ext>
            </a:extLst>
          </p:cNvPr>
          <p:cNvSpPr txBox="1"/>
          <p:nvPr/>
        </p:nvSpPr>
        <p:spPr>
          <a:xfrm>
            <a:off x="1577416" y="1083986"/>
            <a:ext cx="175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accent1"/>
                </a:solidFill>
              </a:rPr>
              <a:t>C2 TYRES</a:t>
            </a:r>
          </a:p>
        </p:txBody>
      </p:sp>
      <p:sp>
        <p:nvSpPr>
          <p:cNvPr id="47" name="TextBox 102">
            <a:extLst>
              <a:ext uri="{FF2B5EF4-FFF2-40B4-BE49-F238E27FC236}">
                <a16:creationId xmlns:a16="http://schemas.microsoft.com/office/drawing/2014/main" id="{FBE8D198-49D4-4182-AB57-4E7B58193944}"/>
              </a:ext>
            </a:extLst>
          </p:cNvPr>
          <p:cNvSpPr txBox="1"/>
          <p:nvPr/>
        </p:nvSpPr>
        <p:spPr>
          <a:xfrm>
            <a:off x="34696" y="4215024"/>
            <a:ext cx="299849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 algn="ctr"/>
            <a:r>
              <a:rPr lang="en-US" b="1" u="sng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 algn="ctr"/>
            <a:endParaRPr lang="en-US" sz="160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might be</a:t>
            </a:r>
          </a:p>
          <a:p>
            <a:pPr algn="ctr"/>
            <a:r>
              <a:rPr lang="en-US" sz="16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Traction marked -</a:t>
            </a:r>
          </a:p>
          <a:p>
            <a:pPr algn="ctr"/>
            <a:r>
              <a:rPr lang="en-US" sz="16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may </a:t>
            </a:r>
            <a:r>
              <a:rPr lang="en-U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6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  <a:endParaRPr lang="en-US" sz="1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103">
            <a:extLst>
              <a:ext uri="{FF2B5EF4-FFF2-40B4-BE49-F238E27FC236}">
                <a16:creationId xmlns:a16="http://schemas.microsoft.com/office/drawing/2014/main" id="{EF892538-E750-467E-BE86-5F0E9F7E25CE}"/>
              </a:ext>
            </a:extLst>
          </p:cNvPr>
          <p:cNvSpPr txBox="1"/>
          <p:nvPr/>
        </p:nvSpPr>
        <p:spPr>
          <a:xfrm>
            <a:off x="2109566" y="4215024"/>
            <a:ext cx="2911446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  <a:p>
            <a:pPr algn="ctr"/>
            <a:r>
              <a:rPr lang="en-US" b="1" u="sng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 algn="ctr"/>
            <a:r>
              <a:rPr lang="en-US" b="1" u="sng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</a:p>
          <a:p>
            <a:pPr algn="ctr"/>
            <a:r>
              <a:rPr lang="en-US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may be -</a:t>
            </a:r>
          </a:p>
          <a:p>
            <a:pPr algn="ctr"/>
            <a:r>
              <a:rPr lang="en-US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may</a:t>
            </a:r>
          </a:p>
          <a:p>
            <a:pPr algn="ctr"/>
            <a:r>
              <a:rPr lang="en-U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</a:t>
            </a:r>
            <a:r>
              <a:rPr lang="en-US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</a:p>
          <a:p>
            <a:pPr algn="ctr"/>
            <a:endParaRPr 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F8B1E82-72AB-4F90-B6FC-354388483A97}"/>
              </a:ext>
            </a:extLst>
          </p:cNvPr>
          <p:cNvCxnSpPr/>
          <p:nvPr/>
        </p:nvCxnSpPr>
        <p:spPr>
          <a:xfrm>
            <a:off x="2017643" y="2037522"/>
            <a:ext cx="874644" cy="60628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916A33B-E511-43D8-80EE-F1C25522FCBB}"/>
              </a:ext>
            </a:extLst>
          </p:cNvPr>
          <p:cNvCxnSpPr>
            <a:cxnSpLocks/>
          </p:cNvCxnSpPr>
          <p:nvPr/>
        </p:nvCxnSpPr>
        <p:spPr>
          <a:xfrm>
            <a:off x="8029289" y="2037522"/>
            <a:ext cx="874644" cy="75264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02">
            <a:extLst>
              <a:ext uri="{FF2B5EF4-FFF2-40B4-BE49-F238E27FC236}">
                <a16:creationId xmlns:a16="http://schemas.microsoft.com/office/drawing/2014/main" id="{498BFB34-C613-48CE-938F-B243EEA80ECF}"/>
              </a:ext>
            </a:extLst>
          </p:cNvPr>
          <p:cNvSpPr txBox="1"/>
          <p:nvPr/>
        </p:nvSpPr>
        <p:spPr>
          <a:xfrm>
            <a:off x="6059354" y="4215024"/>
            <a:ext cx="299849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 algn="ctr"/>
            <a:r>
              <a:rPr lang="en-US" b="1" u="sng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 algn="ctr"/>
            <a:endParaRPr lang="en-US" sz="160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might be</a:t>
            </a:r>
          </a:p>
          <a:p>
            <a:pPr algn="ctr"/>
            <a:r>
              <a:rPr lang="en-US" sz="16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Traction marked -</a:t>
            </a:r>
          </a:p>
          <a:p>
            <a:pPr algn="ctr"/>
            <a:r>
              <a:rPr lang="en-US" sz="16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may </a:t>
            </a:r>
            <a:r>
              <a:rPr lang="en-U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6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  <a:endParaRPr lang="en-US" sz="1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103">
            <a:extLst>
              <a:ext uri="{FF2B5EF4-FFF2-40B4-BE49-F238E27FC236}">
                <a16:creationId xmlns:a16="http://schemas.microsoft.com/office/drawing/2014/main" id="{D52CA62B-9AE6-4619-8F63-794699EB6317}"/>
              </a:ext>
            </a:extLst>
          </p:cNvPr>
          <p:cNvSpPr txBox="1"/>
          <p:nvPr/>
        </p:nvSpPr>
        <p:spPr>
          <a:xfrm>
            <a:off x="8134224" y="4215024"/>
            <a:ext cx="2911446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  <a:p>
            <a:pPr algn="ctr"/>
            <a:r>
              <a:rPr lang="en-US" b="1" u="sng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 algn="ctr"/>
            <a:r>
              <a:rPr lang="en-US" b="1" u="sng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</a:p>
          <a:p>
            <a:pPr algn="ctr"/>
            <a:r>
              <a:rPr lang="en-US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may be -</a:t>
            </a:r>
          </a:p>
          <a:p>
            <a:pPr algn="ctr"/>
            <a:r>
              <a:rPr lang="en-US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may</a:t>
            </a:r>
          </a:p>
          <a:p>
            <a:pPr algn="ctr"/>
            <a:r>
              <a:rPr lang="en-U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</a:t>
            </a:r>
            <a:r>
              <a:rPr lang="en-US" sz="1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</a:p>
          <a:p>
            <a:pPr algn="ctr"/>
            <a:endParaRPr 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10305"/>
            <a:ext cx="10844048" cy="47485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ETRTO considers that current TRACTION definition is not well segregating real Traction </a:t>
            </a:r>
            <a:r>
              <a:rPr lang="en-US" dirty="0" err="1"/>
              <a:t>tyres</a:t>
            </a:r>
            <a:r>
              <a:rPr lang="en-US" dirty="0"/>
              <a:t> from non-Traction ones.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has not been possible to define a unique test method and a unique threshold to propose a physical test method.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ETRTO proposes a more mechanical approach for the new Traction definition.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This new Traction definition proposal provides a more accurate segregation,  better corresponding to market reality.</a:t>
            </a:r>
            <a:br>
              <a:rPr lang="en-US" dirty="0"/>
            </a:br>
            <a:endParaRPr lang="en-US" dirty="0"/>
          </a:p>
          <a:p>
            <a:r>
              <a:rPr lang="fr-FR" dirty="0" err="1"/>
              <a:t>Sufficient</a:t>
            </a:r>
            <a:r>
              <a:rPr lang="fr-FR" dirty="0"/>
              <a:t> </a:t>
            </a:r>
            <a:r>
              <a:rPr lang="fr-FR" dirty="0" err="1"/>
              <a:t>transitional</a:t>
            </a:r>
            <a:r>
              <a:rPr lang="fr-FR" dirty="0"/>
              <a:t> provisions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precised</a:t>
            </a:r>
            <a:r>
              <a:rPr lang="fr-FR" dirty="0"/>
              <a:t> in a </a:t>
            </a:r>
            <a:r>
              <a:rPr lang="fr-FR" dirty="0" err="1"/>
              <a:t>Working</a:t>
            </a:r>
            <a:r>
              <a:rPr lang="fr-FR" dirty="0"/>
              <a:t> Document for </a:t>
            </a:r>
            <a:r>
              <a:rPr lang="fr-FR" dirty="0" err="1"/>
              <a:t>next</a:t>
            </a:r>
            <a:r>
              <a:rPr lang="fr-FR" dirty="0"/>
              <a:t> GRBP session if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proposal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accepted</a:t>
            </a:r>
            <a:r>
              <a:rPr lang="fr-FR" dirty="0"/>
              <a:t>.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596906" y="6386775"/>
            <a:ext cx="478973" cy="365125"/>
          </a:xfrm>
        </p:spPr>
        <p:txBody>
          <a:bodyPr/>
          <a:lstStyle/>
          <a:p>
            <a:fld id="{AD522474-6E26-4A9F-B494-1BE33D6F3DF4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24969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20808</TotalTime>
  <Words>662</Words>
  <Application>Microsoft Office PowerPoint</Application>
  <PresentationFormat>Widescreen</PresentationFormat>
  <Paragraphs>232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Scheuren</dc:creator>
  <cp:lastModifiedBy>Konstantin Glukhenkiy</cp:lastModifiedBy>
  <cp:revision>796</cp:revision>
  <cp:lastPrinted>2019-09-04T07:18:31Z</cp:lastPrinted>
  <dcterms:created xsi:type="dcterms:W3CDTF">2018-11-13T14:36:31Z</dcterms:created>
  <dcterms:modified xsi:type="dcterms:W3CDTF">2019-09-11T06:58:31Z</dcterms:modified>
</cp:coreProperties>
</file>