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301" r:id="rId4"/>
    <p:sldId id="302" r:id="rId5"/>
    <p:sldId id="303" r:id="rId6"/>
    <p:sldId id="304" r:id="rId7"/>
    <p:sldId id="349" r:id="rId8"/>
    <p:sldId id="420" r:id="rId9"/>
    <p:sldId id="322" r:id="rId10"/>
    <p:sldId id="323" r:id="rId11"/>
    <p:sldId id="366" r:id="rId12"/>
    <p:sldId id="324" r:id="rId13"/>
    <p:sldId id="378" r:id="rId14"/>
    <p:sldId id="329" r:id="rId15"/>
    <p:sldId id="383" r:id="rId16"/>
    <p:sldId id="385" r:id="rId17"/>
    <p:sldId id="386" r:id="rId18"/>
    <p:sldId id="387" r:id="rId19"/>
    <p:sldId id="388" r:id="rId20"/>
    <p:sldId id="390" r:id="rId21"/>
    <p:sldId id="395" r:id="rId22"/>
    <p:sldId id="398" r:id="rId23"/>
    <p:sldId id="399" r:id="rId24"/>
    <p:sldId id="400" r:id="rId25"/>
    <p:sldId id="401" r:id="rId26"/>
    <p:sldId id="402" r:id="rId27"/>
    <p:sldId id="403" r:id="rId28"/>
    <p:sldId id="405" r:id="rId29"/>
    <p:sldId id="404" r:id="rId30"/>
    <p:sldId id="406" r:id="rId31"/>
    <p:sldId id="407" r:id="rId32"/>
    <p:sldId id="408" r:id="rId33"/>
    <p:sldId id="411" r:id="rId34"/>
    <p:sldId id="416" r:id="rId35"/>
    <p:sldId id="418" r:id="rId36"/>
    <p:sldId id="417" r:id="rId37"/>
    <p:sldId id="419" r:id="rId38"/>
    <p:sldId id="266" r:id="rId3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0"/>
    <p:restoredTop sz="93166" autoAdjust="0"/>
  </p:normalViewPr>
  <p:slideViewPr>
    <p:cSldViewPr snapToGrid="0" snapToObjects="1">
      <p:cViewPr varScale="1">
        <p:scale>
          <a:sx n="72" d="100"/>
          <a:sy n="72" d="100"/>
        </p:scale>
        <p:origin x="510" y="84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9-1-2019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9-1-2019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7479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2621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7117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168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23864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40887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6514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2">
            <a:extLst>
              <a:ext uri="{FF2B5EF4-FFF2-40B4-BE49-F238E27FC236}">
                <a16:creationId xmlns:a16="http://schemas.microsoft.com/office/drawing/2014/main" id="{FA96B9B6-9DD3-4EE7-9613-973441760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284" y="103174"/>
            <a:ext cx="3362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GRPE-78-12-Rev1</a:t>
            </a: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1200" baseline="30000" dirty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GRPE, 8-11 January 2019</a:t>
            </a:r>
          </a:p>
          <a:p>
            <a:pPr algn="r" eaLnBrk="1" hangingPunct="1"/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Agenda item 7</a:t>
            </a:r>
            <a:endParaRPr lang="de-DE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Raw exhaust (tailpipe) sampling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446024" y="1993900"/>
            <a:ext cx="5598160" cy="3614738"/>
          </a:xfrm>
        </p:spPr>
        <p:txBody>
          <a:bodyPr/>
          <a:lstStyle/>
          <a:p>
            <a:r>
              <a:rPr lang="en-IE" altLang="en-US" sz="2000" dirty="0"/>
              <a:t>Preliminary results generated by the JRC show 20% differences</a:t>
            </a:r>
          </a:p>
          <a:p>
            <a:r>
              <a:rPr lang="en-IE" altLang="en-US" sz="2000" dirty="0"/>
              <a:t>Input from others is necessary</a:t>
            </a:r>
          </a:p>
          <a:p>
            <a:r>
              <a:rPr lang="en-IE" altLang="en-US" sz="2000" dirty="0"/>
              <a:t>Theoretical investigation of uncertainty</a:t>
            </a:r>
          </a:p>
          <a:p>
            <a:r>
              <a:rPr lang="en-IE" altLang="en-US" sz="2000" dirty="0"/>
              <a:t>Data presented by the industry during the 43rd meeting confirming good correlation</a:t>
            </a:r>
          </a:p>
          <a:p>
            <a:endParaRPr lang="en-IE" altLang="en-US" sz="2400" dirty="0"/>
          </a:p>
          <a:p>
            <a:endParaRPr lang="en-IE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537960" y="1865884"/>
            <a:ext cx="5102352" cy="36009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altLang="en-US" sz="2000" dirty="0"/>
              <a:t>A well designed experimental programme has been agreed between JRC and ACEA</a:t>
            </a:r>
          </a:p>
          <a:p>
            <a:pPr>
              <a:spcAft>
                <a:spcPts val="600"/>
              </a:spcAft>
            </a:pPr>
            <a:endParaRPr lang="en-IE" sz="2000" dirty="0">
              <a:solidFill>
                <a:srgbClr val="000000"/>
              </a:solidFill>
            </a:endParaRPr>
          </a:p>
          <a:p>
            <a:pPr>
              <a:spcAft>
                <a:spcPts val="600"/>
              </a:spcAft>
            </a:pPr>
            <a:r>
              <a:rPr lang="en-IE" sz="2000" b="1" dirty="0">
                <a:solidFill>
                  <a:srgbClr val="000000"/>
                </a:solidFill>
              </a:rPr>
              <a:t>Objectives:</a:t>
            </a:r>
          </a:p>
          <a:p>
            <a:r>
              <a:rPr lang="en-IE" sz="2000" dirty="0"/>
              <a:t>Assess raw exhaust sampling for type approval</a:t>
            </a:r>
          </a:p>
          <a:p>
            <a:pPr lvl="1"/>
            <a:r>
              <a:rPr lang="en-IE" sz="2000" dirty="0"/>
              <a:t>Uncertainty TP vs CVS or PFDS</a:t>
            </a:r>
          </a:p>
          <a:p>
            <a:pPr lvl="1"/>
            <a:r>
              <a:rPr lang="en-IE" sz="2000" dirty="0"/>
              <a:t>Robustness of TP systems</a:t>
            </a:r>
          </a:p>
          <a:p>
            <a:pPr lvl="1"/>
            <a:r>
              <a:rPr lang="en-IE" sz="2000" dirty="0"/>
              <a:t>Technical specifications</a:t>
            </a:r>
          </a:p>
          <a:p>
            <a:r>
              <a:rPr lang="en-IE" sz="2000" dirty="0"/>
              <a:t>Sub-23 nm</a:t>
            </a:r>
          </a:p>
          <a:p>
            <a:pPr lvl="1"/>
            <a:r>
              <a:rPr lang="it-IT" sz="2000" dirty="0"/>
              <a:t>Support PMP</a:t>
            </a:r>
            <a:endParaRPr lang="en-IE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63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310646"/>
            <a:ext cx="10896600" cy="993310"/>
          </a:xfrm>
        </p:spPr>
        <p:txBody>
          <a:bodyPr/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27051" y="1444434"/>
            <a:ext cx="11664949" cy="46835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The exercise should cover:</a:t>
            </a:r>
            <a:endParaRPr lang="en-IE" dirty="0">
              <a:solidFill>
                <a:srgbClr val="000000"/>
              </a:solidFill>
            </a:endParaRPr>
          </a:p>
          <a:p>
            <a:pPr lvl="1"/>
            <a:r>
              <a:rPr lang="en-IE" sz="2000" dirty="0">
                <a:solidFill>
                  <a:srgbClr val="000000"/>
                </a:solidFill>
              </a:rPr>
              <a:t>CNG, DPF regenerations, high bio-fuels</a:t>
            </a:r>
          </a:p>
          <a:p>
            <a:pPr lvl="1"/>
            <a:r>
              <a:rPr lang="en-IE" sz="2000" dirty="0">
                <a:solidFill>
                  <a:srgbClr val="000000"/>
                </a:solidFill>
              </a:rPr>
              <a:t>Crankcase (open system) emissions connected to tailpipe </a:t>
            </a:r>
          </a:p>
          <a:p>
            <a:pPr lvl="1"/>
            <a:r>
              <a:rPr lang="en-IE" sz="2000" dirty="0">
                <a:solidFill>
                  <a:srgbClr val="000000"/>
                </a:solidFill>
              </a:rPr>
              <a:t>Instruments will be calibrated (especially 10 nm CPCs)</a:t>
            </a:r>
            <a:endParaRPr lang="en-US" sz="2000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European timeline from week 41 2018 to week 19+ 2019 covering 6 OEMS</a:t>
            </a:r>
          </a:p>
          <a:p>
            <a:r>
              <a:rPr lang="en-US" dirty="0">
                <a:solidFill>
                  <a:srgbClr val="000000"/>
                </a:solidFill>
              </a:rPr>
              <a:t>Extension to China (VECC and CAAM) under consideration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/>
              <a:t>Preliminary results at OEM1 show good results:</a:t>
            </a:r>
          </a:p>
          <a:p>
            <a:pPr lvl="1"/>
            <a:r>
              <a:rPr lang="en-US" dirty="0"/>
              <a:t>Excellent comparability partial flow – raw exhaust for both 23 and 10 nm CPCs</a:t>
            </a:r>
          </a:p>
          <a:p>
            <a:pPr lvl="1"/>
            <a:r>
              <a:rPr lang="en-US" dirty="0"/>
              <a:t>No artifacts from crankcase emissions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IE" dirty="0">
              <a:solidFill>
                <a:srgbClr val="000000"/>
              </a:solidFill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092200" y="463046"/>
            <a:ext cx="10896600" cy="9933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Scope / Timeline</a:t>
            </a:r>
            <a:br>
              <a:rPr lang="it-IT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212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PNC Calibration Round Robin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IE" altLang="en-US" sz="2400" dirty="0"/>
          </a:p>
          <a:p>
            <a:r>
              <a:rPr lang="en-IE" altLang="en-US" sz="2400" dirty="0"/>
              <a:t>Final report finished </a:t>
            </a:r>
            <a:r>
              <a:rPr lang="mr-IN" altLang="en-US" sz="2400" dirty="0"/>
              <a:t>–</a:t>
            </a:r>
            <a:r>
              <a:rPr lang="en-IE" altLang="en-US" sz="2400" dirty="0"/>
              <a:t> Available on the PMP website</a:t>
            </a:r>
          </a:p>
          <a:p>
            <a:endParaRPr lang="en-IE" altLang="en-US" sz="2400" dirty="0"/>
          </a:p>
          <a:p>
            <a:r>
              <a:rPr lang="en-IE" altLang="en-US" sz="2400" dirty="0"/>
              <a:t>Several reccomendations for calibration procedure improvement </a:t>
            </a:r>
          </a:p>
          <a:p>
            <a:endParaRPr lang="en-IE" altLang="en-US" sz="2400" dirty="0"/>
          </a:p>
          <a:p>
            <a:r>
              <a:rPr lang="en-IE" altLang="en-US" sz="2400" dirty="0"/>
              <a:t>Agreement within PMP group that at this moment in time changes to the calibration procedure make sense only in combination with the development  of a sub-23 nm procedure</a:t>
            </a:r>
          </a:p>
          <a:p>
            <a:endParaRPr lang="en-IE" altLang="en-US" sz="2400" dirty="0"/>
          </a:p>
          <a:p>
            <a:endParaRPr lang="en-IE" altLang="en-US" dirty="0"/>
          </a:p>
        </p:txBody>
      </p:sp>
    </p:spTree>
    <p:extLst>
      <p:ext uri="{BB962C8B-B14F-4D97-AF65-F5344CB8AC3E}">
        <p14:creationId xmlns:p14="http://schemas.microsoft.com/office/powerpoint/2010/main" val="3883726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>
          <a:xfrm>
            <a:off x="648529" y="175546"/>
            <a:ext cx="11187871" cy="993310"/>
          </a:xfrm>
        </p:spPr>
        <p:txBody>
          <a:bodyPr/>
          <a:lstStyle/>
          <a:p>
            <a:r>
              <a:rPr lang="en-US" altLang="en-US" dirty="0"/>
              <a:t>Short literature review about effects of gasoline characteristics on solid PN-Emissions, GDI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794164" y="1582420"/>
            <a:ext cx="10896600" cy="3614738"/>
          </a:xfrm>
        </p:spPr>
        <p:txBody>
          <a:bodyPr/>
          <a:lstStyle/>
          <a:p>
            <a:r>
              <a:rPr lang="en-IE" altLang="en-US" sz="2400" dirty="0"/>
              <a:t>Aromatics are suggested to increase PN emissions</a:t>
            </a:r>
          </a:p>
          <a:p>
            <a:pPr lvl="1"/>
            <a:r>
              <a:rPr lang="en-IE" altLang="en-US" sz="2000" dirty="0"/>
              <a:t>Hard to decompose, High ΔHv</a:t>
            </a:r>
          </a:p>
          <a:p>
            <a:pPr lvl="1"/>
            <a:r>
              <a:rPr lang="en-IE" altLang="en-US" sz="2000" dirty="0"/>
              <a:t>Low volatility, </a:t>
            </a:r>
          </a:p>
          <a:p>
            <a:pPr lvl="1"/>
            <a:r>
              <a:rPr lang="en-IE" altLang="en-US" sz="2000" dirty="0"/>
              <a:t>Decompostion directly to soot precursors </a:t>
            </a:r>
            <a:endParaRPr lang="en-IE" altLang="en-US" sz="2400" dirty="0"/>
          </a:p>
          <a:p>
            <a:r>
              <a:rPr lang="en-IE" altLang="en-US" sz="2400" dirty="0"/>
              <a:t>Volatility of the fuel is suggested to imply lower PN emissions</a:t>
            </a:r>
          </a:p>
          <a:p>
            <a:pPr lvl="1"/>
            <a:r>
              <a:rPr lang="en-IE" altLang="en-US" sz="2000" dirty="0"/>
              <a:t>Low volatility of fuel can affect mixture formation  wall wetting  PN</a:t>
            </a:r>
          </a:p>
          <a:p>
            <a:pPr lvl="1"/>
            <a:r>
              <a:rPr lang="en-IE" altLang="en-US" sz="2000" dirty="0"/>
              <a:t>(Too) high volatility fuel  possible flash evaporation  enhanced PN</a:t>
            </a:r>
          </a:p>
          <a:p>
            <a:pPr lvl="1"/>
            <a:r>
              <a:rPr lang="en-IE" altLang="en-US" sz="2000" dirty="0"/>
              <a:t>"Moderate" volatility increase  PN decrease</a:t>
            </a:r>
          </a:p>
          <a:p>
            <a:r>
              <a:rPr lang="en-IE" altLang="en-US" sz="2400" dirty="0"/>
              <a:t>Oxygenates are suggested to decrease PN emissions</a:t>
            </a:r>
          </a:p>
          <a:p>
            <a:pPr lvl="1"/>
            <a:r>
              <a:rPr lang="en-IE" altLang="en-US" sz="2000" dirty="0"/>
              <a:t>Oxidative reduction of soot precursors, Enhanced oxidation of soot, enhanced combustion in first place</a:t>
            </a:r>
          </a:p>
          <a:p>
            <a:pPr lvl="1"/>
            <a:r>
              <a:rPr lang="en-IE" altLang="en-US" sz="2000" dirty="0"/>
              <a:t>At  high Oxygenate levels, possibility to increase PN</a:t>
            </a:r>
          </a:p>
          <a:p>
            <a:endParaRPr lang="en-IE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48913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sz="3600" dirty="0"/>
              <a:t>NON-EXHAUST PARTICLE EMISSIONS</a:t>
            </a:r>
          </a:p>
        </p:txBody>
      </p:sp>
    </p:spTree>
    <p:extLst>
      <p:ext uri="{BB962C8B-B14F-4D97-AF65-F5344CB8AC3E}">
        <p14:creationId xmlns:p14="http://schemas.microsoft.com/office/powerpoint/2010/main" val="1462850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1552111"/>
            <a:ext cx="11226800" cy="1438275"/>
          </a:xfrm>
        </p:spPr>
        <p:txBody>
          <a:bodyPr/>
          <a:lstStyle/>
          <a:p>
            <a:pPr algn="ctr"/>
            <a:r>
              <a:rPr lang="en-US" sz="3600" dirty="0"/>
              <a:t>NON-EXHAUST PARTICLE EMISSIONS</a:t>
            </a:r>
          </a:p>
          <a:p>
            <a:pPr algn="ctr"/>
            <a:r>
              <a:rPr lang="en-US" sz="3600" dirty="0"/>
              <a:t>BRAKE WEAR EMISSIONS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2600" y="3384623"/>
            <a:ext cx="11226800" cy="144013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960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u="sng" dirty="0">
                <a:solidFill>
                  <a:schemeClr val="tx1"/>
                </a:solidFill>
              </a:rPr>
              <a:t>TASK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DEVELOPMENT OF A COMMON METHOD FOR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SAMPLING AND MEASURING BRAKE WEAR PARTICLES</a:t>
            </a:r>
          </a:p>
        </p:txBody>
      </p:sp>
    </p:spTree>
    <p:extLst>
      <p:ext uri="{BB962C8B-B14F-4D97-AF65-F5344CB8AC3E}">
        <p14:creationId xmlns:p14="http://schemas.microsoft.com/office/powerpoint/2010/main" val="181946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1552111"/>
            <a:ext cx="11226800" cy="1438275"/>
          </a:xfrm>
        </p:spPr>
        <p:txBody>
          <a:bodyPr/>
          <a:lstStyle/>
          <a:p>
            <a:pPr algn="ctr"/>
            <a:r>
              <a:rPr lang="en-IE" sz="2800" dirty="0"/>
              <a:t>DEVELOPMENT OF A COMMON METHOD FOR </a:t>
            </a:r>
          </a:p>
          <a:p>
            <a:pPr algn="ctr"/>
            <a:r>
              <a:rPr lang="en-IE" sz="2800" dirty="0"/>
              <a:t>SAMPLING AND MEASURING BRAKE WEAR PARTICLES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2600" y="3384623"/>
            <a:ext cx="11226800" cy="785933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960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2400" dirty="0">
                <a:solidFill>
                  <a:schemeClr val="tx1"/>
                </a:solidFill>
              </a:rPr>
              <a:t>STEP 1</a:t>
            </a:r>
          </a:p>
          <a:p>
            <a:pPr algn="ctr"/>
            <a:r>
              <a:rPr lang="en-IE" sz="2400" dirty="0">
                <a:solidFill>
                  <a:schemeClr val="tx1"/>
                </a:solidFill>
              </a:rPr>
              <a:t>DEVELOPMENT OF A NEW REAL-WORLD BRAKING CYCLE</a:t>
            </a:r>
          </a:p>
        </p:txBody>
      </p:sp>
    </p:spTree>
    <p:extLst>
      <p:ext uri="{BB962C8B-B14F-4D97-AF65-F5344CB8AC3E}">
        <p14:creationId xmlns:p14="http://schemas.microsoft.com/office/powerpoint/2010/main" val="1655553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757639" y="1599885"/>
            <a:ext cx="537488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The novel cycle has been developed and is freely available to the public in Mendeley (</a:t>
            </a:r>
            <a:r>
              <a:rPr lang="en-IE" altLang="en-US" dirty="0">
                <a:latin typeface="Verdana" pitchFamily="34" charset="0"/>
              </a:rPr>
              <a:t>WLTP-based Real-World Brake Wear Cycle) </a:t>
            </a:r>
            <a:r>
              <a:rPr lang="en-IE" altLang="en-US" sz="1600" u="sng" dirty="0">
                <a:solidFill>
                  <a:srgbClr val="640000"/>
                </a:solidFill>
                <a:latin typeface="Verdana" pitchFamily="34" charset="0"/>
              </a:rPr>
              <a:t>https://data.mendeley.com/ datasets/dkp376g3m8/1</a:t>
            </a:r>
            <a:endParaRPr lang="en-US" altLang="en-US" sz="1500" u="sng" dirty="0">
              <a:solidFill>
                <a:srgbClr val="640000"/>
              </a:solidFill>
              <a:latin typeface="Verdana" pitchFamily="34" charset="0"/>
            </a:endParaRPr>
          </a:p>
          <a:p>
            <a:pPr marL="361950" indent="-361950" algn="just" defTabSz="365125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Technical details regarding the cycle are described thoroughly in a peer-reviewed publication and have been presented to conferences (SAE Brake Colloquium, EuroBrake) as well as to PMP meetings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9027" t="13705" r="27208" b="40380"/>
          <a:stretch/>
        </p:blipFill>
        <p:spPr>
          <a:xfrm>
            <a:off x="-3620" y="1576043"/>
            <a:ext cx="6732000" cy="4414076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237893"/>
            <a:ext cx="12192000" cy="108538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altLang="en-US" sz="3200" b="1" cap="all" dirty="0">
                <a:latin typeface="Calibri" panose="020F0502020204030204" pitchFamily="34" charset="0"/>
                <a:ea typeface="Verdana" charset="0"/>
                <a:cs typeface="Verdana" charset="0"/>
              </a:rPr>
              <a:t>Development of a 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NEW REAL-WORLD BRAKING CYCLE </a:t>
            </a:r>
          </a:p>
          <a:p>
            <a:pPr algn="ctr">
              <a:spcBef>
                <a:spcPts val="0"/>
              </a:spcBef>
            </a:pPr>
            <a:r>
              <a:rPr lang="en-US" sz="3200" b="1" dirty="0"/>
              <a:t>NOVEL CYCLE</a:t>
            </a:r>
          </a:p>
        </p:txBody>
      </p:sp>
    </p:spTree>
    <p:extLst>
      <p:ext uri="{BB962C8B-B14F-4D97-AF65-F5344CB8AC3E}">
        <p14:creationId xmlns:p14="http://schemas.microsoft.com/office/powerpoint/2010/main" val="3289283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9027" y="5138431"/>
            <a:ext cx="11913947" cy="781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36512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IE" altLang="en-US" sz="1600" b="1" dirty="0">
                <a:latin typeface="Verdana" pitchFamily="34" charset="0"/>
              </a:rPr>
              <a:t>The cycle has already been tested at several labs and some preliminary results have been presented to the 48</a:t>
            </a:r>
            <a:r>
              <a:rPr lang="en-IE" altLang="en-US" sz="1600" b="1" baseline="30000" dirty="0">
                <a:latin typeface="Verdana" pitchFamily="34" charset="0"/>
              </a:rPr>
              <a:t>th</a:t>
            </a:r>
            <a:r>
              <a:rPr lang="en-IE" altLang="en-US" sz="1600" b="1" dirty="0">
                <a:latin typeface="Verdana" pitchFamily="34" charset="0"/>
              </a:rPr>
              <a:t> PMP Meeting. More results are expected to be published in 2019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237893"/>
            <a:ext cx="12192000" cy="1085385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altLang="en-US" sz="3200" b="1" cap="all" dirty="0">
                <a:latin typeface="Calibri" panose="020F0502020204030204" pitchFamily="34" charset="0"/>
                <a:ea typeface="Verdana" charset="0"/>
                <a:cs typeface="Verdana" charset="0"/>
              </a:rPr>
              <a:t>Development of a 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NEW REAL-WORLD BRAKING CYCLE </a:t>
            </a:r>
          </a:p>
          <a:p>
            <a:pPr algn="ctr">
              <a:spcBef>
                <a:spcPts val="0"/>
              </a:spcBef>
            </a:pPr>
            <a:r>
              <a:rPr lang="en-US" sz="3200" b="1" dirty="0"/>
              <a:t>NOVEL CYCLE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9781" y="1562998"/>
            <a:ext cx="11812438" cy="3449588"/>
            <a:chOff x="189781" y="1562998"/>
            <a:chExt cx="11812438" cy="3449588"/>
          </a:xfrm>
        </p:grpSpPr>
        <p:grpSp>
          <p:nvGrpSpPr>
            <p:cNvPr id="7" name="Group 6"/>
            <p:cNvGrpSpPr/>
            <p:nvPr/>
          </p:nvGrpSpPr>
          <p:grpSpPr>
            <a:xfrm>
              <a:off x="189781" y="1888654"/>
              <a:ext cx="11812438" cy="3123932"/>
              <a:chOff x="186160" y="2969741"/>
              <a:chExt cx="12005840" cy="3123932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67" t="5797" r="8951" b="2657"/>
              <a:stretch/>
            </p:blipFill>
            <p:spPr>
              <a:xfrm>
                <a:off x="186160" y="3120388"/>
                <a:ext cx="8678440" cy="2872207"/>
              </a:xfrm>
              <a:prstGeom prst="rect">
                <a:avLst/>
              </a:prstGeom>
            </p:spPr>
          </p:pic>
          <p:sp>
            <p:nvSpPr>
              <p:cNvPr id="9" name="Rectangle 8"/>
              <p:cNvSpPr/>
              <p:nvPr/>
            </p:nvSpPr>
            <p:spPr>
              <a:xfrm>
                <a:off x="8864600" y="2969741"/>
                <a:ext cx="3327400" cy="3123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79388" indent="-179388" algn="just">
                  <a:lnSpc>
                    <a:spcPct val="15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IE" altLang="ja-JP" sz="1600" dirty="0">
                    <a:latin typeface="Verdana" pitchFamily="34" charset="0"/>
                  </a:rPr>
                  <a:t>10 trips with 303 stops in </a:t>
                </a:r>
                <a:r>
                  <a:rPr lang="en-US" sz="1600" dirty="0">
                    <a:latin typeface="Verdana" pitchFamily="34" charset="0"/>
                  </a:rPr>
                  <a:t>4½ h</a:t>
                </a:r>
                <a:r>
                  <a:rPr lang="en-IE" altLang="ja-JP" sz="1600" dirty="0">
                    <a:latin typeface="Verdana" pitchFamily="34" charset="0"/>
                  </a:rPr>
                  <a:t> and 192 km cycle</a:t>
                </a:r>
              </a:p>
              <a:p>
                <a:pPr marL="179388" indent="-179388" algn="just">
                  <a:lnSpc>
                    <a:spcPct val="150000"/>
                  </a:lnSpc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IE" altLang="ja-JP" sz="1600" dirty="0">
                    <a:latin typeface="Verdana" pitchFamily="34" charset="0"/>
                  </a:rPr>
                  <a:t>Average vehicle speed of 44 km/h with maximum speed of 133 km/h</a:t>
                </a:r>
              </a:p>
              <a:p>
                <a:pPr marL="179388" indent="-179388" algn="just"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IE" altLang="ja-JP" sz="1600" dirty="0">
                    <a:latin typeface="Verdana" pitchFamily="34" charset="0"/>
                  </a:rPr>
                  <a:t>Deceleration rates of 0.5–2.2 m/s² are applied (mean value of 1.0 m/s²)</a:t>
                </a: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4421648" y="1562998"/>
              <a:ext cx="33487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  <a:defRPr/>
              </a:pPr>
              <a:r>
                <a:rPr lang="en-US" altLang="ja-JP" sz="1600" b="1" dirty="0">
                  <a:latin typeface="Verdana" pitchFamily="34" charset="0"/>
                </a:rPr>
                <a:t>THE CYCLE AT A GLANCE</a:t>
              </a:r>
              <a:endParaRPr lang="en-IE" altLang="ja-JP" sz="1600" b="1" dirty="0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295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6277" y="1628488"/>
            <a:ext cx="11799446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20725" indent="-720725" algn="just" defTabSz="72072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IE" altLang="en-US" sz="1600" dirty="0">
                <a:latin typeface="Verdana" pitchFamily="34" charset="0"/>
              </a:rPr>
              <a:t>Q1.	Low/high cooling air flow during dyno testing will lead to higher/lower average and maximum temperatures than observed in the field. How can we reproduce correct temperature levels? </a:t>
            </a:r>
            <a:r>
              <a:rPr lang="en-IE" altLang="en-US" sz="1600" dirty="0">
                <a:solidFill>
                  <a:schemeClr val="accent1"/>
                </a:solidFill>
                <a:latin typeface="Verdana" pitchFamily="34" charset="0"/>
              </a:rPr>
              <a:t>PMP has a recommended protocol for this during the RR validation phase.</a:t>
            </a:r>
          </a:p>
          <a:p>
            <a:pPr marL="720725" indent="-720725" algn="just" defTabSz="72072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IE" altLang="en-US" sz="1600" dirty="0">
                <a:latin typeface="Verdana" pitchFamily="34" charset="0"/>
              </a:rPr>
              <a:t>Q2.	Not all brake dyno setups are similar to each other. What would be the temperature level and cooling influence on other test setups particularly for emission testing. </a:t>
            </a:r>
            <a:r>
              <a:rPr lang="en-IE" altLang="en-US" sz="1600" dirty="0">
                <a:solidFill>
                  <a:schemeClr val="accent1"/>
                </a:solidFill>
                <a:latin typeface="Verdana" pitchFamily="34" charset="0"/>
              </a:rPr>
              <a:t>Still under investigation at PMP</a:t>
            </a:r>
          </a:p>
          <a:p>
            <a:pPr marL="720725" indent="-720725" algn="just" defTabSz="72072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IE" altLang="en-US" sz="1600" dirty="0">
                <a:latin typeface="Verdana" pitchFamily="34" charset="0"/>
              </a:rPr>
              <a:t>Q3.	What temperature will be achieved for other brake systems (vehicle classes) and how to adapt cycle to other vehicle classes? </a:t>
            </a:r>
            <a:r>
              <a:rPr lang="en-IE" altLang="en-US" sz="1600" dirty="0">
                <a:solidFill>
                  <a:schemeClr val="accent1"/>
                </a:solidFill>
                <a:latin typeface="Verdana" pitchFamily="34" charset="0"/>
              </a:rPr>
              <a:t>Further discussions needed at PMP during 2019</a:t>
            </a:r>
          </a:p>
          <a:p>
            <a:pPr marL="720725" indent="-720725" algn="just" defTabSz="72072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altLang="en-US" sz="1600" dirty="0" err="1">
                <a:latin typeface="Verdana" pitchFamily="34" charset="0"/>
              </a:rPr>
              <a:t>Q4</a:t>
            </a:r>
            <a:r>
              <a:rPr lang="en-US" altLang="en-US" sz="1600" dirty="0">
                <a:latin typeface="Verdana" pitchFamily="34" charset="0"/>
              </a:rPr>
              <a:t>.  	The development of the new cycle was based upon the </a:t>
            </a:r>
            <a:r>
              <a:rPr lang="en-US" altLang="en-US" sz="1600" dirty="0" err="1">
                <a:latin typeface="Verdana" pitchFamily="34" charset="0"/>
              </a:rPr>
              <a:t>WLTP</a:t>
            </a:r>
            <a:r>
              <a:rPr lang="en-US" altLang="en-US" sz="1600" dirty="0">
                <a:latin typeface="Verdana" pitchFamily="34" charset="0"/>
              </a:rPr>
              <a:t> European data for specific reasons. </a:t>
            </a:r>
            <a:r>
              <a:rPr lang="en-US" altLang="en-US" sz="1600" dirty="0">
                <a:solidFill>
                  <a:srgbClr val="0070C0"/>
                </a:solidFill>
                <a:latin typeface="Verdana" pitchFamily="34" charset="0"/>
              </a:rPr>
              <a:t>A further analysis of the </a:t>
            </a:r>
            <a:r>
              <a:rPr lang="en-US" altLang="en-US" sz="1600" dirty="0" err="1">
                <a:solidFill>
                  <a:srgbClr val="0070C0"/>
                </a:solidFill>
                <a:latin typeface="Verdana" pitchFamily="34" charset="0"/>
              </a:rPr>
              <a:t>WLTP</a:t>
            </a:r>
            <a:r>
              <a:rPr lang="en-US" altLang="en-US" sz="1600" dirty="0">
                <a:solidFill>
                  <a:srgbClr val="0070C0"/>
                </a:solidFill>
                <a:latin typeface="Verdana" pitchFamily="34" charset="0"/>
              </a:rPr>
              <a:t> data from other Regions (i.e. Japan) will be carried out to analyze if the cycle is also representative</a:t>
            </a:r>
            <a:endParaRPr lang="en-IE" altLang="en-US" sz="1600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247827"/>
            <a:ext cx="12192000" cy="93399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IE" altLang="en-US" sz="3200" b="1" cap="all" dirty="0">
                <a:latin typeface="Calibri" panose="020F0502020204030204" pitchFamily="34" charset="0"/>
                <a:ea typeface="Verdana" charset="0"/>
                <a:cs typeface="Verdana" charset="0"/>
              </a:rPr>
              <a:t>Development of a NEW REAL-WORLD BRAKING CYCLE 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OPEN ISSUES FOR TF1 CONSIDERATION</a:t>
            </a:r>
          </a:p>
        </p:txBody>
      </p:sp>
    </p:spTree>
    <p:extLst>
      <p:ext uri="{BB962C8B-B14F-4D97-AF65-F5344CB8AC3E}">
        <p14:creationId xmlns:p14="http://schemas.microsoft.com/office/powerpoint/2010/main" val="588993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49</a:t>
            </a:r>
            <a:r>
              <a:rPr lang="en-US" baseline="30000" dirty="0"/>
              <a:t>th</a:t>
            </a:r>
            <a:r>
              <a:rPr lang="en-US" dirty="0"/>
              <a:t> PMP session in conjunction with 78th UNECE GRPE session</a:t>
            </a:r>
            <a:br>
              <a:rPr lang="en-US" dirty="0"/>
            </a:br>
            <a:br>
              <a:rPr lang="en-US" dirty="0"/>
            </a:br>
            <a:r>
              <a:rPr lang="en-US" sz="3200" dirty="0"/>
              <a:t>PMP IWG Progress Report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Geneva, 8</a:t>
            </a:r>
            <a:r>
              <a:rPr lang="it-IT" baseline="30000" dirty="0"/>
              <a:t>th</a:t>
            </a:r>
            <a:r>
              <a:rPr lang="it-IT" dirty="0"/>
              <a:t> -11</a:t>
            </a:r>
            <a:r>
              <a:rPr lang="it-IT" baseline="30000" dirty="0"/>
              <a:t>th</a:t>
            </a:r>
            <a:r>
              <a:rPr lang="it-IT" dirty="0"/>
              <a:t> </a:t>
            </a:r>
            <a:r>
              <a:rPr lang="it-IT" dirty="0" err="1"/>
              <a:t>January</a:t>
            </a:r>
            <a:r>
              <a:rPr lang="it-IT" dirty="0"/>
              <a:t> 2019</a:t>
            </a:r>
            <a:endParaRPr lang="en-US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0470" y="3809493"/>
            <a:ext cx="1969717" cy="1493763"/>
          </a:xfrm>
          <a:prstGeom prst="rect">
            <a:avLst/>
          </a:prstGeom>
          <a:noFill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90470" y="5412861"/>
            <a:ext cx="2496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600" b="1" dirty="0">
                <a:solidFill>
                  <a:schemeClr val="bg1"/>
                </a:solidFill>
              </a:rPr>
              <a:t>UNITED NATIONS</a:t>
            </a:r>
            <a:endParaRPr lang="en-IE" sz="16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91840" y="5303256"/>
            <a:ext cx="635508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A more comprehensive version of this presentation is available on the PMP website as document PMP-49-02</a:t>
            </a:r>
          </a:p>
        </p:txBody>
      </p:sp>
      <p:sp>
        <p:nvSpPr>
          <p:cNvPr id="7" name="Textfeld 12">
            <a:extLst>
              <a:ext uri="{FF2B5EF4-FFF2-40B4-BE49-F238E27FC236}">
                <a16:creationId xmlns:a16="http://schemas.microsoft.com/office/drawing/2014/main" id="{ED2CEF22-67D9-4DF1-8801-85CD6DC54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30284" y="103174"/>
            <a:ext cx="3362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Informal document </a:t>
            </a:r>
            <a:r>
              <a:rPr lang="en-US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GRPE-78-12-Rev1</a:t>
            </a:r>
          </a:p>
          <a:p>
            <a:pPr algn="r"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78</a:t>
            </a:r>
            <a:r>
              <a:rPr lang="en-US" sz="1200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GRPE, 8-11 January 2019</a:t>
            </a:r>
          </a:p>
          <a:p>
            <a:pPr algn="r" eaLnBrk="1" hangingPunct="1"/>
            <a:r>
              <a:rPr lang="en-US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Agenda item 7</a:t>
            </a:r>
            <a:endParaRPr lang="de-DE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28000" y="1595087"/>
            <a:ext cx="11736000" cy="1237322"/>
          </a:xfrm>
          <a:prstGeom prst="rect">
            <a:avLst/>
          </a:prstGeom>
          <a:ln/>
          <a:extLst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12700" lvl="0" indent="-12700" algn="just">
              <a:lnSpc>
                <a:spcPct val="150000"/>
              </a:lnSpc>
              <a:defRPr/>
            </a:pPr>
            <a:r>
              <a:rPr lang="en-IE" altLang="en-US" sz="17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RR: The overall objective is to demonstrate that the novel cycle is repeatable at brake dyno level and reproducible at different labs/dynos. For that reason the brake temperature profile recorded at the vehicle during the development phase should be reproduced at the dyno level </a:t>
            </a:r>
          </a:p>
        </p:txBody>
      </p:sp>
      <p:sp>
        <p:nvSpPr>
          <p:cNvPr id="16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247827"/>
            <a:ext cx="12192000" cy="933991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US" altLang="en-US" sz="3200" b="1" cap="all" dirty="0">
                <a:latin typeface="Calibri" panose="020F0502020204030204" pitchFamily="34" charset="0"/>
                <a:ea typeface="Verdana" charset="0"/>
                <a:cs typeface="Verdana" charset="0"/>
              </a:rPr>
              <a:t>VALIDATION of THE </a:t>
            </a:r>
            <a:r>
              <a:rPr lang="en-US" sz="3200" b="1" dirty="0">
                <a:solidFill>
                  <a:prstClr val="white"/>
                </a:solidFill>
                <a:latin typeface="Calibri"/>
              </a:rPr>
              <a:t>NOVEL REAL-WORLD BRAKING CYCLE</a:t>
            </a:r>
          </a:p>
          <a:p>
            <a:pPr algn="ctr">
              <a:spcBef>
                <a:spcPts val="0"/>
              </a:spcBef>
            </a:pPr>
            <a:r>
              <a:rPr lang="en-US" sz="3200" b="1" dirty="0">
                <a:solidFill>
                  <a:prstClr val="white"/>
                </a:solidFill>
                <a:latin typeface="Calibri"/>
              </a:rPr>
              <a:t>ROUND-ROBIN EXERCISE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3455" y="2995961"/>
            <a:ext cx="8492721" cy="3023241"/>
            <a:chOff x="124139" y="3086208"/>
            <a:chExt cx="8896643" cy="2932994"/>
          </a:xfrm>
        </p:grpSpPr>
        <p:grpSp>
          <p:nvGrpSpPr>
            <p:cNvPr id="9" name="Group 8"/>
            <p:cNvGrpSpPr/>
            <p:nvPr/>
          </p:nvGrpSpPr>
          <p:grpSpPr>
            <a:xfrm>
              <a:off x="558473" y="3086208"/>
              <a:ext cx="8462309" cy="2717550"/>
              <a:chOff x="137432" y="1622943"/>
              <a:chExt cx="9042834" cy="2647950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3"/>
              <a:srcRect l="7156" t="6612" r="7927" b="49738"/>
              <a:stretch/>
            </p:blipFill>
            <p:spPr>
              <a:xfrm>
                <a:off x="137432" y="1622943"/>
                <a:ext cx="9042834" cy="2647950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58568" t="57237" r="30826" b="34699"/>
              <a:stretch/>
            </p:blipFill>
            <p:spPr>
              <a:xfrm>
                <a:off x="7124699" y="1784480"/>
                <a:ext cx="838201" cy="352425"/>
              </a:xfrm>
              <a:prstGeom prst="rect">
                <a:avLst/>
              </a:prstGeom>
            </p:spPr>
          </p:pic>
        </p:grpSp>
        <p:sp>
          <p:nvSpPr>
            <p:cNvPr id="14" name="Rectangle 13"/>
            <p:cNvSpPr/>
            <p:nvPr/>
          </p:nvSpPr>
          <p:spPr>
            <a:xfrm>
              <a:off x="478532" y="5803758"/>
              <a:ext cx="149151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fontAlgn="auto"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altLang="en-US" sz="800" b="1" dirty="0">
                  <a:latin typeface="Verdana" pitchFamily="34" charset="0"/>
                </a:rPr>
                <a:t>Mathissen et al. 2018</a:t>
              </a:r>
              <a:endParaRPr lang="en-IE" altLang="en-US" sz="800" b="1" dirty="0">
                <a:latin typeface="Verdana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-667072" y="4172937"/>
              <a:ext cx="2013922" cy="4314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  <a:defRPr/>
              </a:pPr>
              <a:r>
                <a:rPr lang="en-US" altLang="ja-JP" sz="1600" b="1" dirty="0">
                  <a:latin typeface="Verdana" pitchFamily="34" charset="0"/>
                </a:rPr>
                <a:t>FORD EXAMPLE</a:t>
              </a:r>
              <a:endParaRPr lang="en-IE" altLang="ja-JP" sz="1600" b="1" dirty="0">
                <a:latin typeface="Verdana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8601311" y="2852135"/>
            <a:ext cx="3412313" cy="3085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IE" altLang="en-US" sz="1600" dirty="0">
                <a:latin typeface="Verdana" pitchFamily="34" charset="0"/>
              </a:rPr>
              <a:t>RR is conducted in standard brake dyno test setup and NOT emissions setup</a:t>
            </a:r>
          </a:p>
          <a:p>
            <a:pPr marL="179388" indent="-179388" algn="just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altLang="ja-JP" sz="1600" dirty="0">
                <a:latin typeface="Verdana" pitchFamily="34" charset="0"/>
              </a:rPr>
              <a:t>Preliminary results from 3 labs demonstrate a difference between vehicle and dyno temperature lower than 10</a:t>
            </a:r>
            <a:r>
              <a:rPr lang="en-US" altLang="ja-JP" sz="1600" dirty="0">
                <a:latin typeface="Calibri" panose="020F0502020204030204" pitchFamily="34" charset="0"/>
              </a:rPr>
              <a:t>°</a:t>
            </a:r>
            <a:r>
              <a:rPr lang="en-US" altLang="ja-JP" sz="1600" dirty="0">
                <a:latin typeface="Verdana" pitchFamily="34" charset="0"/>
              </a:rPr>
              <a:t>C</a:t>
            </a:r>
            <a:endParaRPr lang="en-IE" altLang="ja-JP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343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82600" y="1552111"/>
            <a:ext cx="11226800" cy="1438275"/>
          </a:xfrm>
        </p:spPr>
        <p:txBody>
          <a:bodyPr/>
          <a:lstStyle/>
          <a:p>
            <a:pPr algn="ctr"/>
            <a:r>
              <a:rPr lang="en-IE" sz="2800" dirty="0"/>
              <a:t>DEVELOPMENT OF A COMMON METHOD FOR </a:t>
            </a:r>
          </a:p>
          <a:p>
            <a:pPr algn="ctr"/>
            <a:r>
              <a:rPr lang="en-IE" sz="2800" dirty="0"/>
              <a:t>SAMPLING AND MEASURING BRAKE WEAR PARTICLES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82600" y="3384623"/>
            <a:ext cx="11226800" cy="1410401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  <a:defRPr sz="9600" b="1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 sz="2400" dirty="0">
                <a:solidFill>
                  <a:schemeClr val="tx1"/>
                </a:solidFill>
              </a:rPr>
              <a:t>STEP 2 </a:t>
            </a:r>
          </a:p>
          <a:p>
            <a:pPr algn="ctr"/>
            <a:r>
              <a:rPr lang="en-IE" sz="2400" dirty="0">
                <a:solidFill>
                  <a:schemeClr val="tx1"/>
                </a:solidFill>
              </a:rPr>
              <a:t>DEFINITION OF A SET OF MINIMUM REQUIREMENTS </a:t>
            </a:r>
          </a:p>
          <a:p>
            <a:pPr algn="ctr"/>
            <a:r>
              <a:rPr lang="en-IE" sz="2400" dirty="0">
                <a:solidFill>
                  <a:schemeClr val="tx1"/>
                </a:solidFill>
              </a:rPr>
              <a:t>FOR THE EMISSIONS MEASUREMENT SETUP</a:t>
            </a:r>
          </a:p>
        </p:txBody>
      </p:sp>
    </p:spTree>
    <p:extLst>
      <p:ext uri="{BB962C8B-B14F-4D97-AF65-F5344CB8AC3E}">
        <p14:creationId xmlns:p14="http://schemas.microsoft.com/office/powerpoint/2010/main" val="26385984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222738"/>
            <a:ext cx="11544300" cy="924575"/>
          </a:xfrm>
        </p:spPr>
        <p:txBody>
          <a:bodyPr/>
          <a:lstStyle/>
          <a:p>
            <a:pPr algn="ctr"/>
            <a:r>
              <a:rPr lang="en-US" sz="2800" b="1" dirty="0"/>
              <a:t>SELECTION/DEFINITION OF TESTING PARAMETERS </a:t>
            </a:r>
          </a:p>
          <a:p>
            <a:pPr algn="ctr"/>
            <a:r>
              <a:rPr lang="en-IE" altLang="en-US" sz="2800" dirty="0">
                <a:latin typeface="Verdana" pitchFamily="34" charset="0"/>
              </a:rPr>
              <a:t>DEFINITION OF THE SCOPE BASED ON THE MANDATE</a:t>
            </a:r>
            <a:endParaRPr lang="en-IE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58202" y="1666529"/>
            <a:ext cx="11475596" cy="4067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en-US" sz="2000" dirty="0">
                <a:latin typeface="Verdana" pitchFamily="34" charset="0"/>
              </a:rPr>
              <a:t>There is a common agreement that both PM</a:t>
            </a:r>
            <a:r>
              <a:rPr lang="en-US" altLang="en-US" sz="2000" baseline="-25000" dirty="0">
                <a:latin typeface="Verdana" pitchFamily="34" charset="0"/>
              </a:rPr>
              <a:t>10</a:t>
            </a:r>
            <a:r>
              <a:rPr lang="en-US" altLang="en-US" sz="2000" dirty="0">
                <a:latin typeface="Verdana" pitchFamily="34" charset="0"/>
              </a:rPr>
              <a:t> and PM</a:t>
            </a:r>
            <a:r>
              <a:rPr lang="en-US" altLang="en-US" sz="2000" baseline="-25000" dirty="0">
                <a:latin typeface="Verdana" pitchFamily="34" charset="0"/>
              </a:rPr>
              <a:t>2.5</a:t>
            </a:r>
            <a:r>
              <a:rPr lang="en-US" altLang="en-US" sz="2000" dirty="0">
                <a:latin typeface="Verdana" pitchFamily="34" charset="0"/>
              </a:rPr>
              <a:t> as well as PN emissions should be 	investigated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en-US" sz="2000" u="sng" dirty="0">
                <a:latin typeface="Verdana" pitchFamily="34" charset="0"/>
              </a:rPr>
              <a:t>Challenge</a:t>
            </a:r>
            <a:r>
              <a:rPr lang="en-US" altLang="en-US" sz="2000" dirty="0">
                <a:latin typeface="Verdana" pitchFamily="34" charset="0"/>
              </a:rPr>
              <a:t>: Optimal layout and sampling conditions might be different for mass and PN 	measurement! A compromise could be needed to achieve all measurements simultaneously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2400"/>
              </a:spcAft>
              <a:buFont typeface="Arial" pitchFamily="34" charset="0"/>
              <a:buChar char="•"/>
            </a:pPr>
            <a:r>
              <a:rPr lang="en-US" altLang="en-US" sz="2000" u="sng" dirty="0">
                <a:latin typeface="Verdana" pitchFamily="34" charset="0"/>
              </a:rPr>
              <a:t>Challenge</a:t>
            </a:r>
            <a:r>
              <a:rPr lang="en-US" altLang="en-US" sz="2000" dirty="0">
                <a:latin typeface="Verdana" pitchFamily="34" charset="0"/>
              </a:rPr>
              <a:t>: There is no agreement yet on whether the PN concentration measurement shall 	focus on solid particles like in case of exhaust emissions or on total particles</a:t>
            </a:r>
            <a:r>
              <a:rPr lang="en-US" altLang="en-US" sz="2000" dirty="0">
                <a:solidFill>
                  <a:srgbClr val="002060"/>
                </a:solidFill>
                <a:latin typeface="Verdana" pitchFamily="34" charset="0"/>
              </a:rPr>
              <a:t>	</a:t>
            </a:r>
            <a:endParaRPr lang="en-IE" altLang="en-US" sz="20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63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222738"/>
            <a:ext cx="11544300" cy="924575"/>
          </a:xfrm>
        </p:spPr>
        <p:txBody>
          <a:bodyPr/>
          <a:lstStyle/>
          <a:p>
            <a:pPr algn="ctr"/>
            <a:r>
              <a:rPr lang="en-US" sz="2800" b="1" dirty="0"/>
              <a:t>SELECTION/DEFINITION OF TESTING PARAMETERS </a:t>
            </a:r>
          </a:p>
          <a:p>
            <a:pPr algn="ctr"/>
            <a:r>
              <a:rPr lang="en-IE" altLang="en-US" sz="2800" dirty="0">
                <a:latin typeface="Verdana" pitchFamily="34" charset="0"/>
              </a:rPr>
              <a:t>STRUCTURE THE WORK IN DIFFERENT THEMATIC TOPICS</a:t>
            </a:r>
            <a:endParaRPr lang="en-IE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96277" y="1608904"/>
            <a:ext cx="11799446" cy="824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36512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IE" altLang="en-US" sz="1700" b="1" dirty="0">
                <a:latin typeface="Verdana" pitchFamily="34" charset="0"/>
              </a:rPr>
              <a:t>The work has been structured in 9 Chapters based on the needs identified at the discussion for the definition of the scope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30" y="2544491"/>
            <a:ext cx="1139157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IE" altLang="en-US" sz="1700" dirty="0">
                <a:latin typeface="Verdana" pitchFamily="34" charset="0"/>
              </a:rPr>
              <a:t>1. Introduction, rationale, scope and list of topics not addressed</a:t>
            </a:r>
            <a:endParaRPr lang="en-US" altLang="en-US" sz="1700" dirty="0">
              <a:latin typeface="Verdana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IE" altLang="en-US" sz="1700" dirty="0">
                <a:latin typeface="Verdana" pitchFamily="34" charset="0"/>
              </a:rPr>
              <a:t>2. Nomenclature, definitions, and terminology, including ISO and EN standards</a:t>
            </a:r>
            <a:r>
              <a:rPr lang="en-US" altLang="en-US" sz="1700" dirty="0">
                <a:latin typeface="Verdana" pitchFamily="34" charset="0"/>
              </a:rPr>
              <a:t> </a:t>
            </a:r>
          </a:p>
          <a:p>
            <a:pPr algn="just" defTabSz="182563">
              <a:spcAft>
                <a:spcPts val="1200"/>
              </a:spcAft>
            </a:pPr>
            <a:r>
              <a:rPr lang="en-US" altLang="en-US" sz="1700" dirty="0">
                <a:latin typeface="Verdana" pitchFamily="34" charset="0"/>
              </a:rPr>
              <a:t>3. Brake dynamometer capabilities </a:t>
            </a:r>
          </a:p>
          <a:p>
            <a:pPr algn="just" defTabSz="182563">
              <a:spcAft>
                <a:spcPts val="1200"/>
              </a:spcAft>
            </a:pPr>
            <a:r>
              <a:rPr lang="en-US" altLang="en-US" sz="1700" dirty="0">
                <a:latin typeface="Verdana" pitchFamily="34" charset="0"/>
              </a:rPr>
              <a:t>4. Sampling system</a:t>
            </a:r>
          </a:p>
          <a:p>
            <a:pPr algn="just" defTabSz="182563">
              <a:spcAft>
                <a:spcPts val="1200"/>
              </a:spcAft>
            </a:pPr>
            <a:r>
              <a:rPr lang="en-IE" altLang="en-US" sz="1700" dirty="0">
                <a:latin typeface="Verdana" pitchFamily="34" charset="0"/>
              </a:rPr>
              <a:t>5. Brake emissions mass measurement system </a:t>
            </a:r>
          </a:p>
          <a:p>
            <a:pPr algn="just" defTabSz="182563">
              <a:spcAft>
                <a:spcPts val="1200"/>
              </a:spcAft>
            </a:pPr>
            <a:r>
              <a:rPr lang="en-IE" altLang="en-US" sz="1700" dirty="0">
                <a:latin typeface="Verdana" pitchFamily="34" charset="0"/>
              </a:rPr>
              <a:t>6. Brake emissions number measurement system</a:t>
            </a:r>
          </a:p>
          <a:p>
            <a:pPr algn="just" defTabSz="182563">
              <a:spcAft>
                <a:spcPts val="1200"/>
              </a:spcAft>
            </a:pPr>
            <a:r>
              <a:rPr lang="en-IE" altLang="en-US" sz="1700" dirty="0">
                <a:latin typeface="Verdana" pitchFamily="34" charset="0"/>
              </a:rPr>
              <a:t>7. System calibration, validation, and sign-off</a:t>
            </a:r>
          </a:p>
          <a:p>
            <a:pPr algn="just" defTabSz="182563">
              <a:spcAft>
                <a:spcPts val="1200"/>
              </a:spcAft>
            </a:pPr>
            <a:r>
              <a:rPr lang="en-US" altLang="en-US" sz="1700" dirty="0">
                <a:latin typeface="Verdana" pitchFamily="34" charset="0"/>
              </a:rPr>
              <a:t>8. Appendixes</a:t>
            </a:r>
          </a:p>
        </p:txBody>
      </p:sp>
    </p:spTree>
    <p:extLst>
      <p:ext uri="{BB962C8B-B14F-4D97-AF65-F5344CB8AC3E}">
        <p14:creationId xmlns:p14="http://schemas.microsoft.com/office/powerpoint/2010/main" val="26933032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222738"/>
            <a:ext cx="11544300" cy="924575"/>
          </a:xfrm>
        </p:spPr>
        <p:txBody>
          <a:bodyPr/>
          <a:lstStyle/>
          <a:p>
            <a:pPr algn="ctr"/>
            <a:r>
              <a:rPr lang="en-US" sz="2800" b="1" dirty="0"/>
              <a:t>SELECTION/DEFINITION OF TESTING PARAMETERS </a:t>
            </a:r>
          </a:p>
          <a:p>
            <a:pPr algn="ctr"/>
            <a:r>
              <a:rPr lang="en-US" altLang="en-US" sz="2800" dirty="0">
                <a:latin typeface="Verdana" pitchFamily="34" charset="0"/>
              </a:rPr>
              <a:t>CURRENT STATUS</a:t>
            </a:r>
            <a:endParaRPr lang="en-IE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196277" y="1527130"/>
            <a:ext cx="11799446" cy="824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just" defTabSz="365125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IE" altLang="en-US" sz="1700" b="1" dirty="0">
                <a:latin typeface="Verdana" pitchFamily="34" charset="0"/>
              </a:rPr>
              <a:t>The minimum testing requirements/specifications for the data collection have been agreed. Agreement on the following parameters/topics has been reached: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2430" y="2469421"/>
            <a:ext cx="11391570" cy="347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IE" altLang="en-US" sz="1700" dirty="0">
                <a:latin typeface="Verdana" pitchFamily="34" charset="0"/>
              </a:rPr>
              <a:t>1. Defined Cycle (WLTP-novel)</a:t>
            </a:r>
            <a:endParaRPr lang="en-US" altLang="en-US" sz="1700" dirty="0">
              <a:latin typeface="Verdana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IE" altLang="en-US" sz="1700" dirty="0">
                <a:latin typeface="Verdana" pitchFamily="34" charset="0"/>
              </a:rPr>
              <a:t>2. Background/blank concentration check</a:t>
            </a:r>
            <a:r>
              <a:rPr lang="en-US" altLang="en-US" sz="1700" dirty="0">
                <a:latin typeface="Verdana" pitchFamily="34" charset="0"/>
              </a:rPr>
              <a:t> </a:t>
            </a:r>
          </a:p>
          <a:p>
            <a:pPr algn="just" defTabSz="182563">
              <a:spcAft>
                <a:spcPts val="1000"/>
              </a:spcAft>
            </a:pPr>
            <a:r>
              <a:rPr lang="en-US" altLang="en-US" sz="1700" dirty="0">
                <a:latin typeface="Verdana" pitchFamily="34" charset="0"/>
              </a:rPr>
              <a:t>3. </a:t>
            </a:r>
            <a:r>
              <a:rPr lang="en-IE" altLang="en-US" sz="1700" dirty="0">
                <a:latin typeface="Verdana" pitchFamily="34" charset="0"/>
              </a:rPr>
              <a:t>Defined range of cooling air temperature and RH</a:t>
            </a:r>
            <a:r>
              <a:rPr lang="en-US" altLang="en-US" sz="1700" dirty="0">
                <a:latin typeface="Verdana" pitchFamily="34" charset="0"/>
              </a:rPr>
              <a:t> </a:t>
            </a:r>
          </a:p>
          <a:p>
            <a:pPr algn="just" defTabSz="182563">
              <a:spcAft>
                <a:spcPts val="1000"/>
              </a:spcAft>
            </a:pPr>
            <a:r>
              <a:rPr lang="en-US" altLang="en-US" sz="1700" dirty="0">
                <a:latin typeface="Verdana" pitchFamily="34" charset="0"/>
              </a:rPr>
              <a:t>4. </a:t>
            </a:r>
            <a:r>
              <a:rPr lang="en-IE" altLang="en-US" sz="1700" dirty="0">
                <a:latin typeface="Verdana" pitchFamily="34" charset="0"/>
              </a:rPr>
              <a:t>Common brake system for the first round of experiments</a:t>
            </a:r>
            <a:endParaRPr lang="en-US" altLang="en-US" sz="1700" dirty="0">
              <a:latin typeface="Verdana" pitchFamily="34" charset="0"/>
            </a:endParaRPr>
          </a:p>
          <a:p>
            <a:pPr algn="just" defTabSz="182563">
              <a:spcAft>
                <a:spcPts val="1000"/>
              </a:spcAft>
            </a:pPr>
            <a:r>
              <a:rPr lang="en-IE" altLang="en-US" sz="1700" dirty="0">
                <a:latin typeface="Verdana" pitchFamily="34" charset="0"/>
              </a:rPr>
              <a:t>5. Definition of a common bedding-in procedure </a:t>
            </a:r>
          </a:p>
          <a:p>
            <a:pPr algn="just" defTabSz="182563">
              <a:spcAft>
                <a:spcPts val="1000"/>
              </a:spcAft>
            </a:pPr>
            <a:r>
              <a:rPr lang="en-IE" altLang="en-US" sz="1700" dirty="0">
                <a:latin typeface="Verdana" pitchFamily="34" charset="0"/>
              </a:rPr>
              <a:t>6. Common method for measuring the brake temperature</a:t>
            </a:r>
          </a:p>
          <a:p>
            <a:pPr algn="just" defTabSz="182563">
              <a:spcAft>
                <a:spcPts val="1000"/>
              </a:spcAft>
            </a:pPr>
            <a:r>
              <a:rPr lang="en-IE" altLang="en-US" sz="1700" dirty="0">
                <a:latin typeface="Verdana" pitchFamily="34" charset="0"/>
              </a:rPr>
              <a:t>7. Measurement of PM concentration based on the gravimetric method described in Chapter 5</a:t>
            </a:r>
          </a:p>
          <a:p>
            <a:pPr algn="just" defTabSz="182563">
              <a:spcAft>
                <a:spcPts val="1000"/>
              </a:spcAft>
            </a:pPr>
            <a:r>
              <a:rPr lang="en-US" altLang="en-US" sz="1700" dirty="0">
                <a:latin typeface="Verdana" pitchFamily="34" charset="0"/>
              </a:rPr>
              <a:t>8. </a:t>
            </a:r>
            <a:r>
              <a:rPr lang="en-IE" altLang="en-US" sz="1700" dirty="0">
                <a:latin typeface="Verdana" pitchFamily="34" charset="0"/>
              </a:rPr>
              <a:t>Calculation of residence time in the enclosure and in the duct</a:t>
            </a:r>
          </a:p>
          <a:p>
            <a:pPr algn="just" defTabSz="182563">
              <a:spcAft>
                <a:spcPts val="1000"/>
              </a:spcAft>
            </a:pPr>
            <a:r>
              <a:rPr lang="en-IE" altLang="en-US" sz="1700" dirty="0">
                <a:latin typeface="Verdana" pitchFamily="34" charset="0"/>
              </a:rPr>
              <a:t>9. List of parameters to be registered</a:t>
            </a:r>
            <a:endParaRPr lang="en-US" altLang="en-US" sz="17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458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2554" y="1685611"/>
            <a:ext cx="1140689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indent="-442913" algn="just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en-US" altLang="en-US" sz="2000" dirty="0">
                <a:latin typeface="Verdana" pitchFamily="34" charset="0"/>
              </a:rPr>
              <a:t>Collection of experimental data within the TF2 </a:t>
            </a:r>
            <a:r>
              <a:rPr lang="en-US" altLang="en-US" sz="2000" b="1" dirty="0">
                <a:solidFill>
                  <a:srgbClr val="640000"/>
                </a:solidFill>
                <a:latin typeface="Verdana" pitchFamily="34" charset="0"/>
              </a:rPr>
              <a:t>(on-going)</a:t>
            </a:r>
            <a:endParaRPr lang="en-US" altLang="en-US" sz="2000" dirty="0">
              <a:solidFill>
                <a:srgbClr val="C00000"/>
              </a:solidFill>
              <a:latin typeface="Verdana" pitchFamily="34" charset="0"/>
            </a:endParaRPr>
          </a:p>
          <a:p>
            <a:pPr marL="984250" indent="-541338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Verdana" pitchFamily="34" charset="0"/>
              </a:rPr>
              <a:t>Data already exist from previous projects (already presented in 37</a:t>
            </a:r>
            <a:r>
              <a:rPr lang="en-US" altLang="en-US" sz="2000" baseline="30000" dirty="0">
                <a:latin typeface="Verdana" pitchFamily="34" charset="0"/>
              </a:rPr>
              <a:t>th</a:t>
            </a:r>
            <a:r>
              <a:rPr lang="en-US" altLang="en-US" sz="2000" dirty="0">
                <a:latin typeface="Verdana" pitchFamily="34" charset="0"/>
              </a:rPr>
              <a:t> – 48</a:t>
            </a:r>
            <a:r>
              <a:rPr lang="en-US" altLang="en-US" sz="2000" baseline="30000" dirty="0">
                <a:latin typeface="Verdana" pitchFamily="34" charset="0"/>
              </a:rPr>
              <a:t>th</a:t>
            </a:r>
            <a:r>
              <a:rPr lang="en-US" altLang="en-US" sz="2000" dirty="0">
                <a:latin typeface="Verdana" pitchFamily="34" charset="0"/>
              </a:rPr>
              <a:t> PMP Meetings)</a:t>
            </a:r>
          </a:p>
          <a:p>
            <a:pPr marL="984250" indent="-541338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Verdana" pitchFamily="34" charset="0"/>
              </a:rPr>
              <a:t>TF2 members are involved in many on-going projects and more data will come from there in the near future</a:t>
            </a:r>
          </a:p>
          <a:p>
            <a:pPr marL="984250" indent="-541338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latin typeface="Verdana" pitchFamily="34" charset="0"/>
              </a:rPr>
              <a:t>Based on this data the TF2 will define all necessary testing parameters and will come up with a minimum set of requirements for the sampling set-up and the necessary instrumentation 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222738"/>
            <a:ext cx="11544300" cy="924575"/>
          </a:xfrm>
        </p:spPr>
        <p:txBody>
          <a:bodyPr/>
          <a:lstStyle/>
          <a:p>
            <a:pPr algn="ctr"/>
            <a:r>
              <a:rPr lang="en-US" sz="3200" b="1" dirty="0"/>
              <a:t>BRAKE DUST SAMPLING AND MEASUREMENT </a:t>
            </a:r>
          </a:p>
          <a:p>
            <a:pPr algn="ctr"/>
            <a:r>
              <a:rPr lang="en-US" altLang="en-US" sz="2800" dirty="0">
                <a:latin typeface="Verdana" pitchFamily="34" charset="0"/>
              </a:rPr>
              <a:t>CURRENT STATUS</a:t>
            </a: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1185580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473755"/>
            <a:ext cx="11544300" cy="596237"/>
          </a:xfrm>
        </p:spPr>
        <p:txBody>
          <a:bodyPr/>
          <a:lstStyle/>
          <a:p>
            <a:pPr algn="ctr"/>
            <a:r>
              <a:rPr lang="en-US" sz="3200" dirty="0"/>
              <a:t>FUTURE TECHNOLOGIES - CHALLENGES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295740" y="1497558"/>
            <a:ext cx="11600521" cy="4545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The test rig approach clearly focuses only on the brake system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Other technologies (e.g. regenerative braking, smart braking, ADAS) have the potential to 	reduce brake wear emissions </a:t>
            </a:r>
          </a:p>
          <a:p>
            <a:pPr indent="274638" algn="just" defTabSz="274638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How to assess these technologies? </a:t>
            </a:r>
          </a:p>
          <a:p>
            <a:pPr marL="800100" lvl="1" indent="-342900" algn="just" defTabSz="274638">
              <a:lnSpc>
                <a:spcPct val="150000"/>
              </a:lnSpc>
              <a:spcAft>
                <a:spcPts val="600"/>
              </a:spcAft>
              <a:buFont typeface="Courier New"/>
              <a:buChar char="o"/>
            </a:pPr>
            <a:r>
              <a:rPr lang="en-US" altLang="en-US" dirty="0">
                <a:latin typeface="Verdana" pitchFamily="34" charset="0"/>
              </a:rPr>
              <a:t>The topic has been discussed in the last 2 PMP meetings – Presentation from VDA and TU Ilmenau showing a potential of between 60-90% decrease in PN emissions  </a:t>
            </a:r>
          </a:p>
          <a:p>
            <a:pPr marL="800100" lvl="1" indent="-342900" algn="just" defTabSz="274638">
              <a:lnSpc>
                <a:spcPct val="150000"/>
              </a:lnSpc>
              <a:spcAft>
                <a:spcPts val="600"/>
              </a:spcAft>
              <a:buFont typeface="Courier New"/>
              <a:buChar char="o"/>
            </a:pPr>
            <a:r>
              <a:rPr lang="en-US" altLang="en-US" dirty="0">
                <a:latin typeface="Verdana" pitchFamily="34" charset="0"/>
              </a:rPr>
              <a:t>Different options have been identified (modified cycle, modified brake dynos, eco-innovation like approach, modelling…)</a:t>
            </a:r>
          </a:p>
          <a:p>
            <a:pPr marL="800100" lvl="1" indent="-342900" algn="just" defTabSz="274638">
              <a:lnSpc>
                <a:spcPct val="150000"/>
              </a:lnSpc>
              <a:spcAft>
                <a:spcPts val="600"/>
              </a:spcAft>
              <a:buFont typeface="Courier New"/>
              <a:buChar char="o"/>
            </a:pPr>
            <a:r>
              <a:rPr lang="en-US" altLang="en-US" dirty="0">
                <a:latin typeface="Verdana" pitchFamily="34" charset="0"/>
              </a:rPr>
              <a:t>Further analysis will follow once the common methodology development is concluded</a:t>
            </a:r>
          </a:p>
        </p:txBody>
      </p:sp>
    </p:spTree>
    <p:extLst>
      <p:ext uri="{BB962C8B-B14F-4D97-AF65-F5344CB8AC3E}">
        <p14:creationId xmlns:p14="http://schemas.microsoft.com/office/powerpoint/2010/main" val="350925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23850" y="509322"/>
            <a:ext cx="11544300" cy="560717"/>
          </a:xfrm>
        </p:spPr>
        <p:txBody>
          <a:bodyPr/>
          <a:lstStyle/>
          <a:p>
            <a:pPr algn="ctr"/>
            <a:r>
              <a:rPr lang="en-US" sz="3200" dirty="0"/>
              <a:t>TYRE WEAR PARTICLES</a:t>
            </a:r>
            <a:endParaRPr lang="en-IE" sz="3200" dirty="0"/>
          </a:p>
        </p:txBody>
      </p:sp>
      <p:sp>
        <p:nvSpPr>
          <p:cNvPr id="6" name="Rectangle 5"/>
          <p:cNvSpPr/>
          <p:nvPr/>
        </p:nvSpPr>
        <p:spPr>
          <a:xfrm>
            <a:off x="358202" y="1713226"/>
            <a:ext cx="11475596" cy="4221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defTabSz="274638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Verdana" pitchFamily="34" charset="0"/>
              </a:rPr>
              <a:t>In the 48</a:t>
            </a:r>
            <a:r>
              <a:rPr lang="en-US" altLang="en-US" sz="2000" baseline="30000" dirty="0">
                <a:latin typeface="Verdana" pitchFamily="34" charset="0"/>
              </a:rPr>
              <a:t>th</a:t>
            </a:r>
            <a:r>
              <a:rPr lang="en-US" altLang="en-US" sz="2000" dirty="0">
                <a:latin typeface="Verdana" pitchFamily="34" charset="0"/>
              </a:rPr>
              <a:t> PMP meeting 3 sessions were dedicated to the subject</a:t>
            </a:r>
          </a:p>
          <a:p>
            <a:pPr marL="285750" indent="-285750" algn="just" defTabSz="274638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Verdana" pitchFamily="34" charset="0"/>
              </a:rPr>
              <a:t>JASIC (Japan) presented their methodology for </a:t>
            </a:r>
            <a:r>
              <a:rPr lang="en-IE" altLang="en-US" sz="2000" dirty="0">
                <a:latin typeface="Verdana" pitchFamily="34" charset="0"/>
              </a:rPr>
              <a:t>Tire dust emission measurement for a passenger vehicle</a:t>
            </a:r>
            <a:r>
              <a:rPr lang="en-US" altLang="en-US" sz="2000" dirty="0">
                <a:latin typeface="Verdana" pitchFamily="34" charset="0"/>
              </a:rPr>
              <a:t>.</a:t>
            </a:r>
          </a:p>
          <a:p>
            <a:pPr marL="285750" indent="-285750" algn="just" defTabSz="274638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Verdana" pitchFamily="34" charset="0"/>
              </a:rPr>
              <a:t>TU Ilmenau presented the results of laboratory measurements of tire wear emissions from their common project with AUDI </a:t>
            </a:r>
            <a:r>
              <a:rPr lang="en-US" altLang="en-US" sz="2000" dirty="0">
                <a:solidFill>
                  <a:srgbClr val="640000"/>
                </a:solidFill>
                <a:latin typeface="Verdana" pitchFamily="34" charset="0"/>
              </a:rPr>
              <a:t>(Presentation will become available in May)</a:t>
            </a:r>
          </a:p>
          <a:p>
            <a:pPr marL="285750" indent="-285750" algn="just" defTabSz="274638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Font typeface="Wingdings" panose="05000000000000000000" pitchFamily="2" charset="2"/>
              <a:buChar char="ü"/>
            </a:pPr>
            <a:r>
              <a:rPr lang="en-US" altLang="en-US" sz="2000" dirty="0">
                <a:latin typeface="Verdana" pitchFamily="34" charset="0"/>
              </a:rPr>
              <a:t>ETRMA provided an overall perspective of the tyre industry not only for tyre wear particle emissions but also for Microplastic emissions</a:t>
            </a:r>
          </a:p>
        </p:txBody>
      </p:sp>
    </p:spTree>
    <p:extLst>
      <p:ext uri="{BB962C8B-B14F-4D97-AF65-F5344CB8AC3E}">
        <p14:creationId xmlns:p14="http://schemas.microsoft.com/office/powerpoint/2010/main" val="2969295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sz="3600" dirty="0"/>
              <a:t>PMP NEXT STEPS</a:t>
            </a:r>
          </a:p>
        </p:txBody>
      </p:sp>
    </p:spTree>
    <p:extLst>
      <p:ext uri="{BB962C8B-B14F-4D97-AF65-F5344CB8AC3E}">
        <p14:creationId xmlns:p14="http://schemas.microsoft.com/office/powerpoint/2010/main" val="35480073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PMP Mandate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Current mandate expires in June 2019</a:t>
            </a:r>
          </a:p>
          <a:p>
            <a:pPr marL="0" indent="0">
              <a:buNone/>
            </a:pPr>
            <a:r>
              <a:rPr lang="en-US" sz="2400" dirty="0"/>
              <a:t>The PMP group had submitted to GRPE in June 2016 an updated draft version of the </a:t>
            </a:r>
            <a:r>
              <a:rPr lang="en-US" sz="2400" dirty="0" err="1"/>
              <a:t>ToR</a:t>
            </a:r>
            <a:r>
              <a:rPr lang="en-US" sz="2400" dirty="0"/>
              <a:t> and requested a new mandate with two main new concrete objectives: </a:t>
            </a:r>
          </a:p>
          <a:p>
            <a:endParaRPr lang="en-US" sz="1000" dirty="0"/>
          </a:p>
          <a:p>
            <a:pPr lvl="1"/>
            <a:r>
              <a:rPr lang="en-US" sz="2400" dirty="0"/>
              <a:t>Sub 23 nm exhaust particles: </a:t>
            </a:r>
          </a:p>
          <a:p>
            <a:pPr lvl="2"/>
            <a:r>
              <a:rPr lang="en-US" sz="1800" dirty="0"/>
              <a:t>Demonstrate the feasibility to measure sub23nm particles with the existing PMP methodology with appropriate modifications and assess measurement differences/uncertainties by means of a round robin (RR)</a:t>
            </a:r>
          </a:p>
          <a:p>
            <a:pPr marL="685800" lvl="3">
              <a:spcBef>
                <a:spcPts val="1000"/>
              </a:spcBef>
            </a:pPr>
            <a:r>
              <a:rPr lang="en-GB" sz="2400" dirty="0"/>
              <a:t>Development of a suggested common test procedure for sampling and assessing brake wear particles both in terms of mass and number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63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PMP meetings in 2018</a:t>
            </a:r>
            <a:endParaRPr lang="en-IE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sz="2000" dirty="0"/>
              <a:t>2018-01-10:  		PMP 46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(GRPE Geneva summary)</a:t>
            </a:r>
          </a:p>
          <a:p>
            <a:r>
              <a:rPr lang="en-US" altLang="en-US" sz="2000" dirty="0"/>
              <a:t>2017-05-16/17: 		PMP 47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 </a:t>
            </a:r>
          </a:p>
          <a:p>
            <a:pPr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it-IT" altLang="en-US" sz="2000" dirty="0"/>
              <a:t>2018-11-7/8 		PMP 48</a:t>
            </a:r>
            <a:r>
              <a:rPr lang="it-IT" altLang="en-US" sz="2000" baseline="30000" dirty="0"/>
              <a:t>th</a:t>
            </a: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endParaRPr lang="en-US" altLang="en-US" sz="2000" kern="1200" baseline="30000" dirty="0">
              <a:solidFill>
                <a:srgbClr val="0F5494"/>
              </a:solidFill>
              <a:latin typeface="Verdana" pitchFamily="34" charset="0"/>
            </a:endParaRPr>
          </a:p>
          <a:p>
            <a:pPr defTabSz="825500">
              <a:spcAft>
                <a:spcPct val="40000"/>
              </a:spcAft>
              <a:buClr>
                <a:srgbClr val="002060"/>
              </a:buClr>
              <a:buSzPct val="115000"/>
            </a:pPr>
            <a:r>
              <a:rPr lang="en-US" altLang="en-US" sz="2000" dirty="0"/>
              <a:t>NEXT F-2-F MEETING: </a:t>
            </a:r>
            <a:r>
              <a:rPr lang="en-US" altLang="en-US" sz="2000" b="1" dirty="0"/>
              <a:t>PMP 50</a:t>
            </a:r>
            <a:r>
              <a:rPr lang="en-US" altLang="en-US" sz="2000" b="1" baseline="30000" dirty="0"/>
              <a:t>th</a:t>
            </a:r>
            <a:r>
              <a:rPr lang="en-US" altLang="en-US" sz="2000" b="1" dirty="0"/>
              <a:t> Session 3</a:t>
            </a:r>
            <a:r>
              <a:rPr lang="en-US" altLang="en-US" sz="2000" b="1" baseline="30000" dirty="0"/>
              <a:t>rd</a:t>
            </a:r>
            <a:r>
              <a:rPr lang="en-US" altLang="en-US" sz="2000" b="1" dirty="0"/>
              <a:t> </a:t>
            </a:r>
            <a:r>
              <a:rPr lang="mr-IN" altLang="en-US" sz="2000" b="1" dirty="0"/>
              <a:t>–</a:t>
            </a:r>
            <a:r>
              <a:rPr lang="en-US" altLang="en-US" sz="2000" b="1" dirty="0"/>
              <a:t> 4</a:t>
            </a:r>
            <a:r>
              <a:rPr lang="en-US" altLang="en-US" sz="2000" b="1" baseline="30000" dirty="0"/>
              <a:t>th</a:t>
            </a:r>
            <a:r>
              <a:rPr lang="en-US" altLang="en-US" sz="2000" b="1" dirty="0"/>
              <a:t>  April 2019 </a:t>
            </a:r>
            <a:r>
              <a:rPr lang="en-US" altLang="en-US" sz="2000" dirty="0"/>
              <a:t>(Location: JRC </a:t>
            </a:r>
            <a:r>
              <a:rPr lang="en-US" altLang="en-US" sz="2000" dirty="0" err="1"/>
              <a:t>Ispra</a:t>
            </a:r>
            <a:r>
              <a:rPr lang="en-US" altLang="en-US" sz="2000" dirty="0"/>
              <a:t> - </a:t>
            </a:r>
            <a:r>
              <a:rPr lang="en-US" altLang="en-US" sz="2000" dirty="0" err="1"/>
              <a:t>tbc</a:t>
            </a:r>
            <a:r>
              <a:rPr lang="en-US" altLang="en-US" sz="2000" dirty="0"/>
              <a:t>)</a:t>
            </a:r>
          </a:p>
          <a:p>
            <a:pPr marL="0" indent="0" defTabSz="82550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4566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PMP Mandate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The informal group on Particle Measurement </a:t>
            </a:r>
            <a:r>
              <a:rPr lang="en-US" dirty="0" err="1"/>
              <a:t>Programme</a:t>
            </a:r>
            <a:r>
              <a:rPr lang="en-US" dirty="0"/>
              <a:t> should complete the tasks described in the revised TOR by June 2019. A prolongation and extension of the mandate of the group, in relation to the above tasks should be considered in by GRPE in the 79</a:t>
            </a:r>
            <a:r>
              <a:rPr lang="en-US" baseline="30000" dirty="0"/>
              <a:t>th</a:t>
            </a:r>
            <a:r>
              <a:rPr lang="en-US" dirty="0"/>
              <a:t> session.</a:t>
            </a:r>
          </a:p>
          <a:p>
            <a:endParaRPr lang="en-US" dirty="0"/>
          </a:p>
          <a:p>
            <a:r>
              <a:rPr lang="en-US" dirty="0"/>
              <a:t>The new mandate request will take into consideration the post-Euro 6/VI standard discussion just started in Europe</a:t>
            </a:r>
          </a:p>
        </p:txBody>
      </p:sp>
    </p:spTree>
    <p:extLst>
      <p:ext uri="{BB962C8B-B14F-4D97-AF65-F5344CB8AC3E}">
        <p14:creationId xmlns:p14="http://schemas.microsoft.com/office/powerpoint/2010/main" val="9725959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Post-Euro VI/6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A number of new measures will be assessed in the next months in view of a possible introduction in the post-Euro 6/VI </a:t>
            </a:r>
            <a:r>
              <a:rPr lang="en-US" dirty="0" err="1"/>
              <a:t>standards.These</a:t>
            </a:r>
            <a:r>
              <a:rPr lang="en-US" dirty="0"/>
              <a:t> include: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Reduction of the cut-off size below 23 nm (at least 10 nm) of the particle number measurement methodology</a:t>
            </a:r>
          </a:p>
          <a:p>
            <a:pPr>
              <a:spcAft>
                <a:spcPts val="600"/>
              </a:spcAft>
            </a:pPr>
            <a:r>
              <a:rPr lang="en-US" dirty="0"/>
              <a:t>Other measures under consideration not linked to post Euro 6/VI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Assessment of the possibility to introduce a standard on brake emissions </a:t>
            </a:r>
          </a:p>
          <a:p>
            <a:pPr lvl="1">
              <a:spcAft>
                <a:spcPts val="600"/>
              </a:spcAft>
              <a:buFont typeface="Wingdings" charset="2"/>
              <a:buChar char="ü"/>
            </a:pPr>
            <a:r>
              <a:rPr lang="en-US" sz="2400" dirty="0"/>
              <a:t>Methodology for the measurement of </a:t>
            </a:r>
            <a:r>
              <a:rPr lang="en-US" sz="2400" dirty="0" err="1"/>
              <a:t>tyre</a:t>
            </a:r>
            <a:r>
              <a:rPr lang="en-US" sz="2400" dirty="0"/>
              <a:t> abrasion rate</a:t>
            </a:r>
          </a:p>
        </p:txBody>
      </p:sp>
    </p:spTree>
    <p:extLst>
      <p:ext uri="{BB962C8B-B14F-4D97-AF65-F5344CB8AC3E}">
        <p14:creationId xmlns:p14="http://schemas.microsoft.com/office/powerpoint/2010/main" val="1887490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Sub-23 nm exhaust particles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508740"/>
            <a:ext cx="10896600" cy="3614738"/>
          </a:xfrm>
        </p:spPr>
        <p:txBody>
          <a:bodyPr/>
          <a:lstStyle/>
          <a:p>
            <a:r>
              <a:rPr lang="en-US" dirty="0"/>
              <a:t>EC requested the methodology to be ready, from a technical point of view, by June 2020 </a:t>
            </a:r>
          </a:p>
          <a:p>
            <a:r>
              <a:rPr lang="en-US" dirty="0"/>
              <a:t>This means a number of decision to be taken in the short term to leave enough time to assess different engine technologies and provide inputs for the definition of the limits</a:t>
            </a:r>
          </a:p>
          <a:p>
            <a:r>
              <a:rPr lang="en-US" dirty="0"/>
              <a:t>It has been proposed to: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Organize soon a </a:t>
            </a:r>
            <a:r>
              <a:rPr lang="en-US" sz="2400" dirty="0" err="1"/>
              <a:t>webconference</a:t>
            </a:r>
            <a:r>
              <a:rPr lang="en-US" sz="2400" dirty="0"/>
              <a:t> to start the discussion within PMP group and to prepare the next f-2-f meeting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Prepare a detailed roadmap in the next f-2-f meeting to meet the target date</a:t>
            </a:r>
          </a:p>
          <a:p>
            <a:pPr lvl="1">
              <a:buFont typeface="Wingdings" charset="2"/>
              <a:buChar char="ü"/>
            </a:pPr>
            <a:r>
              <a:rPr lang="en-US" sz="2400" dirty="0"/>
              <a:t> Drafting coordinator needed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3299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310646"/>
            <a:ext cx="10896600" cy="993310"/>
          </a:xfrm>
        </p:spPr>
        <p:txBody>
          <a:bodyPr/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092200" y="463046"/>
            <a:ext cx="10896600" cy="9933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Potential timeline /Milestones (to be revised)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456356"/>
            <a:ext cx="117475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350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000" y="1979498"/>
            <a:ext cx="11736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2563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WLTP Database Analysis </a:t>
            </a:r>
            <a:r>
              <a:rPr lang="en-US" altLang="en-US" dirty="0">
                <a:solidFill>
                  <a:srgbClr val="640000"/>
                </a:solidFill>
                <a:latin typeface="Verdana" pitchFamily="34" charset="0"/>
              </a:rPr>
              <a:t>(Concluded)</a:t>
            </a:r>
          </a:p>
          <a:p>
            <a:pPr indent="182563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Comparison of WLTP data with Existing Industrial Cycles </a:t>
            </a:r>
            <a:r>
              <a:rPr lang="en-US" altLang="en-US" dirty="0">
                <a:solidFill>
                  <a:srgbClr val="640000"/>
                </a:solidFill>
                <a:latin typeface="Verdana" pitchFamily="34" charset="0"/>
              </a:rPr>
              <a:t>(Concluded)</a:t>
            </a:r>
            <a:r>
              <a:rPr lang="en-US" altLang="en-US" dirty="0">
                <a:solidFill>
                  <a:srgbClr val="002060"/>
                </a:solidFill>
                <a:latin typeface="Verdana" pitchFamily="34" charset="0"/>
              </a:rPr>
              <a:t> </a:t>
            </a:r>
          </a:p>
          <a:p>
            <a:pPr indent="182563" algn="just" defTabSz="18256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Development of a first version of the novel (WLTP based) braking schedule </a:t>
            </a:r>
            <a:r>
              <a:rPr lang="en-US" altLang="en-US" dirty="0">
                <a:solidFill>
                  <a:srgbClr val="640000"/>
                </a:solidFill>
                <a:latin typeface="Verdana" pitchFamily="34" charset="0"/>
              </a:rPr>
              <a:t>(Concluded)</a:t>
            </a:r>
            <a:endParaRPr lang="en-US" altLang="en-US" dirty="0">
              <a:solidFill>
                <a:srgbClr val="C00000"/>
              </a:solidFill>
              <a:latin typeface="Verdana" pitchFamily="34" charset="0"/>
            </a:endParaRPr>
          </a:p>
          <a:p>
            <a:pPr indent="182563" algn="just" defTabSz="182563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Validation of the novel cycle - Round robin </a:t>
            </a:r>
            <a:r>
              <a:rPr lang="en-US" altLang="en-US" dirty="0">
                <a:solidFill>
                  <a:srgbClr val="640000"/>
                </a:solidFill>
                <a:latin typeface="Verdana" pitchFamily="34" charset="0"/>
              </a:rPr>
              <a:t>(Deadline: January 2019)</a:t>
            </a:r>
          </a:p>
        </p:txBody>
      </p:sp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151988"/>
            <a:ext cx="12192000" cy="95180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IE" sz="3200" dirty="0"/>
              <a:t>BRAKE WEAR EMISSIONS</a:t>
            </a:r>
          </a:p>
          <a:p>
            <a:pPr algn="ctr">
              <a:spcBef>
                <a:spcPts val="0"/>
              </a:spcBef>
            </a:pPr>
            <a:r>
              <a:rPr lang="en-IE" sz="3200" dirty="0"/>
              <a:t> </a:t>
            </a:r>
            <a:r>
              <a:rPr lang="en-IE" sz="2800" dirty="0"/>
              <a:t>DEVELOPMENT OF A COMMON METHOD FOR </a:t>
            </a:r>
          </a:p>
          <a:p>
            <a:pPr algn="ctr">
              <a:spcBef>
                <a:spcPts val="0"/>
              </a:spcBef>
            </a:pPr>
            <a:r>
              <a:rPr lang="en-IE" sz="2800" dirty="0"/>
              <a:t>SAMPLING AND MEASURING BRAKE WEAR PARTICLES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96277" y="1519694"/>
            <a:ext cx="11799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5125">
              <a:lnSpc>
                <a:spcPct val="150000"/>
              </a:lnSpc>
              <a:spcAft>
                <a:spcPts val="1200"/>
              </a:spcAft>
            </a:pPr>
            <a:r>
              <a:rPr lang="en-US" altLang="en-US" sz="1600" b="1" u="sng" dirty="0">
                <a:latin typeface="Verdana" pitchFamily="34" charset="0"/>
              </a:rPr>
              <a:t>STEP 1 - </a:t>
            </a:r>
            <a:r>
              <a:rPr lang="en-IE" altLang="en-US" sz="1600" b="1" u="sng" dirty="0">
                <a:latin typeface="Verdana" pitchFamily="34" charset="0"/>
              </a:rPr>
              <a:t>Development of a new real-world braking cycle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192560" y="3747682"/>
            <a:ext cx="11799446" cy="411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65125">
              <a:lnSpc>
                <a:spcPct val="150000"/>
              </a:lnSpc>
              <a:spcAft>
                <a:spcPts val="1200"/>
              </a:spcAft>
            </a:pPr>
            <a:r>
              <a:rPr lang="en-US" altLang="en-US" sz="1600" b="1" u="sng" dirty="0">
                <a:latin typeface="Verdana" pitchFamily="34" charset="0"/>
              </a:rPr>
              <a:t>STEP 2 - </a:t>
            </a:r>
            <a:r>
              <a:rPr lang="en-IE" altLang="en-US" sz="1600" b="1" u="sng" dirty="0">
                <a:latin typeface="Verdana" pitchFamily="34" charset="0"/>
              </a:rPr>
              <a:t>Definition of a set of minimum requirements for the emissions measurement setup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000" y="4208184"/>
            <a:ext cx="11736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altLang="en-US" dirty="0">
                <a:latin typeface="Verdana" pitchFamily="34" charset="0"/>
              </a:rPr>
              <a:t>Selection of the testing methodology </a:t>
            </a:r>
            <a:r>
              <a:rPr lang="en-US" altLang="en-US" dirty="0">
                <a:solidFill>
                  <a:srgbClr val="640000"/>
                </a:solidFill>
                <a:latin typeface="Verdana" pitchFamily="34" charset="0"/>
              </a:rPr>
              <a:t>(Concluded)</a:t>
            </a:r>
            <a:endParaRPr lang="en-US" altLang="en-US" dirty="0">
              <a:solidFill>
                <a:srgbClr val="C00000"/>
              </a:solidFill>
              <a:latin typeface="Verdana" pitchFamily="34" charset="0"/>
            </a:endParaRPr>
          </a:p>
          <a:p>
            <a:pPr marL="269875" indent="-269875" algn="just">
              <a:spcAft>
                <a:spcPts val="1200"/>
              </a:spcAft>
              <a:buFont typeface="Arial" pitchFamily="34" charset="0"/>
              <a:buChar char="•"/>
              <a:tabLst>
                <a:tab pos="269875" algn="l"/>
              </a:tabLst>
            </a:pPr>
            <a:r>
              <a:rPr lang="en-US" altLang="en-US" dirty="0">
                <a:latin typeface="Verdana" pitchFamily="34" charset="0"/>
              </a:rPr>
              <a:t>Comparison of existing systems/test rig configurations </a:t>
            </a:r>
            <a:r>
              <a:rPr lang="en-US" altLang="en-US" dirty="0">
                <a:solidFill>
                  <a:srgbClr val="640000"/>
                </a:solidFill>
                <a:latin typeface="Verdana" pitchFamily="34" charset="0"/>
              </a:rPr>
              <a:t>(Concluded)</a:t>
            </a:r>
            <a:r>
              <a:rPr lang="en-US" altLang="en-US" dirty="0">
                <a:solidFill>
                  <a:srgbClr val="C00000"/>
                </a:solidFill>
                <a:latin typeface="Verdana" pitchFamily="34" charset="0"/>
              </a:rPr>
              <a:t> 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altLang="en-US" dirty="0">
                <a:latin typeface="Verdana" pitchFamily="34" charset="0"/>
              </a:rPr>
              <a:t> 	Selection/definition of testing parameters </a:t>
            </a:r>
            <a:r>
              <a:rPr lang="en-US" altLang="en-US" dirty="0">
                <a:solidFill>
                  <a:srgbClr val="640000"/>
                </a:solidFill>
                <a:latin typeface="Verdana" pitchFamily="34" charset="0"/>
              </a:rPr>
              <a:t>(Deadline:  Still on-going)</a:t>
            </a:r>
          </a:p>
          <a:p>
            <a:pPr marL="266700" indent="-266700" algn="just">
              <a:spcAft>
                <a:spcPts val="1200"/>
              </a:spcAft>
              <a:buFont typeface="Arial" pitchFamily="34" charset="0"/>
              <a:buChar char="•"/>
              <a:tabLst>
                <a:tab pos="266700" algn="l"/>
              </a:tabLst>
            </a:pPr>
            <a:r>
              <a:rPr lang="en-US" altLang="en-US" dirty="0">
                <a:latin typeface="Verdana" pitchFamily="34" charset="0"/>
              </a:rPr>
              <a:t>Validation of the selected configuration(s) &amp; measurement methods </a:t>
            </a:r>
            <a:r>
              <a:rPr lang="en-US" altLang="en-US" dirty="0">
                <a:solidFill>
                  <a:srgbClr val="640000"/>
                </a:solidFill>
                <a:latin typeface="Verdana" pitchFamily="34" charset="0"/>
              </a:rPr>
              <a:t>(Deadline: December 2019)</a:t>
            </a:r>
          </a:p>
        </p:txBody>
      </p:sp>
    </p:spTree>
    <p:extLst>
      <p:ext uri="{BB962C8B-B14F-4D97-AF65-F5344CB8AC3E}">
        <p14:creationId xmlns:p14="http://schemas.microsoft.com/office/powerpoint/2010/main" val="18715331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246558"/>
            <a:ext cx="12192000" cy="95180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IE" sz="3200" dirty="0"/>
              <a:t>WHAT NEXT FOR REGULATORY PURPOSE?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/>
              <a:t>Building on the methodology developed within PMP seems to be a sensible approach</a:t>
            </a:r>
          </a:p>
          <a:p>
            <a:pPr>
              <a:spcAft>
                <a:spcPts val="600"/>
              </a:spcAft>
            </a:pPr>
            <a:r>
              <a:rPr lang="en-US" dirty="0"/>
              <a:t>Once the suggested methodology has been “completed” from a technical point of view, a monitoring phase to assess typical emission levels of brake systems as well as repeatability and reproducibility should follow </a:t>
            </a:r>
          </a:p>
          <a:p>
            <a:pPr>
              <a:spcAft>
                <a:spcPts val="600"/>
              </a:spcAft>
            </a:pPr>
            <a:r>
              <a:rPr lang="en-US" dirty="0"/>
              <a:t>Considering that PMP is based on voluntary participation/contribution, this requires a strong commitment from OEM and OEM suppliers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832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39800" y="310646"/>
            <a:ext cx="10896600" cy="993310"/>
          </a:xfrm>
        </p:spPr>
        <p:txBody>
          <a:bodyPr/>
          <a:lstStyle/>
          <a:p>
            <a:br>
              <a:rPr lang="it-IT" dirty="0"/>
            </a:br>
            <a:endParaRPr lang="en-US" dirty="0"/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092200" y="463046"/>
            <a:ext cx="10896600" cy="99331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Potential timeline /Milestones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1511300"/>
            <a:ext cx="117602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51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0" y="151988"/>
            <a:ext cx="12192000" cy="951803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en-IE" sz="3200" dirty="0"/>
              <a:t>TYRE WEAR EMISSIONS</a:t>
            </a:r>
          </a:p>
          <a:p>
            <a:pPr algn="ctr">
              <a:spcBef>
                <a:spcPts val="0"/>
              </a:spcBef>
            </a:pPr>
            <a:r>
              <a:rPr lang="en-IE" sz="3200" dirty="0"/>
              <a:t> </a:t>
            </a:r>
            <a:endParaRPr lang="en-IE" sz="2800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</p:spPr>
        <p:txBody>
          <a:bodyPr/>
          <a:lstStyle/>
          <a:p>
            <a:r>
              <a:rPr lang="en-US" sz="2400" dirty="0"/>
              <a:t>EU Third Mobility Package included the decision to develop a standard methodology to measure </a:t>
            </a:r>
            <a:r>
              <a:rPr lang="en-US" sz="2400" dirty="0" err="1"/>
              <a:t>tyre</a:t>
            </a:r>
            <a:r>
              <a:rPr lang="en-US" sz="2400" dirty="0"/>
              <a:t> abrasion rate</a:t>
            </a:r>
          </a:p>
          <a:p>
            <a:r>
              <a:rPr lang="en-US" sz="2400" dirty="0"/>
              <a:t>Very likely this methodology will be developed by an ad-hoc group set up by the EU Commission with strong involvement of main stakeholders, especially </a:t>
            </a:r>
            <a:r>
              <a:rPr lang="en-US" sz="2400" dirty="0" err="1"/>
              <a:t>tyre</a:t>
            </a:r>
            <a:r>
              <a:rPr lang="en-US" sz="2400" dirty="0"/>
              <a:t> manufacturers</a:t>
            </a:r>
          </a:p>
          <a:p>
            <a:r>
              <a:rPr lang="en-US" sz="2400" dirty="0"/>
              <a:t>The focus will be on the amount of material released into the environment by </a:t>
            </a:r>
            <a:r>
              <a:rPr lang="en-US" sz="2400" dirty="0" err="1"/>
              <a:t>tyres</a:t>
            </a:r>
            <a:r>
              <a:rPr lang="en-US" sz="2400" dirty="0"/>
              <a:t> (</a:t>
            </a:r>
            <a:r>
              <a:rPr lang="en-US" sz="2400" dirty="0" err="1"/>
              <a:t>microplastics</a:t>
            </a:r>
            <a:r>
              <a:rPr lang="en-US" sz="2400" dirty="0"/>
              <a:t> issue) </a:t>
            </a:r>
          </a:p>
          <a:p>
            <a:r>
              <a:rPr lang="en-US" sz="2400" dirty="0"/>
              <a:t>PMP could be involved again afterwards to investigate any possible correlation between abrasion rate and contribution to airborne PM10-2.5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557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8"/>
          <p:cNvSpPr txBox="1"/>
          <p:nvPr/>
        </p:nvSpPr>
        <p:spPr>
          <a:xfrm>
            <a:off x="2419350" y="3273440"/>
            <a:ext cx="9201150" cy="1384995"/>
          </a:xfrm>
          <a:prstGeom prst="rect">
            <a:avLst/>
          </a:prstGeom>
          <a:noFill/>
        </p:spPr>
        <p:txBody>
          <a:bodyPr wrap="square" lIns="91356" tIns="0" rIns="91356" bIns="0" rtlCol="0">
            <a:spAutoFit/>
          </a:bodyPr>
          <a:lstStyle/>
          <a:p>
            <a:r>
              <a:rPr lang="en-GB" sz="36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Any questions?</a:t>
            </a:r>
          </a:p>
          <a:p>
            <a:r>
              <a:rPr lang="en-GB" sz="1800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 can find the PMP leadership team </a:t>
            </a:r>
            <a:r>
              <a:rPr lang="en-GB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</a:t>
            </a:r>
            <a:r>
              <a:rPr lang="en-GB" sz="1800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Chair : Giorgio Martini - </a:t>
            </a:r>
            <a:r>
              <a:rPr lang="en-GB" sz="1800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giorgio.martini@</a:t>
            </a:r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ec.europa.eu </a:t>
            </a:r>
          </a:p>
          <a:p>
            <a:r>
              <a:rPr lang="en-GB" dirty="0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Technical Secretary : Rainer Vogt - </a:t>
            </a:r>
            <a:r>
              <a:rPr lang="en-GB" dirty="0" err="1">
                <a:solidFill>
                  <a:srgbClr val="3B83C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rvogt@ford.com</a:t>
            </a:r>
            <a:endParaRPr lang="en-GB" sz="1800" dirty="0">
              <a:solidFill>
                <a:srgbClr val="3B83C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01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sz="3600" dirty="0"/>
              <a:t>EXHAUST PARTICLE EMISSIONS</a:t>
            </a:r>
          </a:p>
        </p:txBody>
      </p:sp>
    </p:spTree>
    <p:extLst>
      <p:ext uri="{BB962C8B-B14F-4D97-AF65-F5344CB8AC3E}">
        <p14:creationId xmlns:p14="http://schemas.microsoft.com/office/powerpoint/2010/main" val="3324333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Main open points</a:t>
            </a:r>
            <a:endParaRPr lang="en-IE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/>
              <a:t>Round Robin Sub-23nm</a:t>
            </a:r>
          </a:p>
          <a:p>
            <a:r>
              <a:rPr lang="en-US" altLang="en-US" dirty="0"/>
              <a:t>Raw exhaust sampling</a:t>
            </a:r>
          </a:p>
          <a:p>
            <a:r>
              <a:rPr lang="en-US" altLang="en-US" dirty="0"/>
              <a:t>Round Robin PNC (Particle Number Counter)</a:t>
            </a:r>
          </a:p>
          <a:p>
            <a:r>
              <a:rPr lang="en-US" altLang="en-US" dirty="0"/>
              <a:t>Horizon 2020 projects</a:t>
            </a:r>
          </a:p>
          <a:p>
            <a:r>
              <a:rPr lang="it-IT" altLang="en-US" dirty="0"/>
              <a:t>Particle emissions from gas engines</a:t>
            </a:r>
            <a:endParaRPr lang="en-US" altLang="en-US" dirty="0"/>
          </a:p>
          <a:p>
            <a:r>
              <a:rPr lang="en-US" altLang="en-US" dirty="0"/>
              <a:t>WLTP low temperature PN testing</a:t>
            </a:r>
          </a:p>
          <a:p>
            <a:r>
              <a:rPr lang="en-US" altLang="en-US" dirty="0"/>
              <a:t>Effect of fuel on PN </a:t>
            </a:r>
          </a:p>
          <a:p>
            <a:pPr marL="0" indent="0" defTabSz="82550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r>
              <a:rPr lang="en-IE" altLang="en-US" sz="2000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5542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/>
              <a:t>Sub23 nm Round Robin</a:t>
            </a:r>
            <a:endParaRPr lang="en-IE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>
          <a:xfrm>
            <a:off x="839216" y="1673860"/>
            <a:ext cx="10896600" cy="3614738"/>
          </a:xfrm>
        </p:spPr>
        <p:txBody>
          <a:bodyPr/>
          <a:lstStyle/>
          <a:p>
            <a:r>
              <a:rPr lang="en-IE" altLang="en-US" sz="2000" dirty="0"/>
              <a:t>Development of a sub23nm (cut-off size:</a:t>
            </a:r>
            <a:r>
              <a:rPr lang="en-IE" altLang="en-US" sz="2000" dirty="0">
                <a:sym typeface="Symbol"/>
              </a:rPr>
              <a:t></a:t>
            </a:r>
            <a:r>
              <a:rPr lang="en-IE" altLang="en-US" sz="2000" dirty="0"/>
              <a:t> 10 nm) particle number measurement procedure based on the existing PMP methodology conveniently adapted.</a:t>
            </a:r>
          </a:p>
          <a:p>
            <a:r>
              <a:rPr lang="en-IE" altLang="en-US" sz="2000" dirty="0"/>
              <a:t>Main purpose: Monitoring particle emissions of new engine/after-treatment technologies.</a:t>
            </a:r>
          </a:p>
          <a:p>
            <a:r>
              <a:rPr lang="en-IE" altLang="en-US" sz="2000" dirty="0"/>
              <a:t>Assessment of the repeatability/reproducibility of the proposed particle counting methodology by means of a “round robin”.</a:t>
            </a:r>
          </a:p>
          <a:p>
            <a:r>
              <a:rPr lang="en-IE" altLang="en-US" sz="2000" dirty="0"/>
              <a:t>Two systems with CS and 10nm CPC to circulate</a:t>
            </a:r>
          </a:p>
          <a:p>
            <a:r>
              <a:rPr lang="en-IE" altLang="en-US" sz="2000" dirty="0"/>
              <a:t>Each lab PMP system plus a 10nm CPC (to circulate)</a:t>
            </a:r>
          </a:p>
          <a:p>
            <a:r>
              <a:rPr lang="en-IE" altLang="en-US" sz="2000" dirty="0"/>
              <a:t>One golden vehicle (Opel Astra GDI – no GPF)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E" altLang="en-US" sz="1800" dirty="0"/>
              <a:t>The PMP group would have preferred 6d technology for the golden vehicle, this was not available in the program timing and will need investigation later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IE" altLang="en-US" sz="2000" dirty="0"/>
              <a:t>7 EU labs completed. Extension to China / Japan / USA under investigation</a:t>
            </a:r>
          </a:p>
          <a:p>
            <a:endParaRPr lang="en-IE" altLang="en-US" sz="2000" dirty="0"/>
          </a:p>
          <a:p>
            <a:pPr marL="0" indent="0" defTabSz="825500">
              <a:spcAft>
                <a:spcPct val="40000"/>
              </a:spcAft>
              <a:buClr>
                <a:srgbClr val="002060"/>
              </a:buClr>
              <a:buSzPct val="115000"/>
              <a:buNone/>
            </a:pPr>
            <a:r>
              <a:rPr lang="en-IE" altLang="en-US" sz="1600" kern="1200" dirty="0">
                <a:solidFill>
                  <a:srgbClr val="0F5494"/>
                </a:solidFill>
                <a:latin typeface="Verdana" pitchFamily="34" charset="0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8745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182" y="2060848"/>
            <a:ext cx="4371996" cy="418450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5361" y="1567157"/>
            <a:ext cx="7790236" cy="3877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300" dirty="0"/>
              <a:t>The </a:t>
            </a:r>
            <a:r>
              <a:rPr lang="it-IT" sz="2300" dirty="0" err="1"/>
              <a:t>average</a:t>
            </a:r>
            <a:r>
              <a:rPr lang="it-IT" sz="2300" dirty="0"/>
              <a:t> PN23s in </a:t>
            </a:r>
            <a:r>
              <a:rPr lang="it-IT" sz="2300" dirty="0" err="1"/>
              <a:t>laboratories</a:t>
            </a:r>
            <a:endParaRPr lang="it-IT" sz="2300" dirty="0"/>
          </a:p>
          <a:p>
            <a:pPr lvl="1"/>
            <a:r>
              <a:rPr lang="it-IT" dirty="0"/>
              <a:t>The PN23 for </a:t>
            </a:r>
            <a:r>
              <a:rPr lang="it-IT" dirty="0" err="1"/>
              <a:t>different</a:t>
            </a:r>
            <a:r>
              <a:rPr lang="it-IT" dirty="0"/>
              <a:t> </a:t>
            </a:r>
            <a:r>
              <a:rPr lang="it-IT" dirty="0" err="1"/>
              <a:t>instruments</a:t>
            </a:r>
            <a:r>
              <a:rPr lang="it-IT" dirty="0"/>
              <a:t> </a:t>
            </a:r>
            <a:r>
              <a:rPr lang="it-IT" dirty="0" err="1"/>
              <a:t>within</a:t>
            </a:r>
            <a:r>
              <a:rPr lang="it-IT" dirty="0"/>
              <a:t> 10%</a:t>
            </a:r>
          </a:p>
          <a:p>
            <a:pPr marL="0" indent="0">
              <a:buFont typeface="Arial"/>
              <a:buNone/>
            </a:pPr>
            <a:endParaRPr lang="it-IT" dirty="0"/>
          </a:p>
          <a:p>
            <a:pPr marL="0" indent="0">
              <a:buFont typeface="Arial"/>
              <a:buNone/>
            </a:pPr>
            <a:endParaRPr lang="it-IT" dirty="0"/>
          </a:p>
          <a:p>
            <a:pPr marL="0" indent="0">
              <a:buFont typeface="Arial"/>
              <a:buNone/>
            </a:pPr>
            <a:endParaRPr lang="it-IT" dirty="0"/>
          </a:p>
          <a:p>
            <a:pPr marL="0" indent="0">
              <a:buFont typeface="Arial"/>
              <a:buNone/>
            </a:pPr>
            <a:endParaRPr lang="it-IT" sz="2300" dirty="0"/>
          </a:p>
          <a:p>
            <a:endParaRPr lang="it-IT" sz="1600" dirty="0"/>
          </a:p>
          <a:p>
            <a:r>
              <a:rPr lang="it-IT" sz="2300" dirty="0" err="1"/>
              <a:t>Repeatability</a:t>
            </a:r>
            <a:r>
              <a:rPr lang="it-IT" sz="2300" dirty="0"/>
              <a:t>/</a:t>
            </a:r>
            <a:r>
              <a:rPr lang="en-IE" sz="2300" dirty="0"/>
              <a:t>Reproducibility </a:t>
            </a:r>
            <a:r>
              <a:rPr lang="it-IT" sz="2300" dirty="0" err="1"/>
              <a:t>Better</a:t>
            </a:r>
            <a:r>
              <a:rPr lang="it-IT" sz="2300" dirty="0"/>
              <a:t> for CS1 </a:t>
            </a:r>
            <a:r>
              <a:rPr lang="it-IT" sz="2300" dirty="0" err="1"/>
              <a:t>than</a:t>
            </a:r>
            <a:r>
              <a:rPr lang="it-IT" sz="2300" dirty="0"/>
              <a:t> for PMP or CS2</a:t>
            </a:r>
            <a:endParaRPr lang="en-IE" sz="2300" dirty="0"/>
          </a:p>
          <a:p>
            <a:pPr lvl="1"/>
            <a:endParaRPr lang="en-IE" sz="18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961925"/>
              </p:ext>
            </p:extLst>
          </p:nvPr>
        </p:nvGraphicFramePr>
        <p:xfrm>
          <a:off x="1086529" y="2607423"/>
          <a:ext cx="5501333" cy="17131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00485">
                  <a:extLst>
                    <a:ext uri="{9D8B030D-6E8A-4147-A177-3AD203B41FA5}">
                      <a16:colId xmlns:a16="http://schemas.microsoft.com/office/drawing/2014/main" val="2280364494"/>
                    </a:ext>
                  </a:extLst>
                </a:gridCol>
                <a:gridCol w="1750424">
                  <a:extLst>
                    <a:ext uri="{9D8B030D-6E8A-4147-A177-3AD203B41FA5}">
                      <a16:colId xmlns:a16="http://schemas.microsoft.com/office/drawing/2014/main" val="141995029"/>
                    </a:ext>
                  </a:extLst>
                </a:gridCol>
                <a:gridCol w="1750424">
                  <a:extLst>
                    <a:ext uri="{9D8B030D-6E8A-4147-A177-3AD203B41FA5}">
                      <a16:colId xmlns:a16="http://schemas.microsoft.com/office/drawing/2014/main" val="2270757608"/>
                    </a:ext>
                  </a:extLst>
                </a:gridCol>
              </a:tblGrid>
              <a:tr h="428279">
                <a:tc>
                  <a:txBody>
                    <a:bodyPr/>
                    <a:lstStyle/>
                    <a:p>
                      <a:pPr algn="ctr" fontAlgn="b"/>
                      <a:r>
                        <a:rPr lang="it-IT" sz="2000" b="0" dirty="0"/>
                        <a:t>10</a:t>
                      </a:r>
                      <a:r>
                        <a:rPr lang="it-IT" sz="2000" b="0" baseline="30000" dirty="0"/>
                        <a:t>12</a:t>
                      </a:r>
                      <a:r>
                        <a:rPr lang="it-IT" sz="2000" b="0" dirty="0"/>
                        <a:t>/km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effectLst/>
                        </a:rPr>
                        <a:t>HOT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2000" b="1" u="none" strike="noStrike" dirty="0">
                          <a:effectLst/>
                        </a:rPr>
                        <a:t>COLD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1739928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u="none" strike="noStrike" dirty="0">
                          <a:effectLst/>
                        </a:rPr>
                        <a:t>PMP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u="none" strike="noStrike">
                          <a:effectLst/>
                        </a:rPr>
                        <a:t>2.0 ± 0.3</a:t>
                      </a:r>
                      <a:endParaRPr lang="en-I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u="none" strike="noStrike" dirty="0">
                          <a:effectLst/>
                        </a:rPr>
                        <a:t>4.3 ± 0.8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9737206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u="none" strike="noStrike" dirty="0">
                          <a:effectLst/>
                        </a:rPr>
                        <a:t>CS1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u="none" strike="noStrike" dirty="0">
                          <a:effectLst/>
                        </a:rPr>
                        <a:t>1.9 ± 0.2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u="none" strike="noStrike" dirty="0">
                          <a:effectLst/>
                        </a:rPr>
                        <a:t>4.2 ± 0.4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236871"/>
                  </a:ext>
                </a:extLst>
              </a:tr>
              <a:tr h="428279"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b="1" u="none" strike="noStrike" dirty="0">
                          <a:effectLst/>
                        </a:rPr>
                        <a:t>CS2</a:t>
                      </a:r>
                      <a:endParaRPr lang="en-I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u="none" strike="noStrike" dirty="0">
                          <a:effectLst/>
                        </a:rPr>
                        <a:t>1.8 ± 0.3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2000" u="none" strike="noStrike" dirty="0">
                          <a:effectLst/>
                        </a:rPr>
                        <a:t>4.3 ± 1.0</a:t>
                      </a:r>
                      <a:endParaRPr lang="en-I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057373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48087"/>
              </p:ext>
            </p:extLst>
          </p:nvPr>
        </p:nvGraphicFramePr>
        <p:xfrm>
          <a:off x="2063552" y="5347355"/>
          <a:ext cx="5184576" cy="1297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182921539"/>
                    </a:ext>
                  </a:extLst>
                </a:gridCol>
                <a:gridCol w="1632181">
                  <a:extLst>
                    <a:ext uri="{9D8B030D-6E8A-4147-A177-3AD203B41FA5}">
                      <a16:colId xmlns:a16="http://schemas.microsoft.com/office/drawing/2014/main" val="113056879"/>
                    </a:ext>
                  </a:extLst>
                </a:gridCol>
                <a:gridCol w="1824203">
                  <a:extLst>
                    <a:ext uri="{9D8B030D-6E8A-4147-A177-3AD203B41FA5}">
                      <a16:colId xmlns:a16="http://schemas.microsoft.com/office/drawing/2014/main" val="2814454840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en-I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HOT/COLD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714722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PN23</a:t>
                      </a:r>
                      <a:endParaRPr lang="en-I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Repeatability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E" sz="1400" b="1" u="none" strike="noStrike" dirty="0">
                          <a:effectLst/>
                        </a:rPr>
                        <a:t>Reproducibility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4912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PMP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u="none" strike="noStrike" dirty="0">
                          <a:effectLst/>
                        </a:rPr>
                        <a:t>0.17 /0.19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u="none" strike="noStrike" dirty="0">
                          <a:effectLst/>
                        </a:rPr>
                        <a:t>0.20 /0.23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23815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CS1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u="none" strike="noStrike" dirty="0">
                          <a:effectLst/>
                        </a:rPr>
                        <a:t>0.10 /0.10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u="none" strike="noStrike" dirty="0">
                          <a:effectLst/>
                        </a:rPr>
                        <a:t>0.14 /0.16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300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IE" sz="1400" b="1" u="none" strike="noStrike" dirty="0">
                          <a:effectLst/>
                        </a:rPr>
                        <a:t>CS2</a:t>
                      </a:r>
                      <a:endParaRPr lang="en-I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u="none" strike="noStrike">
                          <a:effectLst/>
                        </a:rPr>
                        <a:t>0.15 /0.23</a:t>
                      </a:r>
                      <a:endParaRPr lang="en-IE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IE" sz="1800" u="none" strike="noStrike" dirty="0">
                          <a:effectLst/>
                        </a:rPr>
                        <a:t>0.20 /0.24</a:t>
                      </a:r>
                      <a:endParaRPr lang="en-I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1350108"/>
                  </a:ext>
                </a:extLst>
              </a:tr>
            </a:tbl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 flipH="1">
            <a:off x="11451061" y="4610745"/>
            <a:ext cx="384043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1237506" y="4149081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/>
                </a:solidFill>
              </a:rPr>
              <a:t>Average</a:t>
            </a:r>
          </a:p>
          <a:p>
            <a:r>
              <a:rPr lang="it-IT" sz="1200" dirty="0">
                <a:solidFill>
                  <a:schemeClr val="tx1"/>
                </a:solidFill>
              </a:rPr>
              <a:t>lines</a:t>
            </a:r>
            <a:endParaRPr lang="en-IE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" y="5719664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0" dirty="0">
                <a:solidFill>
                  <a:schemeClr val="tx1"/>
                </a:solidFill>
              </a:rPr>
              <a:t>Normalized </a:t>
            </a:r>
          </a:p>
          <a:p>
            <a:r>
              <a:rPr lang="it-IT" sz="1200" b="0" dirty="0">
                <a:solidFill>
                  <a:schemeClr val="tx1"/>
                </a:solidFill>
              </a:rPr>
              <a:t>to mean</a:t>
            </a:r>
            <a:endParaRPr lang="en-IE" sz="1200" b="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086530" y="6021288"/>
            <a:ext cx="78500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PMP PN23 </a:t>
            </a:r>
            <a:r>
              <a:rPr lang="it-IT" dirty="0" err="1"/>
              <a:t>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95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35361" y="1567157"/>
            <a:ext cx="7126143" cy="3877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/>
              <a:t>The average PN23s in laboratories</a:t>
            </a:r>
          </a:p>
          <a:p>
            <a:pPr lvl="1"/>
            <a:r>
              <a:rPr lang="it-IT" sz="2000" dirty="0"/>
              <a:t>The PN23 for different instruments within 10%</a:t>
            </a:r>
          </a:p>
          <a:p>
            <a:pPr lvl="1"/>
            <a:r>
              <a:rPr lang="it-IT" sz="2000" dirty="0"/>
              <a:t>Repeatability/</a:t>
            </a:r>
            <a:r>
              <a:rPr lang="en-IE" sz="2000" dirty="0"/>
              <a:t>Reproducibility </a:t>
            </a:r>
            <a:r>
              <a:rPr lang="it-IT" sz="2000" dirty="0"/>
              <a:t>Better for CS1 than for PMP or CS2</a:t>
            </a:r>
          </a:p>
          <a:p>
            <a:pPr lvl="1"/>
            <a:endParaRPr lang="it-IT" sz="2000" dirty="0"/>
          </a:p>
          <a:p>
            <a:r>
              <a:rPr lang="it-IT" sz="2000" dirty="0"/>
              <a:t>The average PN10 in laboratories</a:t>
            </a:r>
          </a:p>
          <a:p>
            <a:pPr lvl="1"/>
            <a:r>
              <a:rPr lang="it-IT" sz="2000" dirty="0"/>
              <a:t>The PN10 for different instruments within 15%</a:t>
            </a:r>
          </a:p>
          <a:p>
            <a:pPr lvl="1"/>
            <a:r>
              <a:rPr lang="it-IT" sz="2000" dirty="0"/>
              <a:t>Repeatability/</a:t>
            </a:r>
            <a:r>
              <a:rPr lang="en-IE" sz="2000" dirty="0"/>
              <a:t>Reproducibility </a:t>
            </a:r>
            <a:r>
              <a:rPr lang="it-IT" sz="2000" dirty="0"/>
              <a:t>Better for CS1 than for PMP or CS2</a:t>
            </a:r>
          </a:p>
          <a:p>
            <a:pPr lvl="1"/>
            <a:r>
              <a:rPr lang="it-IT" sz="2000" dirty="0"/>
              <a:t>Catalytic Stripper is better for PN10 than PN23</a:t>
            </a:r>
          </a:p>
          <a:p>
            <a:pPr lvl="1"/>
            <a:endParaRPr lang="it-IT" sz="2000" dirty="0"/>
          </a:p>
          <a:p>
            <a:r>
              <a:rPr lang="it-IT" sz="2000" dirty="0"/>
              <a:t>Recalibration/-design</a:t>
            </a:r>
            <a:r>
              <a:rPr lang="en-US" altLang="en-US" sz="2000" dirty="0"/>
              <a:t> needed</a:t>
            </a:r>
            <a:endParaRPr lang="it-IT" sz="2000" dirty="0"/>
          </a:p>
          <a:p>
            <a:pPr lvl="1"/>
            <a:r>
              <a:rPr lang="it-IT" sz="1800" dirty="0"/>
              <a:t>Current methodology </a:t>
            </a:r>
            <a:r>
              <a:rPr lang="it-IT" sz="1800" dirty="0">
                <a:sym typeface="Symbol" panose="05050102010706020507" pitchFamily="18" charset="2"/>
              </a:rPr>
              <a:t></a:t>
            </a:r>
          </a:p>
          <a:p>
            <a:pPr lvl="2"/>
            <a:r>
              <a:rPr lang="it-IT" sz="1600" dirty="0">
                <a:sym typeface="Symbol" panose="05050102010706020507" pitchFamily="18" charset="2"/>
              </a:rPr>
              <a:t>High variation of </a:t>
            </a:r>
            <a:r>
              <a:rPr lang="it-IT" sz="1600" dirty="0"/>
              <a:t>Sub23nm</a:t>
            </a:r>
            <a:r>
              <a:rPr lang="it-IT" sz="1600" dirty="0">
                <a:sym typeface="Symbol" panose="05050102010706020507" pitchFamily="18" charset="2"/>
              </a:rPr>
              <a:t> between laboratories </a:t>
            </a:r>
          </a:p>
          <a:p>
            <a:pPr lvl="2"/>
            <a:r>
              <a:rPr lang="it-IT" sz="1600" dirty="0">
                <a:sym typeface="Symbol" panose="05050102010706020507" pitchFamily="18" charset="2"/>
              </a:rPr>
              <a:t>LOSSES at </a:t>
            </a:r>
            <a:r>
              <a:rPr lang="it-IT" sz="1600" dirty="0"/>
              <a:t>Sub23nm-fraction</a:t>
            </a:r>
          </a:p>
          <a:p>
            <a:pPr lvl="1"/>
            <a:endParaRPr lang="en-IE" sz="2000" dirty="0"/>
          </a:p>
          <a:p>
            <a:pPr lvl="1"/>
            <a:endParaRPr lang="en-IE" sz="1600" dirty="0"/>
          </a:p>
          <a:p>
            <a:pPr lvl="1"/>
            <a:endParaRPr lang="en-IE" sz="2000" dirty="0"/>
          </a:p>
          <a:p>
            <a:pPr lvl="1"/>
            <a:endParaRPr lang="en-IE" sz="16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/>
              <a:t>PMP PN23 and PN10 results</a:t>
            </a:r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857520" y="3500245"/>
            <a:ext cx="7790236" cy="366234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IE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638" y="4030702"/>
            <a:ext cx="2868105" cy="27451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717" y="942401"/>
            <a:ext cx="3001946" cy="287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3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IE" altLang="en-US" dirty="0"/>
              <a:t>PN Counting from Raw Exhaust via Fixed Dilution</a:t>
            </a:r>
            <a:endParaRPr lang="en-US" alt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IE" altLang="en-US" sz="2400" dirty="0"/>
              <a:t>Interest in this approach confirmed by some engine manufacturers and some instrument manufacturers</a:t>
            </a:r>
          </a:p>
          <a:p>
            <a:r>
              <a:rPr lang="en-IE" altLang="en-US" sz="2400" dirty="0"/>
              <a:t>01 Series of amendments to Reg. 132 already includes such possibility but the procedure is not defined</a:t>
            </a:r>
          </a:p>
          <a:p>
            <a:r>
              <a:rPr lang="en-IE" altLang="en-US" sz="2400" dirty="0"/>
              <a:t>First analysis of potential benefits/issues presented during the last meetings </a:t>
            </a:r>
          </a:p>
          <a:p>
            <a:endParaRPr lang="en-IE" altLang="en-US" sz="2400" dirty="0"/>
          </a:p>
          <a:p>
            <a:r>
              <a:rPr lang="en-IE" altLang="en-US" sz="2400" dirty="0"/>
              <a:t>Correlation with other methods (CVS and partial flow system) and advantages/disadvantages to be checked – Additional data required</a:t>
            </a:r>
          </a:p>
        </p:txBody>
      </p:sp>
    </p:spTree>
    <p:extLst>
      <p:ext uri="{BB962C8B-B14F-4D97-AF65-F5344CB8AC3E}">
        <p14:creationId xmlns:p14="http://schemas.microsoft.com/office/powerpoint/2010/main" val="1877951537"/>
      </p:ext>
    </p:extLst>
  </p:cSld>
  <p:clrMapOvr>
    <a:masterClrMapping/>
  </p:clrMapOvr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1</TotalTime>
  <Words>2249</Words>
  <Application>Microsoft Office PowerPoint</Application>
  <PresentationFormat>Widescreen</PresentationFormat>
  <Paragraphs>291</Paragraphs>
  <Slides>38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ＭＳ Ｐ明朝</vt:lpstr>
      <vt:lpstr>Verdana </vt:lpstr>
      <vt:lpstr>Verdana Standaard</vt:lpstr>
      <vt:lpstr>Arial</vt:lpstr>
      <vt:lpstr>Calibri</vt:lpstr>
      <vt:lpstr>Courier New</vt:lpstr>
      <vt:lpstr>Symbol</vt:lpstr>
      <vt:lpstr>Times New Roman</vt:lpstr>
      <vt:lpstr>Verdana</vt:lpstr>
      <vt:lpstr>Wingdings</vt:lpstr>
      <vt:lpstr>JRC-presentation_new-style_template</vt:lpstr>
      <vt:lpstr>PowerPoint Presentation</vt:lpstr>
      <vt:lpstr>49th PMP session in conjunction with 78th UNECE GRPE session  PMP IWG Progress Report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Francois Cuenot</cp:lastModifiedBy>
  <cp:revision>60</cp:revision>
  <dcterms:created xsi:type="dcterms:W3CDTF">2017-04-24T08:06:23Z</dcterms:created>
  <dcterms:modified xsi:type="dcterms:W3CDTF">2019-01-09T13:28:09Z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https://connected.cnect.cec.eu.int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fa3eff01-ca24-4f6e-8f93-93708d096d20</vt:lpwstr>
  </property>
  <property fmtid="{D5CDD505-2E9C-101B-9397-08002B2CF9AE}" pid="5" name="Jive_LatestUserAccountName">
    <vt:lpwstr>martigb</vt:lpwstr>
  </property>
  <property fmtid="{D5CDD505-2E9C-101B-9397-08002B2CF9AE}" pid="6" name="Offisync_UniqueId">
    <vt:lpwstr>127154</vt:lpwstr>
  </property>
  <property fmtid="{D5CDD505-2E9C-101B-9397-08002B2CF9AE}" pid="7" name="Offisync_UpdateToken">
    <vt:lpwstr>3</vt:lpwstr>
  </property>
</Properties>
</file>