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 id="2147484138" r:id="rId2"/>
  </p:sldMasterIdLst>
  <p:notesMasterIdLst>
    <p:notesMasterId r:id="rId16"/>
  </p:notesMasterIdLst>
  <p:sldIdLst>
    <p:sldId id="281" r:id="rId3"/>
    <p:sldId id="283" r:id="rId4"/>
    <p:sldId id="282" r:id="rId5"/>
    <p:sldId id="307" r:id="rId6"/>
    <p:sldId id="302" r:id="rId7"/>
    <p:sldId id="303" r:id="rId8"/>
    <p:sldId id="304" r:id="rId9"/>
    <p:sldId id="308" r:id="rId10"/>
    <p:sldId id="300" r:id="rId11"/>
    <p:sldId id="301" r:id="rId12"/>
    <p:sldId id="309" r:id="rId13"/>
    <p:sldId id="306" r:id="rId14"/>
    <p:sldId id="296"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125" y="14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44E7F-540B-4657-B523-E85D8B4575F9}" type="datetimeFigureOut">
              <a:rPr kumimoji="1" lang="ja-JP" altLang="en-US" smtClean="0"/>
              <a:t>2019/9/25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24012-FBFD-417F-BC9F-563E3CD2931A}" type="slidenum">
              <a:rPr kumimoji="1" lang="ja-JP" altLang="en-US" smtClean="0"/>
              <a:t>‹#›</a:t>
            </a:fld>
            <a:endParaRPr kumimoji="1" lang="ja-JP" altLang="en-US"/>
          </a:p>
        </p:txBody>
      </p:sp>
    </p:spTree>
    <p:extLst>
      <p:ext uri="{BB962C8B-B14F-4D97-AF65-F5344CB8AC3E}">
        <p14:creationId xmlns:p14="http://schemas.microsoft.com/office/powerpoint/2010/main" val="3844404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E9727B-679D-4922-879E-A51487129BB9}"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8854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08207D-A4F6-46AC-A98D-1B3470FB1196}"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6052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1C1A383-7A61-4BDE-A272-A72CBE7DD27C}"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94070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31B3A3-C04B-457B-B548-EAD6F805E3DA}"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10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280" y="205323"/>
            <a:ext cx="10058400" cy="1450757"/>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1068387" y="1876214"/>
            <a:ext cx="1005840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04A1DB-B1B9-4699-8F44-59D366596EFC}"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9337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774328-B8A6-4BCC-B8EF-127BD5B0AE62}"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91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21FF2-AF9F-430D-AC48-3BC632117230}" type="datetime1">
              <a:rPr kumimoji="1" lang="ja-JP" altLang="en-US" smtClean="0"/>
              <a:t>2019/9/25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00818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260B64-647F-4EDC-8939-569667C4F55B}" type="datetime1">
              <a:rPr kumimoji="1" lang="ja-JP" altLang="en-US" smtClean="0"/>
              <a:t>2019/9/25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432847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E62472-AECC-466D-80D2-368BCF30907F}" type="datetime1">
              <a:rPr kumimoji="1" lang="ja-JP" altLang="en-US" smtClean="0"/>
              <a:t>2019/9/25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30443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CE0D8D-4849-4E53-AEB6-AB2EB10BEF63}" type="datetime1">
              <a:rPr kumimoji="1" lang="ja-JP" altLang="en-US" smtClean="0"/>
              <a:t>2019/9/25</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9115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51CB71-5E17-44EC-8640-EEC5E69892D5}" type="datetime1">
              <a:rPr kumimoji="1" lang="ja-JP" altLang="en-US" smtClean="0"/>
              <a:t>2019/9/25</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26687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1AA31A-E4A5-4333-8473-235C72DA4FFF}"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960223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9ECCB5-F348-4F23-BCFC-5713AC1446D2}" type="datetime1">
              <a:rPr kumimoji="1" lang="ja-JP" altLang="en-US" smtClean="0"/>
              <a:t>2019/9/25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799934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6DAE57-2392-4AE1-8650-41AB18FD5059}"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196518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894A4B-2C4C-461F-8136-E27B9BE0C0CF}"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2827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DBAFAA-EF8B-40C9-96C1-5FB901643676}" type="datetime1">
              <a:rPr kumimoji="1" lang="ja-JP" altLang="en-US" smtClean="0"/>
              <a:t>2019/9/25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58082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AE6FE1E-79EA-47E2-939D-B02C2E3E04BD}" type="datetime1">
              <a:rPr kumimoji="1" lang="ja-JP" altLang="en-US" smtClean="0"/>
              <a:t>2019/9/25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83544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306A374-EFAD-438C-A7F1-C658CC2E04E0}" type="datetime1">
              <a:rPr kumimoji="1" lang="ja-JP" altLang="en-US" smtClean="0"/>
              <a:t>2019/9/25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9384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D827A7-0D61-4C38-B1ED-A2213B149EA5}" type="datetime1">
              <a:rPr kumimoji="1" lang="ja-JP" altLang="en-US" smtClean="0"/>
              <a:t>2019/9/25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8126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FD5AC-060B-45E5-9E28-4738016F9993}" type="datetime1">
              <a:rPr kumimoji="1" lang="ja-JP" altLang="en-US" smtClean="0"/>
              <a:t>2019/9/25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6413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1C8FF3-722F-4841-9B21-CDC2BA8ADB22}" type="datetime1">
              <a:rPr kumimoji="1" lang="ja-JP" altLang="en-US" smtClean="0"/>
              <a:t>2019/9/25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01595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18943-F2A4-4C4F-877E-5C63AB352277}" type="datetime1">
              <a:rPr kumimoji="1" lang="ja-JP" altLang="en-US" smtClean="0"/>
              <a:t>2019/9/25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629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0E573C-88F2-481B-9D04-902DE2BB7073}" type="datetime1">
              <a:rPr kumimoji="1" lang="ja-JP" altLang="en-US" smtClean="0"/>
              <a:t>2019/9/25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99074789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B58C93-FA00-4803-9BAA-2337245478F9}" type="datetime1">
              <a:rPr kumimoji="1" lang="ja-JP" altLang="en-US" smtClean="0"/>
              <a:t>2019/9/25</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1" y="6459785"/>
            <a:ext cx="426720" cy="365125"/>
          </a:xfrm>
          <a:prstGeom prst="rect">
            <a:avLst/>
          </a:prstGeom>
        </p:spPr>
        <p:txBody>
          <a:bodyPr vert="horz" lIns="91440" tIns="45720" rIns="91440" bIns="45720" rtlCol="0" anchor="ctr"/>
          <a:lstStyle>
            <a:lvl1pPr algn="r">
              <a:defRPr sz="1050">
                <a:solidFill>
                  <a:srgbClr val="FFFFFF"/>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24162145"/>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200" y="1930400"/>
            <a:ext cx="11531600" cy="1734312"/>
          </a:xfrm>
        </p:spPr>
        <p:txBody>
          <a:bodyPr>
            <a:normAutofit/>
          </a:bodyPr>
          <a:lstStyle/>
          <a:p>
            <a:pPr algn="ctr"/>
            <a:r>
              <a:rPr kumimoji="1" lang="en-US" altLang="ja-JP" sz="6000" dirty="0">
                <a:latin typeface="Tahoma" panose="020B0604030504040204" pitchFamily="34" charset="0"/>
                <a:ea typeface="Tahoma" panose="020B0604030504040204" pitchFamily="34" charset="0"/>
                <a:cs typeface="Tahoma" panose="020B0604030504040204" pitchFamily="34" charset="0"/>
              </a:rPr>
              <a:t>Proposals from the </a:t>
            </a:r>
            <a:br>
              <a:rPr kumimoji="1" lang="en-US" altLang="ja-JP" sz="6000" dirty="0">
                <a:latin typeface="Tahoma" panose="020B0604030504040204" pitchFamily="34" charset="0"/>
                <a:ea typeface="Tahoma" panose="020B0604030504040204" pitchFamily="34" charset="0"/>
                <a:cs typeface="Tahoma" panose="020B0604030504040204" pitchFamily="34" charset="0"/>
              </a:rPr>
            </a:br>
            <a:r>
              <a:rPr kumimoji="1" lang="en-US" altLang="ja-JP" sz="6000" dirty="0">
                <a:latin typeface="Tahoma" panose="020B0604030504040204" pitchFamily="34" charset="0"/>
                <a:ea typeface="Tahoma" panose="020B0604030504040204" pitchFamily="34" charset="0"/>
                <a:cs typeface="Tahoma" panose="020B0604030504040204" pitchFamily="34" charset="0"/>
              </a:rPr>
              <a:t>Informal Working Group on AEBS</a:t>
            </a:r>
            <a:endParaRPr kumimoji="1" lang="ja-JP" altLang="en-US" sz="6000" dirty="0">
              <a:latin typeface="Tahoma" panose="020B0604030504040204" pitchFamily="34" charset="0"/>
              <a:cs typeface="Tahoma" panose="020B0604030504040204" pitchFamily="34" charset="0"/>
            </a:endParaRPr>
          </a:p>
        </p:txBody>
      </p:sp>
      <p:sp>
        <p:nvSpPr>
          <p:cNvPr id="4" name="テキスト ボックス 3"/>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New</a:t>
            </a:r>
            <a:r>
              <a:rPr lang="ja-JP" altLang="en-US" sz="2800" dirty="0">
                <a:solidFill>
                  <a:schemeClr val="bg1"/>
                </a:solidFill>
                <a:latin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Regulation</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5" name="テキスト ボックス 4"/>
          <p:cNvSpPr txBox="1"/>
          <p:nvPr/>
        </p:nvSpPr>
        <p:spPr>
          <a:xfrm>
            <a:off x="8463280" y="0"/>
            <a:ext cx="3728720" cy="923330"/>
          </a:xfrm>
          <a:prstGeom prst="rect">
            <a:avLst/>
          </a:prstGeom>
          <a:solidFill>
            <a:schemeClr val="accent2"/>
          </a:solidFill>
        </p:spPr>
        <p:txBody>
          <a:bodyPr wrap="square" rtlCol="0">
            <a:spAutoFit/>
          </a:bodyPr>
          <a:lstStyle/>
          <a:p>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document</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b="1" dirty="0">
                <a:solidFill>
                  <a:schemeClr val="bg1"/>
                </a:solidFill>
                <a:latin typeface="Tahoma" panose="020B0604030504040204" pitchFamily="34" charset="0"/>
                <a:ea typeface="Tahoma" panose="020B0604030504040204" pitchFamily="34" charset="0"/>
                <a:cs typeface="Tahoma" panose="020B0604030504040204" pitchFamily="34" charset="0"/>
              </a:rPr>
              <a:t>GRVA-04-38</a:t>
            </a:r>
          </a:p>
          <a:p>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4</a:t>
            </a:r>
            <a:r>
              <a:rPr lang="en-US" altLang="ja-JP"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 GRVA, 24-27 September 2019, </a:t>
            </a: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Agenda item </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1249680" y="4641005"/>
            <a:ext cx="9855200" cy="1569660"/>
          </a:xfrm>
          <a:prstGeom prst="rect">
            <a:avLst/>
          </a:prstGeom>
          <a:noFill/>
        </p:spPr>
        <p:txBody>
          <a:bodyPr wrap="square" rtlCol="0">
            <a:spAutoFit/>
          </a:bodyPr>
          <a:lstStyle/>
          <a:p>
            <a:pPr algn="ctr"/>
            <a:r>
              <a:rPr kumimoji="1" lang="en-US" altLang="ja-JP" sz="3200" dirty="0">
                <a:latin typeface="Tahoma" panose="020B0604030504040204" pitchFamily="34" charset="0"/>
                <a:ea typeface="Tahoma" panose="020B0604030504040204" pitchFamily="34" charset="0"/>
                <a:cs typeface="Tahoma" panose="020B0604030504040204" pitchFamily="34" charset="0"/>
              </a:rPr>
              <a:t>Series and </a:t>
            </a:r>
            <a:r>
              <a:rPr lang="en-US" altLang="ja-JP" sz="3200" dirty="0">
                <a:latin typeface="Tahoma" panose="020B0604030504040204" pitchFamily="34" charset="0"/>
                <a:ea typeface="Tahoma" panose="020B0604030504040204" pitchFamily="34" charset="0"/>
                <a:cs typeface="Tahoma" panose="020B0604030504040204" pitchFamily="34" charset="0"/>
              </a:rPr>
              <a:t>Supplement </a:t>
            </a:r>
            <a:r>
              <a:rPr kumimoji="1" lang="en-US" altLang="ja-JP" sz="3200" dirty="0">
                <a:latin typeface="Tahoma" panose="020B0604030504040204" pitchFamily="34" charset="0"/>
                <a:ea typeface="Tahoma" panose="020B0604030504040204" pitchFamily="34" charset="0"/>
                <a:cs typeface="Tahoma" panose="020B0604030504040204" pitchFamily="34" charset="0"/>
              </a:rPr>
              <a:t>amendment of UN Regulation</a:t>
            </a:r>
          </a:p>
          <a:p>
            <a:pPr algn="ctr"/>
            <a:r>
              <a:rPr lang="en-US" altLang="ja-JP" sz="3200" dirty="0">
                <a:latin typeface="Tahoma" panose="020B0604030504040204" pitchFamily="34" charset="0"/>
                <a:ea typeface="Tahoma" panose="020B0604030504040204" pitchFamily="34" charset="0"/>
                <a:cs typeface="Tahoma" panose="020B0604030504040204" pitchFamily="34" charset="0"/>
              </a:rPr>
              <a:t>GRVA-2019-16 (New series)</a:t>
            </a:r>
          </a:p>
          <a:p>
            <a:pPr algn="ctr"/>
            <a:r>
              <a:rPr kumimoji="1" lang="en-US" altLang="ja-JP" sz="3200" dirty="0">
                <a:latin typeface="Tahoma" panose="020B0604030504040204" pitchFamily="34" charset="0"/>
                <a:ea typeface="Tahoma" panose="020B0604030504040204" pitchFamily="34" charset="0"/>
                <a:cs typeface="Tahoma" panose="020B0604030504040204" pitchFamily="34" charset="0"/>
              </a:rPr>
              <a:t>GRVA-2019-17 (Supplement)</a:t>
            </a:r>
            <a:endParaRPr kumimoji="1" lang="ja-JP" altLang="en-US" sz="3200" dirty="0">
              <a:latin typeface="Tahoma" panose="020B0604030504040204" pitchFamily="34" charset="0"/>
              <a:cs typeface="Tahoma" panose="020B0604030504040204" pitchFamily="34" charset="0"/>
            </a:endParaRPr>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スライド番号プレースホルダー 7"/>
          <p:cNvSpPr>
            <a:spLocks noGrp="1"/>
          </p:cNvSpPr>
          <p:nvPr>
            <p:ph type="sldNum" sz="quarter" idx="12"/>
          </p:nvPr>
        </p:nvSpPr>
        <p:spPr/>
        <p:txBody>
          <a:bodyPr/>
          <a:lstStyle/>
          <a:p>
            <a:fld id="{35A469A7-D8F0-4CD9-B84B-3A79413A6802}" type="slidenum">
              <a:rPr kumimoji="1" lang="ja-JP" altLang="en-US" smtClean="0"/>
              <a:t>1</a:t>
            </a:fld>
            <a:endParaRPr kumimoji="1" lang="ja-JP" altLang="en-US"/>
          </a:p>
        </p:txBody>
      </p:sp>
    </p:spTree>
    <p:extLst>
      <p:ext uri="{BB962C8B-B14F-4D97-AF65-F5344CB8AC3E}">
        <p14:creationId xmlns:p14="http://schemas.microsoft.com/office/powerpoint/2010/main" val="52824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10</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Series amendment of regulation</a:t>
            </a:r>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正方形/長方形 8"/>
          <p:cNvSpPr/>
          <p:nvPr/>
        </p:nvSpPr>
        <p:spPr>
          <a:xfrm>
            <a:off x="357051" y="1121622"/>
            <a:ext cx="11477897" cy="4985980"/>
          </a:xfrm>
          <a:prstGeom prst="rect">
            <a:avLst/>
          </a:prstGeom>
        </p:spPr>
        <p:txBody>
          <a:bodyPr wrap="square">
            <a:spAutoFit/>
          </a:bodyPr>
          <a:lstStyle/>
          <a:p>
            <a:r>
              <a:rPr lang="en-GB" altLang="ja-JP" sz="2400" dirty="0">
                <a:latin typeface="Tahoma" panose="020B0604030504040204" pitchFamily="34" charset="0"/>
                <a:ea typeface="Tahoma" panose="020B0604030504040204" pitchFamily="34" charset="0"/>
                <a:cs typeface="Tahoma" panose="020B0604030504040204" pitchFamily="34" charset="0"/>
              </a:rPr>
              <a:t>Details of proposal:</a:t>
            </a:r>
          </a:p>
          <a:p>
            <a:endParaRPr lang="en-GB" altLang="ja-JP" i="1" dirty="0">
              <a:latin typeface="Tahoma" panose="020B0604030504040204" pitchFamily="34" charset="0"/>
              <a:ea typeface="Tahoma" panose="020B0604030504040204" pitchFamily="34" charset="0"/>
              <a:cs typeface="Tahoma" panose="020B0604030504040204" pitchFamily="34" charset="0"/>
            </a:endParaRPr>
          </a:p>
          <a:p>
            <a:r>
              <a:rPr lang="en-GB" altLang="ja-JP" i="1" dirty="0">
                <a:latin typeface="Tahoma" panose="020B0604030504040204" pitchFamily="34" charset="0"/>
                <a:ea typeface="Tahoma" panose="020B0604030504040204" pitchFamily="34" charset="0"/>
                <a:cs typeface="Tahoma" panose="020B0604030504040204" pitchFamily="34" charset="0"/>
              </a:rPr>
              <a:t>Car to Car requirements (Maximum relative Impact Speed) for N1 vehicles in Paragraph 5.2.1.4.</a:t>
            </a:r>
            <a:endParaRPr lang="en-US" altLang="ja-JP" sz="3600" dirty="0">
              <a:latin typeface="Tahoma" panose="020B0604030504040204" pitchFamily="34" charset="0"/>
              <a:ea typeface="Tahoma" panose="020B0604030504040204" pitchFamily="34" charset="0"/>
              <a:cs typeface="Tahoma" panose="020B0604030504040204" pitchFamily="34" charset="0"/>
            </a:endParaRPr>
          </a:p>
          <a:p>
            <a:pPr marL="534988" indent="-285750">
              <a:buFont typeface="Wingdings" panose="05000000000000000000" pitchFamily="2" charset="2"/>
              <a:buChar char="Ø"/>
            </a:pPr>
            <a:r>
              <a:rPr lang="en-GB" altLang="ja-JP" b="1" i="1" dirty="0">
                <a:latin typeface="Tahoma" panose="020B0604030504040204" pitchFamily="34" charset="0"/>
                <a:ea typeface="Tahoma" panose="020B0604030504040204" pitchFamily="34" charset="0"/>
                <a:cs typeface="Tahoma" panose="020B0604030504040204" pitchFamily="34" charset="0"/>
              </a:rPr>
              <a:t>Remove the requirement of N1 full cab vehicles</a:t>
            </a:r>
          </a:p>
          <a:p>
            <a:endParaRPr lang="en-GB" altLang="ja-JP" i="1" dirty="0">
              <a:latin typeface="Tahoma" panose="020B0604030504040204" pitchFamily="34" charset="0"/>
              <a:ea typeface="Tahoma" panose="020B0604030504040204" pitchFamily="34" charset="0"/>
              <a:cs typeface="Tahoma" panose="020B0604030504040204" pitchFamily="34" charset="0"/>
            </a:endParaRPr>
          </a:p>
          <a:p>
            <a:r>
              <a:rPr lang="en-GB" altLang="ja-JP" i="1" dirty="0">
                <a:latin typeface="Tahoma" panose="020B0604030504040204" pitchFamily="34" charset="0"/>
                <a:ea typeface="Tahoma" panose="020B0604030504040204" pitchFamily="34" charset="0"/>
                <a:cs typeface="Tahoma" panose="020B0604030504040204" pitchFamily="34" charset="0"/>
              </a:rPr>
              <a:t>Car to Pedestrian requirements for M1 and N1 vehicles in Paragraph 5.2.2.4.</a:t>
            </a:r>
          </a:p>
          <a:p>
            <a:pPr marL="534988" indent="-285750">
              <a:buFont typeface="Wingdings" panose="05000000000000000000" pitchFamily="2" charset="2"/>
              <a:buChar char="Ø"/>
            </a:pPr>
            <a:r>
              <a:rPr lang="en-GB" altLang="ja-JP" b="1" i="1" dirty="0">
                <a:latin typeface="Tahoma" panose="020B0604030504040204" pitchFamily="34" charset="0"/>
                <a:ea typeface="Tahoma" panose="020B0604030504040204" pitchFamily="34" charset="0"/>
                <a:cs typeface="Tahoma" panose="020B0604030504040204" pitchFamily="34" charset="0"/>
              </a:rPr>
              <a:t>The requirements are </a:t>
            </a:r>
            <a:r>
              <a:rPr lang="en-US" altLang="ja-JP" b="1" i="1" dirty="0">
                <a:latin typeface="Tahoma" panose="020B0604030504040204" pitchFamily="34" charset="0"/>
                <a:ea typeface="Tahoma" panose="020B0604030504040204" pitchFamily="34" charset="0"/>
                <a:cs typeface="Tahoma" panose="020B0604030504040204" pitchFamily="34" charset="0"/>
              </a:rPr>
              <a:t>applied 42 km/h as collision avoidance speed in condition of mass in running order.</a:t>
            </a:r>
          </a:p>
          <a:p>
            <a:pPr marL="534988" indent="-285750">
              <a:buFont typeface="Wingdings" panose="05000000000000000000" pitchFamily="2" charset="2"/>
              <a:buChar char="Ø"/>
            </a:pPr>
            <a:r>
              <a:rPr lang="en-GB" altLang="ja-JP" b="1" i="1" dirty="0">
                <a:latin typeface="Tahoma" panose="020B0604030504040204" pitchFamily="34" charset="0"/>
                <a:ea typeface="Tahoma" panose="020B0604030504040204" pitchFamily="34" charset="0"/>
                <a:cs typeface="Tahoma" panose="020B0604030504040204" pitchFamily="34" charset="0"/>
              </a:rPr>
              <a:t>Remove the requirement of N1 full cab vehicles</a:t>
            </a:r>
          </a:p>
          <a:p>
            <a:pPr marL="534988" indent="-285750">
              <a:buFont typeface="Wingdings" panose="05000000000000000000" pitchFamily="2" charset="2"/>
              <a:buChar char="Ø"/>
            </a:pPr>
            <a:endParaRPr lang="en-GB" altLang="ja-JP" b="1" i="1" dirty="0">
              <a:latin typeface="Tahoma" panose="020B0604030504040204" pitchFamily="34" charset="0"/>
              <a:ea typeface="Tahoma" panose="020B0604030504040204" pitchFamily="34" charset="0"/>
              <a:cs typeface="Tahoma" panose="020B0604030504040204" pitchFamily="34" charset="0"/>
            </a:endParaRPr>
          </a:p>
          <a:p>
            <a:r>
              <a:rPr lang="en-GB" altLang="ja-JP" sz="2400" dirty="0">
                <a:latin typeface="Tahoma" panose="020B0604030504040204" pitchFamily="34" charset="0"/>
                <a:ea typeface="Tahoma" panose="020B0604030504040204" pitchFamily="34" charset="0"/>
                <a:cs typeface="Tahoma" panose="020B0604030504040204" pitchFamily="34" charset="0"/>
              </a:rPr>
              <a:t>Proposal for transitional provisions of new series amendment:</a:t>
            </a:r>
          </a:p>
          <a:p>
            <a:endParaRPr lang="en-GB" altLang="ja-JP" dirty="0">
              <a:latin typeface="Tahoma" panose="020B0604030504040204" pitchFamily="34" charset="0"/>
              <a:ea typeface="Tahoma" panose="020B0604030504040204" pitchFamily="34" charset="0"/>
              <a:cs typeface="Tahoma" panose="020B0604030504040204" pitchFamily="34" charset="0"/>
            </a:endParaRPr>
          </a:p>
          <a:p>
            <a:pPr marL="558800" indent="-285750">
              <a:buFont typeface="Wingdings" panose="05000000000000000000" pitchFamily="2" charset="2"/>
              <a:buChar char="Ø"/>
            </a:pPr>
            <a:r>
              <a:rPr lang="en-US" altLang="ja-JP" b="1" dirty="0">
                <a:latin typeface="Tahoma" panose="020B0604030504040204" pitchFamily="34" charset="0"/>
                <a:ea typeface="Tahoma" panose="020B0604030504040204" pitchFamily="34" charset="0"/>
                <a:cs typeface="Tahoma" panose="020B0604030504040204" pitchFamily="34" charset="0"/>
              </a:rPr>
              <a:t>The text also includes necessary transitional provisions. They envisage the possibility for contracting parties to mandate improved performance requirements as from 1 May 2024 for new type approvals and from 1 May 2026 for the approval existing vehicle types. The proposed transitional provisions are derived from the guidelines for transitional provisions laid down in document ECE/TRANS/WP.29/1044/Rev.2</a:t>
            </a:r>
            <a:endParaRPr lang="en-GB" altLang="ja-JP"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2841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11</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8" name="テキスト ボックス 7"/>
          <p:cNvSpPr txBox="1"/>
          <p:nvPr/>
        </p:nvSpPr>
        <p:spPr>
          <a:xfrm>
            <a:off x="1367158" y="2741382"/>
            <a:ext cx="9245411" cy="923330"/>
          </a:xfrm>
          <a:prstGeom prst="rect">
            <a:avLst/>
          </a:prstGeom>
          <a:noFill/>
        </p:spPr>
        <p:txBody>
          <a:bodyPr wrap="square" rtlCol="0">
            <a:spAutoFit/>
          </a:bodyPr>
          <a:lstStyle/>
          <a:p>
            <a:pPr algn="ctr"/>
            <a:r>
              <a:rPr lang="en-GB" altLang="ja-JP" sz="5400" b="1" dirty="0">
                <a:latin typeface="Tahoma" panose="020B0604030504040204" pitchFamily="34" charset="0"/>
                <a:ea typeface="Tahoma" panose="020B0604030504040204" pitchFamily="34" charset="0"/>
                <a:cs typeface="Tahoma" panose="020B0604030504040204" pitchFamily="34" charset="0"/>
              </a:rPr>
              <a:t>Car to Bicycle scenario</a:t>
            </a:r>
          </a:p>
        </p:txBody>
      </p:sp>
    </p:spTree>
    <p:extLst>
      <p:ext uri="{BB962C8B-B14F-4D97-AF65-F5344CB8AC3E}">
        <p14:creationId xmlns:p14="http://schemas.microsoft.com/office/powerpoint/2010/main" val="90676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469A7-D8F0-4CD9-B84B-3A79413A6802}" type="slidenum">
              <a:rPr kumimoji="1" lang="ja-JP" altLang="en-US" sz="1050" b="0" i="0" u="none" strike="noStrike" kern="1200" cap="none" spc="0" normalizeH="0" baseline="0" noProof="0" smtClean="0">
                <a:ln>
                  <a:noFill/>
                </a:ln>
                <a:solidFill>
                  <a:srgbClr val="FFFFFF"/>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050" b="0" i="0" u="none" strike="noStrike" kern="1200" cap="none" spc="0" normalizeH="0" baseline="0" noProof="0">
              <a:ln>
                <a:noFill/>
              </a:ln>
              <a:solidFill>
                <a:srgbClr val="FFFFFF"/>
              </a:solidFill>
              <a:effectLst/>
              <a:uLnTx/>
              <a:uFillTx/>
              <a:latin typeface="Calibri" panose="020F0502020204030204"/>
              <a:ea typeface="ＭＳ Ｐゴシック" panose="020B0600070205080204" pitchFamily="50" charset="-128"/>
              <a:cs typeface="+mn-cs"/>
            </a:endParaRPr>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sz="1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endParaRPr>
          </a:p>
        </p:txBody>
      </p:sp>
      <p:sp>
        <p:nvSpPr>
          <p:cNvPr id="8" name="テキスト ボックス 7"/>
          <p:cNvSpPr txBox="1"/>
          <p:nvPr/>
        </p:nvSpPr>
        <p:spPr>
          <a:xfrm>
            <a:off x="0" y="0"/>
            <a:ext cx="12192000" cy="954107"/>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Informal</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Working</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Group</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on</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AEBS</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for</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Light</a:t>
            </a:r>
            <a:r>
              <a:rPr kumimoji="1" lang="ja-JP" altLang="en-US" sz="2800" b="0" i="0" u="none" strike="noStrike" kern="1200" cap="none" spc="0" normalizeH="0" baseline="0" noProof="0" dirty="0">
                <a:ln>
                  <a:noFill/>
                </a:ln>
                <a:solidFill>
                  <a:prstClr val="white"/>
                </a:solidFill>
                <a:effectLst/>
                <a:uLnTx/>
                <a:uFillTx/>
                <a:latin typeface="Tahoma" panose="020B0604030504040204" pitchFamily="34" charset="0"/>
                <a:ea typeface="ＭＳ Ｐゴシック" panose="020B0600070205080204" pitchFamily="50" charset="-128"/>
                <a:cs typeface="Tahoma" panose="020B0604030504040204" pitchFamily="34" charset="0"/>
              </a:rPr>
              <a:t> </a:t>
            </a: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Vehicles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Specifications - Car to Bicycle scenario</a:t>
            </a:r>
          </a:p>
        </p:txBody>
      </p:sp>
      <p:sp>
        <p:nvSpPr>
          <p:cNvPr id="9" name="正方形/長方形 8"/>
          <p:cNvSpPr/>
          <p:nvPr/>
        </p:nvSpPr>
        <p:spPr>
          <a:xfrm>
            <a:off x="426721" y="1239575"/>
            <a:ext cx="11431296" cy="2554545"/>
          </a:xfrm>
          <a:prstGeom prst="rect">
            <a:avLst/>
          </a:prstGeom>
          <a:ln w="31750">
            <a:solidFill>
              <a:srgbClr val="0070C0"/>
            </a:solidFill>
          </a:ln>
        </p:spPr>
        <p:txBody>
          <a:bodyPr wrap="square">
            <a:spAutoFit/>
          </a:bodyPr>
          <a:lstStyle/>
          <a:p>
            <a:pPr lvl="0"/>
            <a:r>
              <a:rPr lang="en-US" altLang="ja-JP" sz="3200" dirty="0">
                <a:solidFill>
                  <a:prstClr val="black"/>
                </a:solidFill>
                <a:latin typeface="Tahoma" panose="020B0604030504040204" pitchFamily="34" charset="0"/>
                <a:ea typeface="Tahoma" panose="020B0604030504040204" pitchFamily="34" charset="0"/>
                <a:cs typeface="Tahoma" panose="020B0604030504040204" pitchFamily="34" charset="0"/>
              </a:rPr>
              <a:t>The group still faces difficulty in agreeing on performance requirements for the car to bicycle collision given the lack of vehicles with this technology on the market. Consequently, the informal working group agreed to consider car-to-bicycle at a later stage, when more data is available.</a:t>
            </a:r>
            <a:endParaRPr kumimoji="1" lang="en-US" altLang="ja-JP" sz="3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テキスト ボックス 10"/>
          <p:cNvSpPr txBox="1"/>
          <p:nvPr/>
        </p:nvSpPr>
        <p:spPr>
          <a:xfrm>
            <a:off x="329444" y="4022440"/>
            <a:ext cx="388263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i="0" u="none" strike="noStrike" kern="1200" cap="none" spc="0" normalizeH="0" baseline="0" noProof="0" dirty="0">
                <a:ln>
                  <a:noFill/>
                </a:ln>
                <a:solidFill>
                  <a:srgbClr val="0070C0"/>
                </a:solidFill>
                <a:effectLst/>
                <a:uLnTx/>
                <a:uFillTx/>
                <a:latin typeface="Tahoma" panose="020B0604030504040204" pitchFamily="34" charset="0"/>
                <a:ea typeface="Tahoma" panose="020B0604030504040204" pitchFamily="34" charset="0"/>
                <a:cs typeface="Tahoma" panose="020B0604030504040204" pitchFamily="34" charset="0"/>
              </a:rPr>
              <a:t>Proposal to GRVA</a:t>
            </a:r>
            <a:endParaRPr kumimoji="1" lang="ja-JP" altLang="en-US" sz="3200" b="1" i="0" u="none" strike="noStrike" kern="1200" cap="none" spc="0" normalizeH="0" baseline="0" noProof="0" dirty="0">
              <a:ln>
                <a:noFill/>
              </a:ln>
              <a:solidFill>
                <a:srgbClr val="0070C0"/>
              </a:solidFill>
              <a:effectLst/>
              <a:uLnTx/>
              <a:uFillTx/>
              <a:latin typeface="Tahoma" panose="020B0604030504040204" pitchFamily="34" charset="0"/>
              <a:ea typeface="ＭＳ Ｐゴシック" panose="020B0600070205080204" pitchFamily="50" charset="-128"/>
              <a:cs typeface="Tahoma" panose="020B0604030504040204" pitchFamily="34" charset="0"/>
            </a:endParaRPr>
          </a:p>
        </p:txBody>
      </p:sp>
      <p:sp>
        <p:nvSpPr>
          <p:cNvPr id="2" name="正方形/長方形 1"/>
          <p:cNvSpPr/>
          <p:nvPr/>
        </p:nvSpPr>
        <p:spPr>
          <a:xfrm>
            <a:off x="426721" y="4607215"/>
            <a:ext cx="11431296" cy="1569660"/>
          </a:xfrm>
          <a:prstGeom prst="rect">
            <a:avLst/>
          </a:prstGeom>
          <a:ln w="34925">
            <a:solidFill>
              <a:srgbClr val="0070C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GRVA agreed the</a:t>
            </a:r>
            <a:r>
              <a:rPr kumimoji="1" lang="en-US" altLang="ja-JP" sz="3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1" lang="en-US" altLang="ja-JP" sz="3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extension of regulatory</a:t>
            </a:r>
            <a:r>
              <a:rPr kumimoji="1" lang="en-US" altLang="ja-JP" sz="3200" b="0" i="0" u="none" strike="noStrike" kern="1200" cap="none" spc="0" normalizeH="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schedule </a:t>
            </a:r>
            <a:r>
              <a:rPr kumimoji="1" lang="en-US" altLang="ja-JP" sz="3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about Car to Bicycle (</a:t>
            </a:r>
            <a:r>
              <a:rPr kumimoji="1" lang="en-US" altLang="ja-JP" sz="32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e.g. </a:t>
            </a:r>
            <a:r>
              <a:rPr lang="en-US" altLang="ja-JP" sz="3200" dirty="0">
                <a:latin typeface="Tahoma" panose="020B0604030504040204" pitchFamily="34" charset="0"/>
                <a:ea typeface="Tahoma" panose="020B0604030504040204" pitchFamily="34" charset="0"/>
                <a:cs typeface="Tahoma" panose="020B0604030504040204" pitchFamily="34" charset="0"/>
              </a:rPr>
              <a:t>6</a:t>
            </a:r>
            <a:r>
              <a:rPr kumimoji="1" lang="en-US" altLang="ja-JP" sz="3200" b="0" i="0" u="none" strike="noStrike" kern="1200" cap="none" spc="0" normalizeH="0" baseline="3000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th</a:t>
            </a:r>
            <a:r>
              <a:rPr kumimoji="1" lang="en-US" altLang="ja-JP" sz="32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GRVA: </a:t>
            </a:r>
            <a:r>
              <a:rPr lang="en-US" altLang="ja-JP" sz="3200" dirty="0">
                <a:latin typeface="Tahoma" panose="020B0604030504040204" pitchFamily="34" charset="0"/>
                <a:ea typeface="Tahoma" panose="020B0604030504040204" pitchFamily="34" charset="0"/>
                <a:cs typeface="Tahoma" panose="020B0604030504040204" pitchFamily="34" charset="0"/>
              </a:rPr>
              <a:t>September</a:t>
            </a:r>
            <a:r>
              <a:rPr kumimoji="1" lang="en-US" altLang="ja-JP" sz="32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2020</a:t>
            </a:r>
            <a:r>
              <a:rPr kumimoji="1" lang="en-US" altLang="ja-JP" sz="3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when more data is available. </a:t>
            </a:r>
            <a:endParaRPr kumimoji="1" lang="ja-JP"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53585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13</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6" name="テキスト ボックス 5"/>
          <p:cNvSpPr txBox="1"/>
          <p:nvPr/>
        </p:nvSpPr>
        <p:spPr>
          <a:xfrm>
            <a:off x="132805" y="1162594"/>
            <a:ext cx="11926389" cy="3046988"/>
          </a:xfrm>
          <a:prstGeom prst="rect">
            <a:avLst/>
          </a:prstGeom>
          <a:noFill/>
        </p:spPr>
        <p:txBody>
          <a:bodyPr wrap="square" rtlCol="0">
            <a:spAutoFit/>
          </a:bodyPr>
          <a:lstStyle/>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Thank you </a:t>
            </a:r>
          </a:p>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for your attention</a:t>
            </a:r>
            <a:endParaRPr kumimoji="1" lang="ja-JP" altLang="en-US" sz="9600" b="1" dirty="0">
              <a:solidFill>
                <a:srgbClr val="0070C0"/>
              </a:solidFill>
              <a:latin typeface="Tahoma" panose="020B0604030504040204" pitchFamily="34" charset="0"/>
              <a:cs typeface="Tahoma" panose="020B0604030504040204" pitchFamily="34" charset="0"/>
            </a:endParaRPr>
          </a:p>
        </p:txBody>
      </p:sp>
      <p:sp>
        <p:nvSpPr>
          <p:cNvPr id="7" name="正方形/長方形 6"/>
          <p:cNvSpPr/>
          <p:nvPr/>
        </p:nvSpPr>
        <p:spPr>
          <a:xfrm>
            <a:off x="1833318" y="5076478"/>
            <a:ext cx="9496510" cy="1077218"/>
          </a:xfrm>
          <a:prstGeom prst="rect">
            <a:avLst/>
          </a:prstGeom>
        </p:spPr>
        <p:txBody>
          <a:bodyPr wrap="none">
            <a:spAutoFit/>
          </a:bodyPr>
          <a:lstStyle/>
          <a:p>
            <a:r>
              <a:rPr lang="en-GB" altLang="ja-JP" sz="3200" b="1" dirty="0">
                <a:latin typeface="Tahoma" panose="020B0604030504040204" pitchFamily="34" charset="0"/>
                <a:ea typeface="Tahoma" panose="020B0604030504040204" pitchFamily="34" charset="0"/>
                <a:cs typeface="Tahoma" panose="020B0604030504040204" pitchFamily="34" charset="0"/>
              </a:rPr>
              <a:t>IWG meetings  10</a:t>
            </a:r>
            <a:r>
              <a:rPr lang="en-GB" altLang="ja-JP" sz="3200" b="1" baseline="30000" dirty="0">
                <a:latin typeface="Tahoma" panose="020B0604030504040204" pitchFamily="34" charset="0"/>
                <a:ea typeface="Tahoma" panose="020B0604030504040204" pitchFamily="34" charset="0"/>
                <a:cs typeface="Tahoma" panose="020B0604030504040204" pitchFamily="34" charset="0"/>
              </a:rPr>
              <a:t>th</a:t>
            </a:r>
            <a:r>
              <a:rPr lang="en-GB" altLang="ja-JP" sz="3200" b="1" dirty="0">
                <a:latin typeface="Tahoma" panose="020B0604030504040204" pitchFamily="34" charset="0"/>
                <a:ea typeface="Tahoma" panose="020B0604030504040204" pitchFamily="34" charset="0"/>
                <a:cs typeface="Tahoma" panose="020B0604030504040204" pitchFamily="34" charset="0"/>
              </a:rPr>
              <a:t> meeting in Brussels</a:t>
            </a:r>
          </a:p>
          <a:p>
            <a:pPr algn="r"/>
            <a:r>
              <a:rPr lang="en-GB" altLang="ja-JP" sz="3200" b="1" dirty="0">
                <a:latin typeface="Tahoma" panose="020B0604030504040204" pitchFamily="34" charset="0"/>
                <a:ea typeface="Tahoma" panose="020B0604030504040204" pitchFamily="34" charset="0"/>
                <a:cs typeface="Tahoma" panose="020B0604030504040204" pitchFamily="34" charset="0"/>
              </a:rPr>
              <a:t> </a:t>
            </a:r>
            <a:r>
              <a:rPr lang="en-GB" altLang="ja-JP" sz="3200" b="1"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altLang="ja-JP"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28-29 </a:t>
            </a:r>
            <a:r>
              <a:rPr lang="en-GB" altLang="ja-JP" sz="3200" b="1" dirty="0">
                <a:solidFill>
                  <a:srgbClr val="FF0000"/>
                </a:solidFill>
                <a:latin typeface="Tahoma" panose="020B0604030504040204" pitchFamily="34" charset="0"/>
                <a:ea typeface="Tahoma" panose="020B0604030504040204" pitchFamily="34" charset="0"/>
                <a:cs typeface="Tahoma" panose="020B0604030504040204" pitchFamily="34" charset="0"/>
              </a:rPr>
              <a:t>November 2019)</a:t>
            </a:r>
          </a:p>
        </p:txBody>
      </p:sp>
      <p:sp>
        <p:nvSpPr>
          <p:cNvPr id="8" name="テキスト ボックス 7"/>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974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2</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正方形/長方形 7"/>
          <p:cNvSpPr/>
          <p:nvPr/>
        </p:nvSpPr>
        <p:spPr>
          <a:xfrm>
            <a:off x="1096010" y="3017260"/>
            <a:ext cx="9885680" cy="830997"/>
          </a:xfrm>
          <a:prstGeom prst="rect">
            <a:avLst/>
          </a:prstGeom>
        </p:spPr>
        <p:txBody>
          <a:bodyPr wrap="square">
            <a:spAutoFit/>
          </a:bodyPr>
          <a:lstStyle/>
          <a:p>
            <a:r>
              <a:rPr lang="en-GB" altLang="ja-JP" sz="2400" dirty="0">
                <a:latin typeface="Tahoma" panose="020B0604030504040204" pitchFamily="34" charset="0"/>
                <a:ea typeface="Tahoma" panose="020B0604030504040204" pitchFamily="34" charset="0"/>
                <a:cs typeface="Tahoma" panose="020B0604030504040204" pitchFamily="34" charset="0"/>
              </a:rPr>
              <a:t>IWG meetings   8</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Tokyo (15-16 May 2019)</a:t>
            </a:r>
          </a:p>
          <a:p>
            <a:pPr marL="2193925"/>
            <a:r>
              <a:rPr lang="en-GB" altLang="ja-JP" sz="2400" dirty="0">
                <a:latin typeface="Tahoma" panose="020B0604030504040204" pitchFamily="34" charset="0"/>
                <a:ea typeface="Tahoma" panose="020B0604030504040204" pitchFamily="34" charset="0"/>
                <a:cs typeface="Tahoma" panose="020B0604030504040204" pitchFamily="34" charset="0"/>
              </a:rPr>
              <a:t>9</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Brussels (3-4 July 2019)</a:t>
            </a:r>
            <a:endParaRPr lang="ja-JP" altLang="en-US" sz="2400" dirty="0">
              <a:latin typeface="Tahoma" panose="020B0604030504040204" pitchFamily="34" charset="0"/>
              <a:cs typeface="Tahoma" panose="020B0604030504040204" pitchFamily="34" charset="0"/>
            </a:endParaRPr>
          </a:p>
        </p:txBody>
      </p:sp>
      <p:sp>
        <p:nvSpPr>
          <p:cNvPr id="10" name="正方形/長方形 9"/>
          <p:cNvSpPr/>
          <p:nvPr/>
        </p:nvSpPr>
        <p:spPr>
          <a:xfrm>
            <a:off x="876162" y="4850393"/>
            <a:ext cx="9644655" cy="1200329"/>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We proposed two documents in this GRVA</a:t>
            </a:r>
          </a:p>
          <a:p>
            <a:pPr marL="358775"/>
            <a:r>
              <a:rPr lang="en-US" altLang="ja-JP" sz="2400" dirty="0">
                <a:latin typeface="Tahoma" panose="020B0604030504040204" pitchFamily="34" charset="0"/>
                <a:ea typeface="Tahoma" panose="020B0604030504040204" pitchFamily="34" charset="0"/>
                <a:cs typeface="Tahoma" panose="020B0604030504040204" pitchFamily="34" charset="0"/>
              </a:rPr>
              <a:t>Requirement of 2</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400" dirty="0">
                <a:latin typeface="Tahoma" panose="020B0604030504040204" pitchFamily="34" charset="0"/>
                <a:ea typeface="Tahoma" panose="020B0604030504040204" pitchFamily="34" charset="0"/>
                <a:cs typeface="Tahoma" panose="020B0604030504040204" pitchFamily="34" charset="0"/>
              </a:rPr>
              <a:t> step of C2P </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b="1" dirty="0">
                <a:latin typeface="Tahoma" panose="020B0604030504040204" pitchFamily="34" charset="0"/>
                <a:ea typeface="Tahoma" panose="020B0604030504040204" pitchFamily="34" charset="0"/>
                <a:cs typeface="Tahoma" panose="020B0604030504040204" pitchFamily="34" charset="0"/>
              </a:rPr>
              <a:t>4</a:t>
            </a:r>
            <a:r>
              <a:rPr lang="en-US" altLang="ja-JP" sz="2400" b="1" baseline="30000" dirty="0">
                <a:latin typeface="Tahoma" panose="020B0604030504040204" pitchFamily="34" charset="0"/>
                <a:ea typeface="Tahoma" panose="020B0604030504040204" pitchFamily="34" charset="0"/>
                <a:cs typeface="Tahoma" panose="020B0604030504040204" pitchFamily="34" charset="0"/>
              </a:rPr>
              <a:t>th</a:t>
            </a:r>
            <a:r>
              <a:rPr lang="en-US" altLang="ja-JP" sz="2400" b="1" dirty="0">
                <a:latin typeface="Tahoma" panose="020B0604030504040204" pitchFamily="34" charset="0"/>
                <a:ea typeface="Tahoma" panose="020B0604030504040204" pitchFamily="34" charset="0"/>
                <a:cs typeface="Tahoma" panose="020B0604030504040204" pitchFamily="34" charset="0"/>
              </a:rPr>
              <a:t> GRVA (GRVA-2019-16)</a:t>
            </a:r>
          </a:p>
          <a:p>
            <a:pPr marL="358775"/>
            <a:r>
              <a:rPr lang="en-US" altLang="ja-JP" sz="2400" dirty="0">
                <a:latin typeface="Tahoma" panose="020B0604030504040204" pitchFamily="34" charset="0"/>
                <a:ea typeface="Tahoma" panose="020B0604030504040204" pitchFamily="34" charset="0"/>
                <a:cs typeface="Tahoma" panose="020B0604030504040204" pitchFamily="34" charset="0"/>
              </a:rPr>
              <a:t>Informal document (GRVA-02-22) </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b="1" dirty="0">
                <a:latin typeface="Tahoma" panose="020B0604030504040204" pitchFamily="34" charset="0"/>
                <a:ea typeface="Tahoma" panose="020B0604030504040204" pitchFamily="34" charset="0"/>
                <a:cs typeface="Tahoma" panose="020B0604030504040204" pitchFamily="34" charset="0"/>
              </a:rPr>
              <a:t>4</a:t>
            </a:r>
            <a:r>
              <a:rPr lang="en-US" altLang="ja-JP" sz="2400" b="1" baseline="30000" dirty="0">
                <a:latin typeface="Tahoma" panose="020B0604030504040204" pitchFamily="34" charset="0"/>
                <a:ea typeface="Tahoma" panose="020B0604030504040204" pitchFamily="34" charset="0"/>
                <a:cs typeface="Tahoma" panose="020B0604030504040204" pitchFamily="34" charset="0"/>
              </a:rPr>
              <a:t>th</a:t>
            </a:r>
            <a:r>
              <a:rPr lang="en-US" altLang="ja-JP" sz="2400" b="1" dirty="0">
                <a:latin typeface="Tahoma" panose="020B0604030504040204" pitchFamily="34" charset="0"/>
                <a:ea typeface="Tahoma" panose="020B0604030504040204" pitchFamily="34" charset="0"/>
                <a:cs typeface="Tahoma" panose="020B0604030504040204" pitchFamily="34" charset="0"/>
              </a:rPr>
              <a:t> GRVA (GRVA-2019-17)</a:t>
            </a:r>
          </a:p>
        </p:txBody>
      </p:sp>
      <p:sp>
        <p:nvSpPr>
          <p:cNvPr id="12" name="下矢印 11"/>
          <p:cNvSpPr/>
          <p:nvPr/>
        </p:nvSpPr>
        <p:spPr>
          <a:xfrm>
            <a:off x="5358130" y="4049168"/>
            <a:ext cx="680720" cy="60031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正方形/長方形 12"/>
          <p:cNvSpPr/>
          <p:nvPr/>
        </p:nvSpPr>
        <p:spPr>
          <a:xfrm>
            <a:off x="672006" y="687550"/>
            <a:ext cx="10953937" cy="1569660"/>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2</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400" dirty="0">
                <a:latin typeface="Tahoma" panose="020B0604030504040204" pitchFamily="34" charset="0"/>
                <a:ea typeface="Tahoma" panose="020B0604030504040204" pitchFamily="34" charset="0"/>
                <a:cs typeface="Tahoma" panose="020B0604030504040204" pitchFamily="34" charset="0"/>
              </a:rPr>
              <a:t> GRVA in January 2019: </a:t>
            </a:r>
          </a:p>
          <a:p>
            <a:pPr marL="358775"/>
            <a:r>
              <a:rPr lang="en-US" altLang="ja-JP" sz="2400" dirty="0">
                <a:latin typeface="Tahoma" panose="020B0604030504040204" pitchFamily="34" charset="0"/>
                <a:ea typeface="Tahoma" panose="020B0604030504040204" pitchFamily="34" charset="0"/>
                <a:cs typeface="Tahoma" panose="020B0604030504040204" pitchFamily="34" charset="0"/>
              </a:rPr>
              <a:t>Working document (GRVA-2019-05) </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a:latin typeface="Tahoma" panose="020B0604030504040204" pitchFamily="34" charset="0"/>
                <a:ea typeface="Tahoma" panose="020B0604030504040204" pitchFamily="34" charset="0"/>
                <a:cs typeface="Tahoma" panose="020B0604030504040204" pitchFamily="34" charset="0"/>
              </a:rPr>
              <a:t>WP29 in June 2019 (WP29-2019-61)</a:t>
            </a:r>
          </a:p>
          <a:p>
            <a:pPr marL="358775"/>
            <a:r>
              <a:rPr lang="en-US" altLang="ja-JP" sz="2400" dirty="0">
                <a:latin typeface="Tahoma" panose="020B0604030504040204" pitchFamily="34" charset="0"/>
                <a:ea typeface="Tahoma" panose="020B0604030504040204" pitchFamily="34" charset="0"/>
                <a:cs typeface="Tahoma" panose="020B0604030504040204" pitchFamily="34" charset="0"/>
              </a:rPr>
              <a:t>Requirement of 2</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400" dirty="0">
                <a:latin typeface="Tahoma" panose="020B0604030504040204" pitchFamily="34" charset="0"/>
                <a:ea typeface="Tahoma" panose="020B0604030504040204" pitchFamily="34" charset="0"/>
                <a:cs typeface="Tahoma" panose="020B0604030504040204" pitchFamily="34" charset="0"/>
              </a:rPr>
              <a:t> step of Car to Pedestrian (C2P)</a:t>
            </a:r>
          </a:p>
          <a:p>
            <a:pPr marL="358775"/>
            <a:r>
              <a:rPr lang="en-US" altLang="ja-JP" sz="2400" dirty="0">
                <a:latin typeface="Tahoma" panose="020B0604030504040204" pitchFamily="34" charset="0"/>
                <a:ea typeface="Tahoma" panose="020B0604030504040204" pitchFamily="34" charset="0"/>
                <a:cs typeface="Tahoma" panose="020B0604030504040204" pitchFamily="34" charset="0"/>
              </a:rPr>
              <a:t>Informal document (GRVA-02-22)</a:t>
            </a:r>
          </a:p>
        </p:txBody>
      </p:sp>
      <p:sp>
        <p:nvSpPr>
          <p:cNvPr id="14" name="下矢印 13"/>
          <p:cNvSpPr/>
          <p:nvPr/>
        </p:nvSpPr>
        <p:spPr>
          <a:xfrm>
            <a:off x="5358130" y="2372185"/>
            <a:ext cx="680720" cy="60031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153106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9" name="テキスト ボックス 8"/>
          <p:cNvSpPr txBox="1"/>
          <p:nvPr/>
        </p:nvSpPr>
        <p:spPr>
          <a:xfrm>
            <a:off x="1186181" y="681685"/>
            <a:ext cx="9601200" cy="1754326"/>
          </a:xfrm>
          <a:prstGeom prst="rect">
            <a:avLst/>
          </a:prstGeom>
          <a:noFill/>
        </p:spPr>
        <p:txBody>
          <a:bodyPr wrap="square" rtlCol="0">
            <a:spAutoFit/>
          </a:bodyPr>
          <a:lstStyle/>
          <a:p>
            <a:pPr algn="ctr"/>
            <a:r>
              <a:rPr kumimoji="1" lang="en-US" altLang="ja-JP" sz="3600" dirty="0">
                <a:latin typeface="Tahoma" panose="020B0604030504040204" pitchFamily="34" charset="0"/>
                <a:ea typeface="Tahoma" panose="020B0604030504040204" pitchFamily="34" charset="0"/>
                <a:cs typeface="Tahoma" panose="020B0604030504040204" pitchFamily="34" charset="0"/>
              </a:rPr>
              <a:t>This presentation </a:t>
            </a:r>
            <a:r>
              <a:rPr lang="en-US" altLang="ja-JP" sz="3600" dirty="0">
                <a:latin typeface="Tahoma" panose="020B0604030504040204" pitchFamily="34" charset="0"/>
                <a:ea typeface="Tahoma" panose="020B0604030504040204" pitchFamily="34" charset="0"/>
                <a:cs typeface="Tahoma" panose="020B0604030504040204" pitchFamily="34" charset="0"/>
              </a:rPr>
              <a:t>show the proposal for Series and Supplement amendment of Regulation</a:t>
            </a:r>
          </a:p>
          <a:p>
            <a:pPr algn="ctr"/>
            <a:r>
              <a:rPr lang="en-US" altLang="ja-JP" sz="3600" dirty="0">
                <a:latin typeface="Tahoma" panose="020B0604030504040204" pitchFamily="34" charset="0"/>
                <a:ea typeface="Tahoma" panose="020B0604030504040204" pitchFamily="34" charset="0"/>
                <a:cs typeface="Tahoma" panose="020B0604030504040204" pitchFamily="34" charset="0"/>
              </a:rPr>
              <a:t> (GRVA-2019-16 and 17) </a:t>
            </a:r>
            <a:endParaRPr kumimoji="1" lang="ja-JP" altLang="en-US" sz="3600" dirty="0">
              <a:latin typeface="Tahoma" panose="020B0604030504040204" pitchFamily="34" charset="0"/>
              <a:cs typeface="Tahoma" panose="020B0604030504040204" pitchFamily="34" charset="0"/>
            </a:endParaRPr>
          </a:p>
        </p:txBody>
      </p:sp>
      <p:sp>
        <p:nvSpPr>
          <p:cNvPr id="10" name="スライド番号プレースホルダー 9"/>
          <p:cNvSpPr>
            <a:spLocks noGrp="1"/>
          </p:cNvSpPr>
          <p:nvPr>
            <p:ph type="sldNum" sz="quarter" idx="12"/>
          </p:nvPr>
        </p:nvSpPr>
        <p:spPr/>
        <p:txBody>
          <a:bodyPr/>
          <a:lstStyle/>
          <a:p>
            <a:fld id="{35A469A7-D8F0-4CD9-B84B-3A79413A6802}" type="slidenum">
              <a:rPr kumimoji="1" lang="ja-JP" altLang="en-US" smtClean="0"/>
              <a:t>3</a:t>
            </a:fld>
            <a:endParaRPr kumimoji="1" lang="ja-JP" altLang="en-US"/>
          </a:p>
        </p:txBody>
      </p:sp>
      <p:sp>
        <p:nvSpPr>
          <p:cNvPr id="11" name="テキスト ボックス 10"/>
          <p:cNvSpPr txBox="1"/>
          <p:nvPr/>
        </p:nvSpPr>
        <p:spPr>
          <a:xfrm>
            <a:off x="905327" y="2780147"/>
            <a:ext cx="10671629" cy="1384995"/>
          </a:xfrm>
          <a:prstGeom prst="rect">
            <a:avLst/>
          </a:prstGeom>
          <a:noFill/>
          <a:ln w="31750">
            <a:solidFill>
              <a:srgbClr val="0070C0"/>
            </a:solidFill>
          </a:ln>
        </p:spPr>
        <p:txBody>
          <a:bodyPr wrap="square" rtlCol="0">
            <a:spAutoFit/>
          </a:bodyPr>
          <a:lstStyle/>
          <a:p>
            <a:pPr marL="1347788" indent="-1347788"/>
            <a:r>
              <a:rPr lang="en-US" altLang="ja-JP" sz="2800" b="1" dirty="0">
                <a:latin typeface="Tahoma" panose="020B0604030504040204" pitchFamily="34" charset="0"/>
                <a:ea typeface="Tahoma" panose="020B0604030504040204" pitchFamily="34" charset="0"/>
                <a:cs typeface="Tahoma" panose="020B0604030504040204" pitchFamily="34" charset="0"/>
              </a:rPr>
              <a:t>Series: Upgrade the requirement of Car to Pedestrian based on the discussion of 2</a:t>
            </a:r>
            <a:r>
              <a:rPr lang="en-US" altLang="ja-JP" sz="2800" b="1" baseline="30000" dirty="0">
                <a:latin typeface="Tahoma" panose="020B0604030504040204" pitchFamily="34" charset="0"/>
                <a:ea typeface="Tahoma" panose="020B0604030504040204" pitchFamily="34" charset="0"/>
                <a:cs typeface="Tahoma" panose="020B0604030504040204" pitchFamily="34" charset="0"/>
              </a:rPr>
              <a:t>nd</a:t>
            </a:r>
            <a:r>
              <a:rPr lang="en-US" altLang="ja-JP" sz="2800" b="1" dirty="0">
                <a:latin typeface="Tahoma" panose="020B0604030504040204" pitchFamily="34" charset="0"/>
                <a:ea typeface="Tahoma" panose="020B0604030504040204" pitchFamily="34" charset="0"/>
                <a:cs typeface="Tahoma" panose="020B0604030504040204" pitchFamily="34" charset="0"/>
              </a:rPr>
              <a:t> GRVA</a:t>
            </a:r>
          </a:p>
          <a:p>
            <a:r>
              <a:rPr kumimoji="1" lang="en-US" altLang="ja-JP" sz="2800" b="1" dirty="0">
                <a:latin typeface="Tahoma" panose="020B0604030504040204" pitchFamily="34" charset="0"/>
                <a:ea typeface="Tahoma" panose="020B0604030504040204" pitchFamily="34" charset="0"/>
                <a:cs typeface="Tahoma" panose="020B0604030504040204" pitchFamily="34" charset="0"/>
              </a:rPr>
              <a:t>Supplem</a:t>
            </a:r>
            <a:r>
              <a:rPr lang="en-US" altLang="ja-JP" sz="2800" b="1" dirty="0">
                <a:latin typeface="Tahoma" panose="020B0604030504040204" pitchFamily="34" charset="0"/>
                <a:ea typeface="Tahoma" panose="020B0604030504040204" pitchFamily="34" charset="0"/>
                <a:cs typeface="Tahoma" panose="020B0604030504040204" pitchFamily="34" charset="0"/>
              </a:rPr>
              <a:t>ent: Based on the proposal of OICA (GRVA-02-22)</a:t>
            </a:r>
            <a:endParaRPr kumimoji="1" lang="en-US" altLang="ja-JP" sz="2800" b="1" dirty="0">
              <a:latin typeface="Tahoma" panose="020B0604030504040204" pitchFamily="34" charset="0"/>
              <a:ea typeface="Tahoma" panose="020B0604030504040204" pitchFamily="34" charset="0"/>
              <a:cs typeface="Tahoma" panose="020B0604030504040204" pitchFamily="34" charset="0"/>
            </a:endParaRPr>
          </a:p>
        </p:txBody>
      </p:sp>
      <p:sp>
        <p:nvSpPr>
          <p:cNvPr id="12" name="テキスト ボックス 11"/>
          <p:cNvSpPr txBox="1"/>
          <p:nvPr/>
        </p:nvSpPr>
        <p:spPr>
          <a:xfrm>
            <a:off x="905326" y="4633760"/>
            <a:ext cx="10671629" cy="1384995"/>
          </a:xfrm>
          <a:prstGeom prst="rect">
            <a:avLst/>
          </a:prstGeom>
          <a:noFill/>
          <a:ln w="31750">
            <a:solidFill>
              <a:srgbClr val="FF0000"/>
            </a:solidFill>
          </a:ln>
        </p:spPr>
        <p:txBody>
          <a:bodyPr wrap="square" rtlCol="0">
            <a:spAutoFit/>
          </a:bodyPr>
          <a:lstStyle/>
          <a:p>
            <a:pPr marL="1347788" indent="-1347788"/>
            <a:r>
              <a:rPr lang="en-US" altLang="ja-JP" sz="2800" b="1" dirty="0">
                <a:latin typeface="Tahoma" panose="020B0604030504040204" pitchFamily="34" charset="0"/>
                <a:ea typeface="Tahoma" panose="020B0604030504040204" pitchFamily="34" charset="0"/>
                <a:cs typeface="Tahoma" panose="020B0604030504040204" pitchFamily="34" charset="0"/>
              </a:rPr>
              <a:t>Documents:</a:t>
            </a:r>
          </a:p>
          <a:p>
            <a:pPr marL="1347788" indent="-1077913"/>
            <a:r>
              <a:rPr lang="en-US" altLang="ja-JP" sz="2800" b="1" dirty="0">
                <a:latin typeface="Tahoma" panose="020B0604030504040204" pitchFamily="34" charset="0"/>
                <a:ea typeface="Tahoma" panose="020B0604030504040204" pitchFamily="34" charset="0"/>
                <a:cs typeface="Tahoma" panose="020B0604030504040204" pitchFamily="34" charset="0"/>
              </a:rPr>
              <a:t>Series: GRVA-2019-16 </a:t>
            </a:r>
          </a:p>
          <a:p>
            <a:pPr marL="1347788" indent="-1077913"/>
            <a:r>
              <a:rPr kumimoji="1" lang="en-US" altLang="ja-JP" sz="2800" b="1" dirty="0">
                <a:latin typeface="Tahoma" panose="020B0604030504040204" pitchFamily="34" charset="0"/>
                <a:ea typeface="Tahoma" panose="020B0604030504040204" pitchFamily="34" charset="0"/>
                <a:cs typeface="Tahoma" panose="020B0604030504040204" pitchFamily="34" charset="0"/>
              </a:rPr>
              <a:t>Supplem</a:t>
            </a:r>
            <a:r>
              <a:rPr lang="en-US" altLang="ja-JP" sz="2800" b="1" dirty="0">
                <a:latin typeface="Tahoma" panose="020B0604030504040204" pitchFamily="34" charset="0"/>
                <a:ea typeface="Tahoma" panose="020B0604030504040204" pitchFamily="34" charset="0"/>
                <a:cs typeface="Tahoma" panose="020B0604030504040204" pitchFamily="34" charset="0"/>
              </a:rPr>
              <a:t>ent: GRVA-2019-17</a:t>
            </a:r>
            <a:r>
              <a:rPr lang="ja-JP" altLang="en-US" sz="2800" b="1" dirty="0">
                <a:latin typeface="Tahoma" panose="020B0604030504040204" pitchFamily="34" charset="0"/>
                <a:ea typeface="Tahoma" panose="020B0604030504040204" pitchFamily="34" charset="0"/>
                <a:cs typeface="Tahoma" panose="020B0604030504040204" pitchFamily="34" charset="0"/>
              </a:rPr>
              <a:t> </a:t>
            </a:r>
            <a:r>
              <a:rPr lang="en-US" altLang="ja-JP" sz="2800" b="1" dirty="0">
                <a:latin typeface="Tahoma" panose="020B0604030504040204" pitchFamily="34" charset="0"/>
                <a:ea typeface="Tahoma" panose="020B0604030504040204" pitchFamily="34" charset="0"/>
                <a:cs typeface="Tahoma" panose="020B0604030504040204" pitchFamily="34" charset="0"/>
              </a:rPr>
              <a:t>and GRVA-04-11(OICA)</a:t>
            </a:r>
            <a:endParaRPr kumimoji="1" lang="en-US" altLang="ja-JP"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794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4</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8" name="テキスト ボックス 7"/>
          <p:cNvSpPr txBox="1"/>
          <p:nvPr/>
        </p:nvSpPr>
        <p:spPr>
          <a:xfrm>
            <a:off x="1473294" y="1639204"/>
            <a:ext cx="9245411" cy="3416320"/>
          </a:xfrm>
          <a:prstGeom prst="rect">
            <a:avLst/>
          </a:prstGeom>
          <a:noFill/>
        </p:spPr>
        <p:txBody>
          <a:bodyPr wrap="square" rtlCol="0">
            <a:spAutoFit/>
          </a:bodyPr>
          <a:lstStyle/>
          <a:p>
            <a:pPr algn="ctr"/>
            <a:r>
              <a:rPr lang="en-GB" altLang="ja-JP" sz="5400" b="1" dirty="0">
                <a:latin typeface="Tahoma" panose="020B0604030504040204" pitchFamily="34" charset="0"/>
                <a:ea typeface="Tahoma" panose="020B0604030504040204" pitchFamily="34" charset="0"/>
                <a:cs typeface="Tahoma" panose="020B0604030504040204" pitchFamily="34" charset="0"/>
              </a:rPr>
              <a:t>Supplement amendment of regulation</a:t>
            </a:r>
          </a:p>
          <a:p>
            <a:pPr algn="ctr"/>
            <a:endParaRPr lang="en-GB" altLang="ja-JP" sz="5400" b="1" dirty="0">
              <a:latin typeface="Tahoma" panose="020B0604030504040204" pitchFamily="34" charset="0"/>
              <a:ea typeface="Tahoma" panose="020B0604030504040204" pitchFamily="34" charset="0"/>
              <a:cs typeface="Tahoma" panose="020B0604030504040204" pitchFamily="34" charset="0"/>
            </a:endParaRPr>
          </a:p>
          <a:p>
            <a:pPr algn="ctr"/>
            <a:r>
              <a:rPr lang="en-US" altLang="ja-JP" sz="5400" b="1" dirty="0">
                <a:latin typeface="Tahoma" panose="020B0604030504040204" pitchFamily="34" charset="0"/>
                <a:ea typeface="Tahoma" panose="020B0604030504040204" pitchFamily="34" charset="0"/>
                <a:cs typeface="Tahoma" panose="020B0604030504040204" pitchFamily="34" charset="0"/>
              </a:rPr>
              <a:t>(GRVA-2019-17)</a:t>
            </a:r>
          </a:p>
        </p:txBody>
      </p:sp>
    </p:spTree>
    <p:extLst>
      <p:ext uri="{BB962C8B-B14F-4D97-AF65-F5344CB8AC3E}">
        <p14:creationId xmlns:p14="http://schemas.microsoft.com/office/powerpoint/2010/main" val="386080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5</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Supplement amendment of regulation</a:t>
            </a:r>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ボックス 8"/>
          <p:cNvSpPr txBox="1"/>
          <p:nvPr/>
        </p:nvSpPr>
        <p:spPr>
          <a:xfrm>
            <a:off x="184339" y="1272555"/>
            <a:ext cx="11823322" cy="4832092"/>
          </a:xfrm>
          <a:prstGeom prst="rect">
            <a:avLst/>
          </a:prstGeom>
          <a:noFill/>
        </p:spPr>
        <p:txBody>
          <a:bodyPr wrap="square" rtlCol="0">
            <a:spAutoFit/>
          </a:bodyPr>
          <a:lstStyle/>
          <a:p>
            <a:pPr marL="457200" indent="-457200">
              <a:buFont typeface="Wingdings" panose="05000000000000000000" pitchFamily="2" charset="2"/>
              <a:buChar char="Ø"/>
            </a:pPr>
            <a:r>
              <a:rPr lang="en-GB" altLang="ja-JP" sz="2800" dirty="0">
                <a:latin typeface="Tahoma" panose="020B0604030504040204" pitchFamily="34" charset="0"/>
                <a:ea typeface="Tahoma" panose="020B0604030504040204" pitchFamily="34" charset="0"/>
                <a:cs typeface="Tahoma" panose="020B0604030504040204" pitchFamily="34" charset="0"/>
              </a:rPr>
              <a:t>As requested by GRVA, the IWG on AEBS considered clarifications of the original version of the regulation proposed by OICA in GRVA-02-22. </a:t>
            </a:r>
          </a:p>
          <a:p>
            <a:endParaRPr lang="ja-JP" altLang="ja-JP" sz="2800" dirty="0">
              <a:latin typeface="Tahoma" panose="020B0604030504040204" pitchFamily="34" charset="0"/>
              <a:cs typeface="Tahoma" panose="020B0604030504040204" pitchFamily="34" charset="0"/>
            </a:endParaRPr>
          </a:p>
          <a:p>
            <a:pPr marL="457200" indent="-457200">
              <a:buFont typeface="Wingdings" panose="05000000000000000000" pitchFamily="2" charset="2"/>
              <a:buChar char="Ø"/>
            </a:pPr>
            <a:r>
              <a:rPr lang="en-GB" altLang="ja-JP" sz="2800" dirty="0">
                <a:latin typeface="Tahoma" panose="020B0604030504040204" pitchFamily="34" charset="0"/>
                <a:ea typeface="Tahoma" panose="020B0604030504040204" pitchFamily="34" charset="0"/>
                <a:cs typeface="Tahoma" panose="020B0604030504040204" pitchFamily="34" charset="0"/>
              </a:rPr>
              <a:t>This document is the outcome of this discussion and it is proposed to include these changes as a supplement to the original version of the Regulation.</a:t>
            </a:r>
          </a:p>
          <a:p>
            <a:endParaRPr lang="ja-JP" altLang="ja-JP" sz="2800" dirty="0">
              <a:latin typeface="Tahoma" panose="020B0604030504040204" pitchFamily="34" charset="0"/>
              <a:cs typeface="Tahoma" panose="020B0604030504040204" pitchFamily="34" charset="0"/>
            </a:endParaRPr>
          </a:p>
          <a:p>
            <a:pPr marL="457200" indent="-457200">
              <a:buFont typeface="Wingdings" panose="05000000000000000000" pitchFamily="2" charset="2"/>
              <a:buChar char="Ø"/>
            </a:pPr>
            <a:r>
              <a:rPr lang="en-GB" altLang="ja-JP" sz="2800" dirty="0">
                <a:latin typeface="Tahoma" panose="020B0604030504040204" pitchFamily="34" charset="0"/>
                <a:ea typeface="Tahoma" panose="020B0604030504040204" pitchFamily="34" charset="0"/>
                <a:cs typeface="Tahoma" panose="020B0604030504040204" pitchFamily="34" charset="0"/>
              </a:rPr>
              <a:t>However there is some text that needs particular consideration by GRVA and which is shown in square brackets. This concerns </a:t>
            </a:r>
            <a:r>
              <a:rPr lang="en-GB" altLang="ja-JP" sz="2800" b="1" dirty="0">
                <a:latin typeface="Tahoma" panose="020B0604030504040204" pitchFamily="34" charset="0"/>
                <a:ea typeface="Tahoma" panose="020B0604030504040204" pitchFamily="34" charset="0"/>
                <a:cs typeface="Tahoma" panose="020B0604030504040204" pitchFamily="34" charset="0"/>
              </a:rPr>
              <a:t>paragraph 6.10. (new statistical approach for tests) </a:t>
            </a:r>
            <a:r>
              <a:rPr lang="en-GB" altLang="ja-JP" sz="2800" dirty="0">
                <a:latin typeface="Tahoma" panose="020B0604030504040204" pitchFamily="34" charset="0"/>
                <a:ea typeface="Tahoma" panose="020B0604030504040204" pitchFamily="34" charset="0"/>
                <a:cs typeface="Tahoma" panose="020B0604030504040204" pitchFamily="34" charset="0"/>
              </a:rPr>
              <a:t>and </a:t>
            </a:r>
            <a:r>
              <a:rPr lang="en-GB" altLang="ja-JP" sz="2800" b="1" dirty="0">
                <a:latin typeface="Tahoma" panose="020B0604030504040204" pitchFamily="34" charset="0"/>
                <a:ea typeface="Tahoma" panose="020B0604030504040204" pitchFamily="34" charset="0"/>
                <a:cs typeface="Tahoma" panose="020B0604030504040204" pitchFamily="34" charset="0"/>
              </a:rPr>
              <a:t>Appendix 2 to Annex 3 (false reaction scenarios in Annex 3).</a:t>
            </a:r>
            <a:endParaRPr lang="ja-JP" altLang="ja-JP" sz="2800" b="1"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05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6</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Supplement amendment of regulation</a:t>
            </a:r>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ボックス 8"/>
          <p:cNvSpPr txBox="1"/>
          <p:nvPr/>
        </p:nvSpPr>
        <p:spPr>
          <a:xfrm>
            <a:off x="229690" y="1119704"/>
            <a:ext cx="11488366" cy="3785652"/>
          </a:xfrm>
          <a:prstGeom prst="rect">
            <a:avLst/>
          </a:prstGeom>
          <a:noFill/>
        </p:spPr>
        <p:txBody>
          <a:bodyPr wrap="square" rtlCol="0">
            <a:spAutoFit/>
          </a:bodyPr>
          <a:lstStyle/>
          <a:p>
            <a:r>
              <a:rPr lang="en-GB" altLang="ja-JP" sz="2000" b="1" dirty="0">
                <a:latin typeface="Tahoma" panose="020B0604030504040204" pitchFamily="34" charset="0"/>
                <a:ea typeface="Tahoma" panose="020B0604030504040204" pitchFamily="34" charset="0"/>
                <a:cs typeface="Tahoma" panose="020B0604030504040204" pitchFamily="34" charset="0"/>
              </a:rPr>
              <a:t>[6.10.	Repeatability of test runs </a:t>
            </a:r>
            <a:endParaRPr lang="ja-JP" altLang="ja-JP" sz="2000" dirty="0">
              <a:latin typeface="Tahoma" panose="020B0604030504040204" pitchFamily="34" charset="0"/>
              <a:cs typeface="Tahoma" panose="020B0604030504040204" pitchFamily="34" charset="0"/>
            </a:endParaRPr>
          </a:p>
          <a:p>
            <a:pPr marL="1079500" indent="-1079500"/>
            <a:r>
              <a:rPr lang="en-GB" altLang="ja-JP" sz="2000" b="1" dirty="0">
                <a:latin typeface="Tahoma" panose="020B0604030504040204" pitchFamily="34" charset="0"/>
                <a:ea typeface="Tahoma" panose="020B0604030504040204" pitchFamily="34" charset="0"/>
                <a:cs typeface="Tahoma" panose="020B0604030504040204" pitchFamily="34" charset="0"/>
              </a:rPr>
              <a:t>6.10.1.	[</a:t>
            </a:r>
            <a:r>
              <a:rPr lang="en-US" altLang="ja-JP" sz="2000" b="1" dirty="0">
                <a:latin typeface="Tahoma" panose="020B0604030504040204" pitchFamily="34" charset="0"/>
                <a:ea typeface="Tahoma" panose="020B0604030504040204" pitchFamily="34" charset="0"/>
                <a:cs typeface="Tahoma" panose="020B0604030504040204" pitchFamily="34" charset="0"/>
              </a:rPr>
              <a:t>Any of the above test scenarios [,where a scenario describes one test setup at one subject vehicle speed at one load condition] shall be performed two times. If one of the two test runs fails to meet the required performance, the test may be repeated once. A test scenario shall be accounted as passed if the required performance is met in two test runs. [The total number of failed test runs shall not exceed [10%] of all performed test runs of all Car to Car and Car to Pedestrian scenarios in all load conditions.]]</a:t>
            </a:r>
            <a:endParaRPr lang="ja-JP" altLang="ja-JP" sz="2000" dirty="0">
              <a:latin typeface="Tahoma" panose="020B0604030504040204" pitchFamily="34" charset="0"/>
              <a:cs typeface="Tahoma" panose="020B0604030504040204" pitchFamily="34" charset="0"/>
            </a:endParaRPr>
          </a:p>
          <a:p>
            <a:r>
              <a:rPr lang="en-US" altLang="ja-JP" sz="2000" b="1" dirty="0">
                <a:latin typeface="Tahoma" panose="020B0604030504040204" pitchFamily="34" charset="0"/>
                <a:ea typeface="Tahoma" panose="020B0604030504040204" pitchFamily="34" charset="0"/>
                <a:cs typeface="Tahoma" panose="020B0604030504040204" pitchFamily="34" charset="0"/>
              </a:rPr>
              <a:t>6.10.2.	</a:t>
            </a:r>
            <a:r>
              <a:rPr lang="ja-JP" altLang="en-US" sz="2000" b="1" dirty="0">
                <a:latin typeface="Tahoma" panose="020B0604030504040204" pitchFamily="34" charset="0"/>
                <a:ea typeface="Tahoma" panose="020B0604030504040204" pitchFamily="34" charset="0"/>
                <a:cs typeface="Tahoma" panose="020B0604030504040204" pitchFamily="34" charset="0"/>
              </a:rPr>
              <a:t>　</a:t>
            </a:r>
            <a:r>
              <a:rPr lang="en-US" altLang="ja-JP" sz="2000" b="1" dirty="0">
                <a:latin typeface="Tahoma" panose="020B0604030504040204" pitchFamily="34" charset="0"/>
                <a:ea typeface="Tahoma" panose="020B0604030504040204" pitchFamily="34" charset="0"/>
                <a:cs typeface="Tahoma" panose="020B0604030504040204" pitchFamily="34" charset="0"/>
              </a:rPr>
              <a:t>The root cause of any failed test run shall be </a:t>
            </a:r>
            <a:r>
              <a:rPr lang="en-US" altLang="ja-JP" sz="2000" b="1" dirty="0" err="1">
                <a:latin typeface="Tahoma" panose="020B0604030504040204" pitchFamily="34" charset="0"/>
                <a:ea typeface="Tahoma" panose="020B0604030504040204" pitchFamily="34" charset="0"/>
                <a:cs typeface="Tahoma" panose="020B0604030504040204" pitchFamily="34" charset="0"/>
              </a:rPr>
              <a:t>analysed</a:t>
            </a:r>
            <a:r>
              <a:rPr lang="en-US" altLang="ja-JP" sz="2000" b="1" dirty="0">
                <a:latin typeface="Tahoma" panose="020B0604030504040204" pitchFamily="34" charset="0"/>
                <a:ea typeface="Tahoma" panose="020B0604030504040204" pitchFamily="34" charset="0"/>
                <a:cs typeface="Tahoma" panose="020B0604030504040204" pitchFamily="34" charset="0"/>
              </a:rPr>
              <a:t>. </a:t>
            </a:r>
            <a:endParaRPr lang="ja-JP" altLang="ja-JP" sz="2000" dirty="0">
              <a:latin typeface="Tahoma" panose="020B0604030504040204" pitchFamily="34" charset="0"/>
              <a:cs typeface="Tahoma" panose="020B0604030504040204" pitchFamily="34" charset="0"/>
            </a:endParaRPr>
          </a:p>
          <a:p>
            <a:pPr marL="1079500" indent="-1079500"/>
            <a:r>
              <a:rPr lang="en-US" altLang="ja-JP" sz="2000" b="1" dirty="0">
                <a:latin typeface="Tahoma" panose="020B0604030504040204" pitchFamily="34" charset="0"/>
                <a:ea typeface="Tahoma" panose="020B0604030504040204" pitchFamily="34" charset="0"/>
                <a:cs typeface="Tahoma" panose="020B0604030504040204" pitchFamily="34" charset="0"/>
              </a:rPr>
              <a:t>6.10.3.	During the assessment per Annex 3, the manufacturer shall demonstrate via appropriate documentation that the system is capable of reliably delivering the required performances.]</a:t>
            </a:r>
            <a:endParaRPr lang="ja-JP" altLang="ja-JP" sz="2000" dirty="0">
              <a:latin typeface="Tahoma" panose="020B0604030504040204" pitchFamily="34" charset="0"/>
              <a:cs typeface="Tahoma" panose="020B0604030504040204" pitchFamily="34" charset="0"/>
            </a:endParaRPr>
          </a:p>
        </p:txBody>
      </p:sp>
      <p:sp>
        <p:nvSpPr>
          <p:cNvPr id="10" name="右矢印 9"/>
          <p:cNvSpPr/>
          <p:nvPr/>
        </p:nvSpPr>
        <p:spPr>
          <a:xfrm>
            <a:off x="3749585" y="5295088"/>
            <a:ext cx="1031132" cy="50583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851946" y="5070953"/>
            <a:ext cx="6651534" cy="954107"/>
          </a:xfrm>
          <a:prstGeom prst="rect">
            <a:avLst/>
          </a:prstGeom>
          <a:noFill/>
          <a:ln w="25400">
            <a:solidFill>
              <a:schemeClr val="accent2"/>
            </a:solidFill>
          </a:ln>
        </p:spPr>
        <p:txBody>
          <a:bodyPr wrap="square" rtlCol="0">
            <a:spAutoFit/>
          </a:bodyPr>
          <a:lstStyle/>
          <a:p>
            <a:r>
              <a:rPr kumimoji="1" lang="en-US" altLang="ja-JP" sz="2800" b="1" dirty="0">
                <a:latin typeface="Tahoma" panose="020B0604030504040204" pitchFamily="34" charset="0"/>
                <a:ea typeface="Tahoma" panose="020B0604030504040204" pitchFamily="34" charset="0"/>
                <a:cs typeface="Tahoma" panose="020B0604030504040204" pitchFamily="34" charset="0"/>
              </a:rPr>
              <a:t>OICA </a:t>
            </a:r>
            <a:r>
              <a:rPr lang="en-US" altLang="ja-JP" sz="2800" b="1" dirty="0">
                <a:latin typeface="Tahoma" panose="020B0604030504040204" pitchFamily="34" charset="0"/>
                <a:ea typeface="Tahoma" panose="020B0604030504040204" pitchFamily="34" charset="0"/>
                <a:cs typeface="Tahoma" panose="020B0604030504040204" pitchFamily="34" charset="0"/>
              </a:rPr>
              <a:t>propose “Repeatability of test runs” in this GRVA (GRVA-04-11)</a:t>
            </a:r>
            <a:endParaRPr kumimoji="1" lang="ja-JP" altLang="en-US" sz="2800" b="1"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394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7</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Supplement amendment of regulation</a:t>
            </a:r>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 name="テキスト ボックス 10"/>
          <p:cNvSpPr txBox="1"/>
          <p:nvPr/>
        </p:nvSpPr>
        <p:spPr>
          <a:xfrm>
            <a:off x="213361" y="1177047"/>
            <a:ext cx="11760740" cy="3108543"/>
          </a:xfrm>
          <a:prstGeom prst="rect">
            <a:avLst/>
          </a:prstGeom>
          <a:noFill/>
        </p:spPr>
        <p:txBody>
          <a:bodyPr wrap="square" rtlCol="0">
            <a:spAutoFit/>
          </a:bodyPr>
          <a:lstStyle/>
          <a:p>
            <a:r>
              <a:rPr lang="en-GB" altLang="ja-JP" sz="2800" b="1" dirty="0"/>
              <a:t>Annex 3 - Appendix 2</a:t>
            </a:r>
            <a:endParaRPr lang="ja-JP" altLang="ja-JP" sz="2800" dirty="0"/>
          </a:p>
          <a:p>
            <a:r>
              <a:rPr lang="en-GB" altLang="ja-JP" sz="2800" b="1" dirty="0"/>
              <a:t>	False Reaction scenarios for Vehicle Target and Pedestrian Target</a:t>
            </a:r>
          </a:p>
          <a:p>
            <a:endParaRPr lang="en-GB" altLang="ja-JP" sz="2800" b="1" dirty="0"/>
          </a:p>
          <a:p>
            <a:r>
              <a:rPr lang="en-GB" altLang="ja-JP" sz="2800" b="1" dirty="0"/>
              <a:t>Detail of discussion in IWG: </a:t>
            </a:r>
          </a:p>
          <a:p>
            <a:pPr marL="895350" indent="-457200">
              <a:buFont typeface="Wingdings" panose="05000000000000000000" pitchFamily="2" charset="2"/>
              <a:buChar char="Ø"/>
            </a:pPr>
            <a:r>
              <a:rPr lang="en-US" altLang="ja-JP" sz="2800" dirty="0"/>
              <a:t>The scenario was developed in the context of the R131 (trucks in highways), it does not fit this new R152. </a:t>
            </a:r>
          </a:p>
          <a:p>
            <a:pPr marL="895350" indent="-457200">
              <a:buFont typeface="Wingdings" panose="05000000000000000000" pitchFamily="2" charset="2"/>
              <a:buChar char="Ø"/>
            </a:pPr>
            <a:r>
              <a:rPr lang="en-US" altLang="ja-JP" sz="2800" dirty="0"/>
              <a:t>The test provisions (curve, speed, etc.) should be added</a:t>
            </a:r>
          </a:p>
        </p:txBody>
      </p:sp>
      <p:sp>
        <p:nvSpPr>
          <p:cNvPr id="12" name="右矢印 11"/>
          <p:cNvSpPr/>
          <p:nvPr/>
        </p:nvSpPr>
        <p:spPr>
          <a:xfrm>
            <a:off x="1785999" y="5066266"/>
            <a:ext cx="1031132" cy="50583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975042" y="4709848"/>
            <a:ext cx="9001328" cy="1200329"/>
          </a:xfrm>
          <a:prstGeom prst="rect">
            <a:avLst/>
          </a:prstGeom>
          <a:noFill/>
          <a:ln w="25400">
            <a:solidFill>
              <a:schemeClr val="accent2"/>
            </a:solidFill>
          </a:ln>
        </p:spPr>
        <p:txBody>
          <a:bodyPr wrap="square" rtlCol="0">
            <a:spAutoFit/>
          </a:bodyPr>
          <a:lstStyle/>
          <a:p>
            <a:r>
              <a:rPr lang="en-US" altLang="ja-JP" sz="3600" b="1" dirty="0">
                <a:latin typeface="Tahoma" panose="020B0604030504040204" pitchFamily="34" charset="0"/>
                <a:ea typeface="Tahoma" panose="020B0604030504040204" pitchFamily="34" charset="0"/>
                <a:cs typeface="Tahoma" panose="020B0604030504040204" pitchFamily="34" charset="0"/>
              </a:rPr>
              <a:t>False reaction scenario for V2V and V2P are discussion issues in this GRVA</a:t>
            </a:r>
            <a:endParaRPr kumimoji="1" lang="ja-JP" altLang="en-US" sz="3600" b="1"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202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8</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8" name="テキスト ボックス 7"/>
          <p:cNvSpPr txBox="1"/>
          <p:nvPr/>
        </p:nvSpPr>
        <p:spPr>
          <a:xfrm>
            <a:off x="1473294" y="1639204"/>
            <a:ext cx="9245411" cy="3416320"/>
          </a:xfrm>
          <a:prstGeom prst="rect">
            <a:avLst/>
          </a:prstGeom>
          <a:noFill/>
        </p:spPr>
        <p:txBody>
          <a:bodyPr wrap="square" rtlCol="0">
            <a:spAutoFit/>
          </a:bodyPr>
          <a:lstStyle/>
          <a:p>
            <a:pPr algn="ctr"/>
            <a:r>
              <a:rPr lang="en-GB" altLang="ja-JP" sz="5400" b="1" dirty="0">
                <a:latin typeface="Tahoma" panose="020B0604030504040204" pitchFamily="34" charset="0"/>
                <a:ea typeface="Tahoma" panose="020B0604030504040204" pitchFamily="34" charset="0"/>
                <a:cs typeface="Tahoma" panose="020B0604030504040204" pitchFamily="34" charset="0"/>
              </a:rPr>
              <a:t>Series amendment </a:t>
            </a:r>
          </a:p>
          <a:p>
            <a:pPr algn="ctr"/>
            <a:r>
              <a:rPr lang="en-GB" altLang="ja-JP" sz="5400" b="1" dirty="0">
                <a:latin typeface="Tahoma" panose="020B0604030504040204" pitchFamily="34" charset="0"/>
                <a:ea typeface="Tahoma" panose="020B0604030504040204" pitchFamily="34" charset="0"/>
                <a:cs typeface="Tahoma" panose="020B0604030504040204" pitchFamily="34" charset="0"/>
              </a:rPr>
              <a:t>of regulation</a:t>
            </a:r>
          </a:p>
          <a:p>
            <a:pPr algn="ctr"/>
            <a:endParaRPr lang="en-GB" altLang="ja-JP" sz="5400" b="1" dirty="0">
              <a:latin typeface="Tahoma" panose="020B0604030504040204" pitchFamily="34" charset="0"/>
              <a:ea typeface="Tahoma" panose="020B0604030504040204" pitchFamily="34" charset="0"/>
              <a:cs typeface="Tahoma" panose="020B0604030504040204" pitchFamily="34" charset="0"/>
            </a:endParaRPr>
          </a:p>
          <a:p>
            <a:pPr algn="ctr"/>
            <a:r>
              <a:rPr lang="en-US" altLang="ja-JP" sz="5400" b="1" dirty="0">
                <a:latin typeface="Tahoma" panose="020B0604030504040204" pitchFamily="34" charset="0"/>
                <a:ea typeface="Tahoma" panose="020B0604030504040204" pitchFamily="34" charset="0"/>
                <a:cs typeface="Tahoma" panose="020B0604030504040204" pitchFamily="34" charset="0"/>
              </a:rPr>
              <a:t>(GRVA-2019-16)</a:t>
            </a:r>
          </a:p>
        </p:txBody>
      </p:sp>
    </p:spTree>
    <p:extLst>
      <p:ext uri="{BB962C8B-B14F-4D97-AF65-F5344CB8AC3E}">
        <p14:creationId xmlns:p14="http://schemas.microsoft.com/office/powerpoint/2010/main" val="175485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9</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04</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Series amendment of regulation</a:t>
            </a:r>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スライド番号プレースホルダー 9"/>
          <p:cNvSpPr txBox="1">
            <a:spLocks/>
          </p:cNvSpPr>
          <p:nvPr/>
        </p:nvSpPr>
        <p:spPr>
          <a:xfrm>
            <a:off x="1" y="6459785"/>
            <a:ext cx="42672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5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5A469A7-D8F0-4CD9-B84B-3A79413A6802}" type="slidenum">
              <a:rPr lang="ja-JP" altLang="en-US" smtClean="0"/>
              <a:pPr/>
              <a:t>9</a:t>
            </a:fld>
            <a:endParaRPr lang="ja-JP" altLang="en-US"/>
          </a:p>
        </p:txBody>
      </p:sp>
      <p:sp>
        <p:nvSpPr>
          <p:cNvPr id="14" name="正方形/長方形 13"/>
          <p:cNvSpPr/>
          <p:nvPr/>
        </p:nvSpPr>
        <p:spPr>
          <a:xfrm>
            <a:off x="762741" y="1858873"/>
            <a:ext cx="11115473" cy="3416320"/>
          </a:xfrm>
          <a:prstGeom prst="rect">
            <a:avLst/>
          </a:prstGeom>
        </p:spPr>
        <p:txBody>
          <a:bodyPr wrap="square">
            <a:spAutoFit/>
          </a:bodyPr>
          <a:lstStyle/>
          <a:p>
            <a:pPr marL="571500" indent="-571500">
              <a:buFont typeface="Arial" panose="020B0604020202020204" pitchFamily="34" charset="0"/>
              <a:buChar char="•"/>
            </a:pPr>
            <a:r>
              <a:rPr lang="en-US" altLang="ja-JP" sz="3600" dirty="0">
                <a:latin typeface="Tahoma" panose="020B0604030504040204" pitchFamily="34" charset="0"/>
                <a:ea typeface="Tahoma" panose="020B0604030504040204" pitchFamily="34" charset="0"/>
                <a:cs typeface="Tahoma" panose="020B0604030504040204" pitchFamily="34" charset="0"/>
              </a:rPr>
              <a:t>2</a:t>
            </a:r>
            <a:r>
              <a:rPr lang="en-US" altLang="ja-JP" sz="36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3600" dirty="0">
                <a:latin typeface="Tahoma" panose="020B0604030504040204" pitchFamily="34" charset="0"/>
                <a:ea typeface="Tahoma" panose="020B0604030504040204" pitchFamily="34" charset="0"/>
                <a:cs typeface="Tahoma" panose="020B0604030504040204" pitchFamily="34" charset="0"/>
              </a:rPr>
              <a:t> GRVA agreed that the requirements of car to pedestrian will apply 42 km/h collision avoidance same as car to car requirements.</a:t>
            </a:r>
          </a:p>
          <a:p>
            <a:pPr marL="571500" indent="-571500">
              <a:buFont typeface="Arial" panose="020B0604020202020204" pitchFamily="34" charset="0"/>
              <a:buChar char="•"/>
            </a:pPr>
            <a:endParaRPr lang="en-US" altLang="ja-JP" sz="3600" dirty="0">
              <a:latin typeface="Tahoma" panose="020B0604030504040204" pitchFamily="34" charset="0"/>
              <a:ea typeface="Tahoma" panose="020B0604030504040204" pitchFamily="34" charset="0"/>
              <a:cs typeface="Tahoma" panose="020B0604030504040204" pitchFamily="34" charset="0"/>
            </a:endParaRPr>
          </a:p>
          <a:p>
            <a:pPr marL="571500" indent="-571500">
              <a:buFont typeface="Arial" panose="020B0604020202020204" pitchFamily="34" charset="0"/>
              <a:buChar char="•"/>
            </a:pPr>
            <a:r>
              <a:rPr lang="en-US" altLang="ja-JP" sz="3600" dirty="0">
                <a:latin typeface="Tahoma" panose="020B0604030504040204" pitchFamily="34" charset="0"/>
                <a:ea typeface="Tahoma" panose="020B0604030504040204" pitchFamily="34" charset="0"/>
                <a:cs typeface="Tahoma" panose="020B0604030504040204" pitchFamily="34" charset="0"/>
              </a:rPr>
              <a:t>GRVA also agreed to remove the particular provisions for small N</a:t>
            </a:r>
            <a:r>
              <a:rPr lang="en-US" altLang="ja-JP" sz="3600" baseline="-25000" dirty="0">
                <a:latin typeface="Tahoma" panose="020B0604030504040204" pitchFamily="34" charset="0"/>
                <a:ea typeface="Tahoma" panose="020B0604030504040204" pitchFamily="34" charset="0"/>
                <a:cs typeface="Tahoma" panose="020B0604030504040204" pitchFamily="34" charset="0"/>
              </a:rPr>
              <a:t>1 </a:t>
            </a:r>
            <a:r>
              <a:rPr lang="en-US" altLang="ja-JP" sz="3600" dirty="0">
                <a:latin typeface="Tahoma" panose="020B0604030504040204" pitchFamily="34" charset="0"/>
                <a:ea typeface="Tahoma" panose="020B0604030504040204" pitchFamily="34" charset="0"/>
                <a:cs typeface="Tahoma" panose="020B0604030504040204" pitchFamily="34" charset="0"/>
              </a:rPr>
              <a:t>full cab vehicles.</a:t>
            </a:r>
          </a:p>
        </p:txBody>
      </p:sp>
    </p:spTree>
    <p:extLst>
      <p:ext uri="{BB962C8B-B14F-4D97-AF65-F5344CB8AC3E}">
        <p14:creationId xmlns:p14="http://schemas.microsoft.com/office/powerpoint/2010/main" val="10871616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TM02900771[[fn=スライス]]</Template>
  <TotalTime>3615</TotalTime>
  <Words>840</Words>
  <Application>Microsoft Office PowerPoint</Application>
  <PresentationFormat>ワイド画面</PresentationFormat>
  <Paragraphs>116</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13</vt:i4>
      </vt:variant>
    </vt:vector>
  </HeadingPairs>
  <TitlesOfParts>
    <vt:vector size="23" baseType="lpstr">
      <vt:lpstr>ＭＳ Ｐゴシック</vt:lpstr>
      <vt:lpstr>游ゴシック</vt:lpstr>
      <vt:lpstr>Arial</vt:lpstr>
      <vt:lpstr>Calibri</vt:lpstr>
      <vt:lpstr>Calibri Light</vt:lpstr>
      <vt:lpstr>Tahoma</vt:lpstr>
      <vt:lpstr>Wingdings</vt:lpstr>
      <vt:lpstr>Wingdings 2</vt:lpstr>
      <vt:lpstr>HDOfficeLightV0</vt:lpstr>
      <vt:lpstr>レトロスペクト</vt:lpstr>
      <vt:lpstr>Proposals from the  Informal Working Group on AEBS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hiroset</dc:creator>
  <cp:lastModifiedBy>Hirose Toshiya</cp:lastModifiedBy>
  <cp:revision>135</cp:revision>
  <dcterms:created xsi:type="dcterms:W3CDTF">2018-08-19T04:38:41Z</dcterms:created>
  <dcterms:modified xsi:type="dcterms:W3CDTF">2019-09-25T16:09:42Z</dcterms:modified>
</cp:coreProperties>
</file>