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76" r:id="rId2"/>
    <p:sldId id="258" r:id="rId3"/>
    <p:sldId id="265" r:id="rId4"/>
    <p:sldId id="260" r:id="rId5"/>
    <p:sldId id="267" r:id="rId6"/>
    <p:sldId id="290" r:id="rId7"/>
    <p:sldId id="291" r:id="rId8"/>
    <p:sldId id="292" r:id="rId9"/>
    <p:sldId id="296" r:id="rId10"/>
    <p:sldId id="295" r:id="rId11"/>
    <p:sldId id="294" r:id="rId12"/>
    <p:sldId id="297" r:id="rId13"/>
    <p:sldId id="299" r:id="rId14"/>
    <p:sldId id="293" r:id="rId15"/>
    <p:sldId id="298" r:id="rId16"/>
    <p:sldId id="638" r:id="rId17"/>
    <p:sldId id="637" r:id="rId18"/>
    <p:sldId id="639" r:id="rId19"/>
    <p:sldId id="640" r:id="rId20"/>
    <p:sldId id="641" r:id="rId21"/>
    <p:sldId id="642" r:id="rId22"/>
    <p:sldId id="643" r:id="rId23"/>
    <p:sldId id="644" r:id="rId24"/>
    <p:sldId id="645" r:id="rId25"/>
    <p:sldId id="646" r:id="rId26"/>
    <p:sldId id="277" r:id="rId27"/>
    <p:sldId id="288"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C5B0"/>
    <a:srgbClr val="006600"/>
    <a:srgbClr val="339933"/>
    <a:srgbClr val="DEF0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50" autoAdjust="0"/>
  </p:normalViewPr>
  <p:slideViewPr>
    <p:cSldViewPr snapToGrid="0">
      <p:cViewPr varScale="1">
        <p:scale>
          <a:sx n="79" d="100"/>
          <a:sy n="79" d="100"/>
        </p:scale>
        <p:origin x="730" y="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542C0-8E7F-4033-9914-21E9AA87C19F}" type="datetimeFigureOut">
              <a:rPr lang="ru-RU" smtClean="0"/>
              <a:t>08.06.2020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28D55-1528-4272-B9DB-50B40BDDB40B}" type="slidenum">
              <a:rPr lang="ru-RU" smtClean="0"/>
              <a:t>‹#›</a:t>
            </a:fld>
            <a:endParaRPr lang="ru-RU"/>
          </a:p>
        </p:txBody>
      </p:sp>
    </p:spTree>
    <p:extLst>
      <p:ext uri="{BB962C8B-B14F-4D97-AF65-F5344CB8AC3E}">
        <p14:creationId xmlns:p14="http://schemas.microsoft.com/office/powerpoint/2010/main" val="1208190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7333" eaLnBrk="0" hangingPunct="0">
              <a:defRPr kumimoji="1" sz="1100">
                <a:solidFill>
                  <a:schemeClr val="bg1"/>
                </a:solidFill>
                <a:latin typeface="HY울릉도M" pitchFamily="18" charset="-127"/>
                <a:ea typeface="HY울릉도M" pitchFamily="18" charset="-127"/>
              </a:defRPr>
            </a:lvl1pPr>
            <a:lvl2pPr marL="722808" indent="-278003" defTabSz="897333" eaLnBrk="0" hangingPunct="0">
              <a:defRPr kumimoji="1" sz="1100">
                <a:solidFill>
                  <a:schemeClr val="bg1"/>
                </a:solidFill>
                <a:latin typeface="HY울릉도M" pitchFamily="18" charset="-127"/>
                <a:ea typeface="HY울릉도M" pitchFamily="18" charset="-127"/>
              </a:defRPr>
            </a:lvl2pPr>
            <a:lvl3pPr marL="1112013" indent="-222403" defTabSz="897333" eaLnBrk="0" hangingPunct="0">
              <a:defRPr kumimoji="1" sz="1100">
                <a:solidFill>
                  <a:schemeClr val="bg1"/>
                </a:solidFill>
                <a:latin typeface="HY울릉도M" pitchFamily="18" charset="-127"/>
                <a:ea typeface="HY울릉도M" pitchFamily="18" charset="-127"/>
              </a:defRPr>
            </a:lvl3pPr>
            <a:lvl4pPr marL="1556818" indent="-222403" defTabSz="897333" eaLnBrk="0" hangingPunct="0">
              <a:defRPr kumimoji="1" sz="1100">
                <a:solidFill>
                  <a:schemeClr val="bg1"/>
                </a:solidFill>
                <a:latin typeface="HY울릉도M" pitchFamily="18" charset="-127"/>
                <a:ea typeface="HY울릉도M" pitchFamily="18" charset="-127"/>
              </a:defRPr>
            </a:lvl4pPr>
            <a:lvl5pPr marL="2001624" indent="-222403" defTabSz="897333" eaLnBrk="0" hangingPunct="0">
              <a:defRPr kumimoji="1" sz="1100">
                <a:solidFill>
                  <a:schemeClr val="bg1"/>
                </a:solidFill>
                <a:latin typeface="HY울릉도M" pitchFamily="18" charset="-127"/>
                <a:ea typeface="HY울릉도M" pitchFamily="18" charset="-127"/>
              </a:defRPr>
            </a:lvl5pPr>
            <a:lvl6pPr marL="2446429"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6pPr>
            <a:lvl7pPr marL="2891235"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7pPr>
            <a:lvl8pPr marL="3336041"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8pPr>
            <a:lvl9pPr marL="3780845" indent="-222403" defTabSz="897333" eaLnBrk="0" fontAlgn="base" latinLnBrk="1" hangingPunct="0">
              <a:spcBef>
                <a:spcPct val="0"/>
              </a:spcBef>
              <a:spcAft>
                <a:spcPct val="0"/>
              </a:spcAft>
              <a:defRPr kumimoji="1" sz="1100">
                <a:solidFill>
                  <a:schemeClr val="bg1"/>
                </a:solidFill>
                <a:latin typeface="HY울릉도M" pitchFamily="18" charset="-127"/>
                <a:ea typeface="HY울릉도M" pitchFamily="18" charset="-127"/>
              </a:defRPr>
            </a:lvl9pPr>
          </a:lstStyle>
          <a:p>
            <a:pPr eaLnBrk="1" hangingPunct="1"/>
            <a:fld id="{74709008-22A6-4203-9958-BEA34733006E}" type="slidenum">
              <a:rPr lang="en-US" altLang="ko-KR" sz="1200">
                <a:solidFill>
                  <a:prstClr val="black"/>
                </a:solidFill>
                <a:latin typeface="굴림" pitchFamily="50" charset="-127"/>
                <a:ea typeface="굴림" pitchFamily="50" charset="-127"/>
              </a:rPr>
              <a:pPr eaLnBrk="1" hangingPunct="1"/>
              <a:t>1</a:t>
            </a:fld>
            <a:endParaRPr lang="en-US" altLang="ko-KR" sz="1200">
              <a:solidFill>
                <a:prstClr val="black"/>
              </a:solidFill>
              <a:latin typeface="굴림" pitchFamily="50" charset="-127"/>
              <a:ea typeface="굴림" pitchFamily="50" charset="-127"/>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a:p>
        </p:txBody>
      </p:sp>
    </p:spTree>
    <p:extLst>
      <p:ext uri="{BB962C8B-B14F-4D97-AF65-F5344CB8AC3E}">
        <p14:creationId xmlns:p14="http://schemas.microsoft.com/office/powerpoint/2010/main" val="4035545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10</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588158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11</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900679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12</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653653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13</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043302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14</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1223509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15</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692443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16</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1017420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17</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151082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18</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8696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19</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874020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2</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492503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20</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750200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21</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575202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22</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132484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23</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482342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24</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468273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25</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622212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marL="0" marR="0" lvl="0" indent="0" algn="r" defTabSz="922338" rtl="0" eaLnBrk="1" fontAlgn="auto" latinLnBrk="0" hangingPunct="1">
              <a:lnSpc>
                <a:spcPct val="100000"/>
              </a:lnSpc>
              <a:spcBef>
                <a:spcPts val="0"/>
              </a:spcBef>
              <a:spcAft>
                <a:spcPts val="0"/>
              </a:spcAft>
              <a:buClrTx/>
              <a:buSzTx/>
              <a:buFontTx/>
              <a:buNone/>
              <a:tabLst/>
              <a:defRPr/>
            </a:pPr>
            <a:fld id="{A6B8D2AD-BF98-44FE-8166-AFA57206D5C1}" type="slidenum">
              <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rPr>
              <a:pPr marL="0" marR="0" lvl="0" indent="0" algn="r" defTabSz="922338" rtl="0" eaLnBrk="1" fontAlgn="auto" latinLnBrk="0" hangingPunct="1">
                <a:lnSpc>
                  <a:spcPct val="100000"/>
                </a:lnSpc>
                <a:spcBef>
                  <a:spcPts val="0"/>
                </a:spcBef>
                <a:spcAft>
                  <a:spcPts val="0"/>
                </a:spcAft>
                <a:buClrTx/>
                <a:buSzTx/>
                <a:buFontTx/>
                <a:buNone/>
                <a:tabLst/>
                <a:defRPr/>
              </a:pPr>
              <a:t>26</a:t>
            </a:fld>
            <a:endParaRPr kumimoji="1" lang="en-US" altLang="ko-KR" sz="1200" b="0" i="0" u="none" strike="noStrike" kern="1200" cap="none" spc="0" normalizeH="0" baseline="0" noProof="0">
              <a:ln>
                <a:noFill/>
              </a:ln>
              <a:solidFill>
                <a:prstClr val="black"/>
              </a:solidFill>
              <a:effectLst/>
              <a:uLnTx/>
              <a:uFillTx/>
              <a:latin typeface="굴림" pitchFamily="50" charset="-127"/>
              <a:ea typeface="굴림" pitchFamily="50" charset="-127"/>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954021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27</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25788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3</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710459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prstClr val="black"/>
                </a:solidFill>
                <a:latin typeface="굴림" pitchFamily="50" charset="-127"/>
                <a:ea typeface="굴림" pitchFamily="50" charset="-127"/>
              </a:rPr>
              <a:pPr algn="r" eaLnBrk="1" hangingPunct="1"/>
              <a:t>4</a:t>
            </a:fld>
            <a:endParaRPr lang="en-US" altLang="ko-KR">
              <a:solidFill>
                <a:prstClr val="black"/>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474586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5</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2739408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6</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4083978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7</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3528441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8</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1060231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1417" y="8831803"/>
            <a:ext cx="3037350" cy="46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59" tIns="45030" rIns="90059" bIns="45030" anchor="b"/>
          <a:lstStyle>
            <a:lvl1pPr defTabSz="922338" eaLnBrk="0" hangingPunct="0">
              <a:defRPr kumimoji="1" sz="1200">
                <a:solidFill>
                  <a:schemeClr val="bg1"/>
                </a:solidFill>
                <a:latin typeface="HY울릉도M" pitchFamily="18" charset="-127"/>
                <a:ea typeface="HY울릉도M" pitchFamily="18" charset="-127"/>
              </a:defRPr>
            </a:lvl1pPr>
            <a:lvl2pPr marL="742950" indent="-285750" defTabSz="922338" eaLnBrk="0" hangingPunct="0">
              <a:defRPr kumimoji="1" sz="1200">
                <a:solidFill>
                  <a:schemeClr val="bg1"/>
                </a:solidFill>
                <a:latin typeface="HY울릉도M" pitchFamily="18" charset="-127"/>
                <a:ea typeface="HY울릉도M" pitchFamily="18" charset="-127"/>
              </a:defRPr>
            </a:lvl2pPr>
            <a:lvl3pPr marL="1143000" indent="-228600" defTabSz="922338" eaLnBrk="0" hangingPunct="0">
              <a:defRPr kumimoji="1" sz="1200">
                <a:solidFill>
                  <a:schemeClr val="bg1"/>
                </a:solidFill>
                <a:latin typeface="HY울릉도M" pitchFamily="18" charset="-127"/>
                <a:ea typeface="HY울릉도M" pitchFamily="18" charset="-127"/>
              </a:defRPr>
            </a:lvl3pPr>
            <a:lvl4pPr marL="1600200" indent="-228600" defTabSz="922338" eaLnBrk="0" hangingPunct="0">
              <a:defRPr kumimoji="1" sz="1200">
                <a:solidFill>
                  <a:schemeClr val="bg1"/>
                </a:solidFill>
                <a:latin typeface="HY울릉도M" pitchFamily="18" charset="-127"/>
                <a:ea typeface="HY울릉도M" pitchFamily="18" charset="-127"/>
              </a:defRPr>
            </a:lvl4pPr>
            <a:lvl5pPr marL="2057400" indent="-228600" defTabSz="922338" eaLnBrk="0" hangingPunct="0">
              <a:defRPr kumimoji="1" sz="1200">
                <a:solidFill>
                  <a:schemeClr val="bg1"/>
                </a:solidFill>
                <a:latin typeface="HY울릉도M" pitchFamily="18" charset="-127"/>
                <a:ea typeface="HY울릉도M" pitchFamily="18" charset="-127"/>
              </a:defRPr>
            </a:lvl5pPr>
            <a:lvl6pPr marL="25146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defTabSz="922338"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algn="r" eaLnBrk="1" hangingPunct="1"/>
            <a:fld id="{A6B8D2AD-BF98-44FE-8166-AFA57206D5C1}" type="slidenum">
              <a:rPr lang="en-US" altLang="ko-KR">
                <a:solidFill>
                  <a:schemeClr val="tx1"/>
                </a:solidFill>
                <a:latin typeface="굴림" pitchFamily="50" charset="-127"/>
                <a:ea typeface="굴림" pitchFamily="50" charset="-127"/>
              </a:rPr>
              <a:pPr algn="r" eaLnBrk="1" hangingPunct="1"/>
              <a:t>9</a:t>
            </a:fld>
            <a:endParaRPr lang="en-US" altLang="ko-KR">
              <a:solidFill>
                <a:schemeClr val="tx1"/>
              </a:solidFill>
              <a:latin typeface="굴림" pitchFamily="50" charset="-127"/>
              <a:ea typeface="굴림" pitchFamily="50" charset="-127"/>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ko-KR" baseline="0"/>
          </a:p>
        </p:txBody>
      </p:sp>
    </p:spTree>
    <p:extLst>
      <p:ext uri="{BB962C8B-B14F-4D97-AF65-F5344CB8AC3E}">
        <p14:creationId xmlns:p14="http://schemas.microsoft.com/office/powerpoint/2010/main" val="45894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08.06.2020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4729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08.06.2020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904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08.06.2020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17993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빈내용">
    <p:spTree>
      <p:nvGrpSpPr>
        <p:cNvPr id="1" name=""/>
        <p:cNvGrpSpPr/>
        <p:nvPr/>
      </p:nvGrpSpPr>
      <p:grpSpPr>
        <a:xfrm>
          <a:off x="0" y="0"/>
          <a:ext cx="0" cy="0"/>
          <a:chOff x="0" y="0"/>
          <a:chExt cx="0" cy="0"/>
        </a:xfrm>
      </p:grpSpPr>
      <p:sp>
        <p:nvSpPr>
          <p:cNvPr id="2" name="직사각형 5"/>
          <p:cNvSpPr/>
          <p:nvPr userDrawn="1"/>
        </p:nvSpPr>
        <p:spPr>
          <a:xfrm>
            <a:off x="0" y="928670"/>
            <a:ext cx="12192000" cy="5929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ko-KR" altLang="en-US">
              <a:solidFill>
                <a:srgbClr val="FFFFFF"/>
              </a:solidFill>
            </a:endParaRPr>
          </a:p>
        </p:txBody>
      </p:sp>
      <p:sp>
        <p:nvSpPr>
          <p:cNvPr id="4" name="TextBox 3"/>
          <p:cNvSpPr txBox="1"/>
          <p:nvPr userDrawn="1"/>
        </p:nvSpPr>
        <p:spPr>
          <a:xfrm>
            <a:off x="8858269" y="98048"/>
            <a:ext cx="3333731" cy="738664"/>
          </a:xfrm>
          <a:prstGeom prst="rect">
            <a:avLst/>
          </a:prstGeom>
          <a:noFill/>
        </p:spPr>
        <p:txBody>
          <a:bodyPr wrap="square">
            <a:spAutoFit/>
          </a:bodyPr>
          <a:lstStyle>
            <a:lvl1pPr eaLnBrk="0" hangingPunct="0">
              <a:defRPr kumimoji="1" sz="1200">
                <a:solidFill>
                  <a:schemeClr val="bg1"/>
                </a:solidFill>
                <a:latin typeface="HY울릉도M" pitchFamily="18" charset="-127"/>
                <a:ea typeface="HY울릉도M" pitchFamily="18" charset="-127"/>
              </a:defRPr>
            </a:lvl1pPr>
            <a:lvl2pPr marL="742950" indent="-285750" eaLnBrk="0" hangingPunct="0">
              <a:defRPr kumimoji="1" sz="1200">
                <a:solidFill>
                  <a:schemeClr val="bg1"/>
                </a:solidFill>
                <a:latin typeface="HY울릉도M" pitchFamily="18" charset="-127"/>
                <a:ea typeface="HY울릉도M" pitchFamily="18" charset="-127"/>
              </a:defRPr>
            </a:lvl2pPr>
            <a:lvl3pPr marL="1143000" indent="-228600" eaLnBrk="0" hangingPunct="0">
              <a:defRPr kumimoji="1" sz="1200">
                <a:solidFill>
                  <a:schemeClr val="bg1"/>
                </a:solidFill>
                <a:latin typeface="HY울릉도M" pitchFamily="18" charset="-127"/>
                <a:ea typeface="HY울릉도M" pitchFamily="18" charset="-127"/>
              </a:defRPr>
            </a:lvl3pPr>
            <a:lvl4pPr marL="1600200" indent="-228600" eaLnBrk="0" hangingPunct="0">
              <a:defRPr kumimoji="1" sz="1200">
                <a:solidFill>
                  <a:schemeClr val="bg1"/>
                </a:solidFill>
                <a:latin typeface="HY울릉도M" pitchFamily="18" charset="-127"/>
                <a:ea typeface="HY울릉도M" pitchFamily="18" charset="-127"/>
              </a:defRPr>
            </a:lvl4pPr>
            <a:lvl5pPr marL="2057400" indent="-228600" eaLnBrk="0" hangingPunct="0">
              <a:defRPr kumimoji="1" sz="1200">
                <a:solidFill>
                  <a:schemeClr val="bg1"/>
                </a:solidFill>
                <a:latin typeface="HY울릉도M" pitchFamily="18" charset="-127"/>
                <a:ea typeface="HY울릉도M" pitchFamily="18" charset="-127"/>
              </a:defRPr>
            </a:lvl5pPr>
            <a:lvl6pPr marL="25146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6pPr>
            <a:lvl7pPr marL="29718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7pPr>
            <a:lvl8pPr marL="34290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8pPr>
            <a:lvl9pPr marL="3886200" indent="-228600" eaLnBrk="0" fontAlgn="base" latinLnBrk="1" hangingPunct="0">
              <a:spcBef>
                <a:spcPct val="0"/>
              </a:spcBef>
              <a:spcAft>
                <a:spcPct val="0"/>
              </a:spcAft>
              <a:defRPr kumimoji="1" sz="1200">
                <a:solidFill>
                  <a:schemeClr val="bg1"/>
                </a:solidFill>
                <a:latin typeface="HY울릉도M" pitchFamily="18" charset="-127"/>
                <a:ea typeface="HY울릉도M" pitchFamily="18" charset="-127"/>
              </a:defRPr>
            </a:lvl9pPr>
          </a:lstStyle>
          <a:p>
            <a:pPr eaLnBrk="1" hangingPunct="1"/>
            <a:r>
              <a:rPr lang="en-US" altLang="ko-KR" sz="1800" b="1" dirty="0">
                <a:solidFill>
                  <a:prstClr val="white"/>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VIAQ IWG</a:t>
            </a:r>
          </a:p>
          <a:p>
            <a:pPr eaLnBrk="1" hangingPunct="1"/>
            <a:r>
              <a:rPr lang="en-US" altLang="ko-KR" b="1" dirty="0">
                <a:solidFill>
                  <a:prstClr val="white"/>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Vehicle Interior Air Quality</a:t>
            </a:r>
          </a:p>
          <a:p>
            <a:pPr eaLnBrk="1" hangingPunct="1"/>
            <a:r>
              <a:rPr lang="en-US" altLang="ko-KR" b="1" dirty="0">
                <a:solidFill>
                  <a:prstClr val="white"/>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Informal Working Group</a:t>
            </a:r>
          </a:p>
        </p:txBody>
      </p:sp>
      <p:sp>
        <p:nvSpPr>
          <p:cNvPr id="5" name="Rectangle 10"/>
          <p:cNvSpPr>
            <a:spLocks noChangeArrowheads="1"/>
          </p:cNvSpPr>
          <p:nvPr userDrawn="1"/>
        </p:nvSpPr>
        <p:spPr bwMode="auto">
          <a:xfrm>
            <a:off x="5651501" y="6553200"/>
            <a:ext cx="827617" cy="260350"/>
          </a:xfrm>
          <a:prstGeom prst="rect">
            <a:avLst/>
          </a:prstGeom>
          <a:noFill/>
          <a:ln w="9525">
            <a:noFill/>
            <a:miter lim="800000"/>
            <a:headEnd/>
            <a:tailEnd/>
          </a:ln>
        </p:spPr>
        <p:txBody>
          <a:bodyPr anchor="b"/>
          <a:lstStyle/>
          <a:p>
            <a:pPr algn="ctr">
              <a:lnSpc>
                <a:spcPct val="150000"/>
              </a:lnSpc>
              <a:buFont typeface="Wingdings" pitchFamily="2" charset="2"/>
              <a:buNone/>
              <a:defRPr/>
            </a:pPr>
            <a:fld id="{ADDD4C19-1730-4E07-9EB5-4D889BF255D2}" type="slidenum">
              <a:rPr lang="ko-KR" altLang="en-US" sz="1000" b="1" i="1">
                <a:solidFill>
                  <a:srgbClr val="000000"/>
                </a:solidFill>
                <a:latin typeface="Arial" charset="0"/>
                <a:cs typeface="Arial" charset="0"/>
              </a:rPr>
              <a:pPr algn="ctr">
                <a:lnSpc>
                  <a:spcPct val="150000"/>
                </a:lnSpc>
                <a:buFont typeface="Wingdings" pitchFamily="2" charset="2"/>
                <a:buNone/>
                <a:defRPr/>
              </a:pPr>
              <a:t>‹#›</a:t>
            </a:fld>
            <a:r>
              <a:rPr lang="en-US" altLang="ko-KR" sz="1000" b="1" i="1" dirty="0">
                <a:solidFill>
                  <a:srgbClr val="000000"/>
                </a:solidFill>
                <a:latin typeface="Arial" charset="0"/>
                <a:cs typeface="Arial" charset="0"/>
              </a:rPr>
              <a:t>p</a:t>
            </a:r>
          </a:p>
        </p:txBody>
      </p:sp>
    </p:spTree>
    <p:extLst>
      <p:ext uri="{BB962C8B-B14F-4D97-AF65-F5344CB8AC3E}">
        <p14:creationId xmlns:p14="http://schemas.microsoft.com/office/powerpoint/2010/main" val="378894097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08.06.2020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78950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B95CEDF-CCD1-4242-A4BC-06A1B0034A70}" type="datetimeFigureOut">
              <a:rPr lang="ru-RU" smtClean="0">
                <a:solidFill>
                  <a:prstClr val="black">
                    <a:tint val="75000"/>
                  </a:prstClr>
                </a:solidFill>
              </a:rPr>
              <a:pPr/>
              <a:t>08.06.2020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2065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B95CEDF-CCD1-4242-A4BC-06A1B0034A70}" type="datetimeFigureOut">
              <a:rPr lang="ru-RU" smtClean="0">
                <a:solidFill>
                  <a:prstClr val="black">
                    <a:tint val="75000"/>
                  </a:prstClr>
                </a:solidFill>
              </a:rPr>
              <a:pPr/>
              <a:t>08.06.2020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41082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B95CEDF-CCD1-4242-A4BC-06A1B0034A70}" type="datetimeFigureOut">
              <a:rPr lang="ru-RU" smtClean="0">
                <a:solidFill>
                  <a:prstClr val="black">
                    <a:tint val="75000"/>
                  </a:prstClr>
                </a:solidFill>
              </a:rPr>
              <a:pPr/>
              <a:t>08.06.2020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21518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B95CEDF-CCD1-4242-A4BC-06A1B0034A70}" type="datetimeFigureOut">
              <a:rPr lang="ru-RU" smtClean="0">
                <a:solidFill>
                  <a:prstClr val="black">
                    <a:tint val="75000"/>
                  </a:prstClr>
                </a:solidFill>
              </a:rPr>
              <a:pPr/>
              <a:t>08.06.2020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35650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95CEDF-CCD1-4242-A4BC-06A1B0034A70}" type="datetimeFigureOut">
              <a:rPr lang="ru-RU" smtClean="0">
                <a:solidFill>
                  <a:prstClr val="black">
                    <a:tint val="75000"/>
                  </a:prstClr>
                </a:solidFill>
              </a:rPr>
              <a:pPr/>
              <a:t>08.06.2020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9555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B95CEDF-CCD1-4242-A4BC-06A1B0034A70}" type="datetimeFigureOut">
              <a:rPr lang="ru-RU" smtClean="0">
                <a:solidFill>
                  <a:prstClr val="black">
                    <a:tint val="75000"/>
                  </a:prstClr>
                </a:solidFill>
              </a:rPr>
              <a:pPr/>
              <a:t>08.06.2020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831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1B95CEDF-CCD1-4242-A4BC-06A1B0034A70}" type="datetimeFigureOut">
              <a:rPr lang="ru-RU" smtClean="0">
                <a:solidFill>
                  <a:prstClr val="black">
                    <a:tint val="75000"/>
                  </a:prstClr>
                </a:solidFill>
              </a:rPr>
              <a:pPr/>
              <a:t>08.06.2020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19617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5CEDF-CCD1-4242-A4BC-06A1B0034A70}" type="datetimeFigureOut">
              <a:rPr lang="ru-RU" smtClean="0">
                <a:solidFill>
                  <a:prstClr val="black">
                    <a:tint val="75000"/>
                  </a:prstClr>
                </a:solidFill>
              </a:rPr>
              <a:pPr/>
              <a:t>08.06.2020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0142B-4772-4925-A3F2-B54E534147B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2764619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1055879" y="254176"/>
            <a:ext cx="5461778" cy="369332"/>
          </a:xfrm>
          <a:prstGeom prst="rect">
            <a:avLst/>
          </a:prstGeom>
        </p:spPr>
        <p:txBody>
          <a:bodyPr wrap="square">
            <a:spAutoFit/>
          </a:bodyPr>
          <a:lstStyle/>
          <a:p>
            <a:pPr algn="just"/>
            <a:r>
              <a:rPr lang="en-US" altLang="ja-JP" b="1" dirty="0">
                <a:solidFill>
                  <a:prstClr val="white"/>
                </a:solidFill>
                <a:latin typeface="Arial" pitchFamily="34" charset="0"/>
                <a:ea typeface="ＭＳ 明朝" charset="-128"/>
                <a:cs typeface="Arial" pitchFamily="34" charset="0"/>
              </a:rPr>
              <a:t>Transmitted by the Chair and Secretary of VIAQ </a:t>
            </a:r>
            <a:endParaRPr lang="de-DE" altLang="ja-JP" b="1" dirty="0">
              <a:solidFill>
                <a:prstClr val="white"/>
              </a:solidFill>
              <a:latin typeface="Arial" pitchFamily="34" charset="0"/>
              <a:ea typeface="ＭＳ 明朝" charset="-128"/>
              <a:cs typeface="Arial" pitchFamily="34" charset="0"/>
            </a:endParaRPr>
          </a:p>
        </p:txBody>
      </p:sp>
      <p:sp>
        <p:nvSpPr>
          <p:cNvPr id="7" name="직사각형 6"/>
          <p:cNvSpPr/>
          <p:nvPr/>
        </p:nvSpPr>
        <p:spPr>
          <a:xfrm>
            <a:off x="3709344" y="4320566"/>
            <a:ext cx="4773312" cy="1131848"/>
          </a:xfrm>
          <a:prstGeom prst="rect">
            <a:avLst/>
          </a:prstGeom>
        </p:spPr>
        <p:txBody>
          <a:bodyPr wrap="square">
            <a:spAutoFit/>
          </a:bodyPr>
          <a:lstStyle/>
          <a:p>
            <a:pPr algn="ctr">
              <a:lnSpc>
                <a:spcPct val="150000"/>
              </a:lnSpc>
            </a:pPr>
            <a:r>
              <a:rPr lang="de-DE" altLang="ko-KR" sz="2400" dirty="0">
                <a:solidFill>
                  <a:prstClr val="black"/>
                </a:solidFill>
                <a:latin typeface="Arial" pitchFamily="34" charset="0"/>
                <a:ea typeface="Tahoma" pitchFamily="34" charset="0"/>
                <a:cs typeface="Arial" pitchFamily="34" charset="0"/>
              </a:rPr>
              <a:t>Geneva, </a:t>
            </a:r>
            <a:r>
              <a:rPr lang="en-US" altLang="ko-KR" sz="2400" dirty="0">
                <a:solidFill>
                  <a:prstClr val="black"/>
                </a:solidFill>
                <a:latin typeface="Arial" pitchFamily="34" charset="0"/>
                <a:ea typeface="Tahoma" pitchFamily="34" charset="0"/>
                <a:cs typeface="Arial" pitchFamily="34" charset="0"/>
              </a:rPr>
              <a:t>June</a:t>
            </a:r>
            <a:r>
              <a:rPr lang="de-DE" altLang="ko-KR" sz="2400" dirty="0">
                <a:solidFill>
                  <a:prstClr val="black"/>
                </a:solidFill>
                <a:latin typeface="Arial" pitchFamily="34" charset="0"/>
                <a:ea typeface="Tahoma" pitchFamily="34" charset="0"/>
                <a:cs typeface="Arial" pitchFamily="34" charset="0"/>
              </a:rPr>
              <a:t> </a:t>
            </a:r>
            <a:r>
              <a:rPr lang="en-US" altLang="ko-KR" sz="2400" dirty="0">
                <a:solidFill>
                  <a:prstClr val="black"/>
                </a:solidFill>
                <a:latin typeface="Arial" pitchFamily="34" charset="0"/>
                <a:ea typeface="Tahoma" pitchFamily="34" charset="0"/>
                <a:cs typeface="Arial" pitchFamily="34" charset="0"/>
              </a:rPr>
              <a:t>9-11</a:t>
            </a:r>
            <a:r>
              <a:rPr lang="de-DE" altLang="ko-KR" sz="2400" baseline="30000" dirty="0" err="1">
                <a:solidFill>
                  <a:prstClr val="black"/>
                </a:solidFill>
                <a:latin typeface="Arial" pitchFamily="34" charset="0"/>
                <a:ea typeface="Tahoma" pitchFamily="34" charset="0"/>
                <a:cs typeface="Arial" pitchFamily="34" charset="0"/>
              </a:rPr>
              <a:t>th</a:t>
            </a:r>
            <a:r>
              <a:rPr lang="de-DE" altLang="ko-KR" sz="2400" dirty="0">
                <a:solidFill>
                  <a:prstClr val="black"/>
                </a:solidFill>
                <a:latin typeface="Arial" pitchFamily="34" charset="0"/>
                <a:ea typeface="Tahoma" pitchFamily="34" charset="0"/>
                <a:cs typeface="Arial" pitchFamily="34" charset="0"/>
              </a:rPr>
              <a:t> 2020</a:t>
            </a:r>
          </a:p>
          <a:p>
            <a:pPr algn="ctr">
              <a:lnSpc>
                <a:spcPct val="150000"/>
              </a:lnSpc>
            </a:pPr>
            <a:endParaRPr lang="de-DE" altLang="ko-KR" sz="2400" dirty="0">
              <a:solidFill>
                <a:prstClr val="black"/>
              </a:solidFill>
              <a:latin typeface="Arial" pitchFamily="34" charset="0"/>
              <a:ea typeface="Tahoma" pitchFamily="34" charset="0"/>
              <a:cs typeface="Arial" pitchFamily="34" charset="0"/>
            </a:endParaRPr>
          </a:p>
        </p:txBody>
      </p:sp>
      <p:sp>
        <p:nvSpPr>
          <p:cNvPr id="5" name="직사각형 4"/>
          <p:cNvSpPr/>
          <p:nvPr/>
        </p:nvSpPr>
        <p:spPr>
          <a:xfrm>
            <a:off x="3047730" y="5157192"/>
            <a:ext cx="6130741" cy="1338828"/>
          </a:xfrm>
          <a:prstGeom prst="rect">
            <a:avLst/>
          </a:prstGeom>
        </p:spPr>
        <p:txBody>
          <a:bodyPr wrap="square">
            <a:spAutoFit/>
          </a:bodyPr>
          <a:lstStyle/>
          <a:p>
            <a:pPr marL="609600" indent="-609600" algn="ctr">
              <a:lnSpc>
                <a:spcPct val="150000"/>
              </a:lnSpc>
              <a:defRPr/>
            </a:pPr>
            <a:r>
              <a:rPr lang="en-US" altLang="ko-KR" spc="80" dirty="0">
                <a:solidFill>
                  <a:prstClr val="black"/>
                </a:solidFill>
                <a:latin typeface="Arial" pitchFamily="34" charset="0"/>
                <a:cs typeface="Arial" pitchFamily="34" charset="0"/>
              </a:rPr>
              <a:t>Chair:  Andrey KOZLOV, Russian Federation </a:t>
            </a:r>
          </a:p>
          <a:p>
            <a:pPr marL="609600" indent="-609600" algn="ctr">
              <a:lnSpc>
                <a:spcPct val="150000"/>
              </a:lnSpc>
              <a:defRPr/>
            </a:pPr>
            <a:r>
              <a:rPr lang="en-US" altLang="ko-KR" spc="80" dirty="0">
                <a:solidFill>
                  <a:prstClr val="black"/>
                </a:solidFill>
                <a:latin typeface="Arial" pitchFamily="34" charset="0"/>
                <a:cs typeface="Arial" pitchFamily="34" charset="0"/>
              </a:rPr>
              <a:t>Co-Chair: </a:t>
            </a:r>
            <a:r>
              <a:rPr lang="en-US" altLang="ko-KR" spc="80" dirty="0" err="1">
                <a:solidFill>
                  <a:prstClr val="black"/>
                </a:solidFill>
                <a:latin typeface="Arial" pitchFamily="34" charset="0"/>
                <a:cs typeface="Arial" pitchFamily="34" charset="0"/>
              </a:rPr>
              <a:t>Jongsoon</a:t>
            </a:r>
            <a:r>
              <a:rPr lang="en-US" altLang="ko-KR" spc="80" dirty="0">
                <a:solidFill>
                  <a:prstClr val="black"/>
                </a:solidFill>
                <a:latin typeface="Arial" pitchFamily="34" charset="0"/>
                <a:cs typeface="Arial" pitchFamily="34" charset="0"/>
              </a:rPr>
              <a:t> LIM, The Republic of Korea </a:t>
            </a:r>
          </a:p>
          <a:p>
            <a:pPr marL="609600" indent="-609600" algn="ctr">
              <a:lnSpc>
                <a:spcPct val="150000"/>
              </a:lnSpc>
              <a:defRPr/>
            </a:pPr>
            <a:r>
              <a:rPr lang="en-US" altLang="ko-KR" spc="80" dirty="0">
                <a:solidFill>
                  <a:prstClr val="black"/>
                </a:solidFill>
                <a:latin typeface="Arial" pitchFamily="34" charset="0"/>
                <a:cs typeface="Arial" pitchFamily="34" charset="0"/>
              </a:rPr>
              <a:t>Secretary:  Andreas WEHRMEIER, BMW </a:t>
            </a:r>
          </a:p>
        </p:txBody>
      </p:sp>
      <p:sp>
        <p:nvSpPr>
          <p:cNvPr id="9" name="Rectangle 3">
            <a:extLst>
              <a:ext uri="{FF2B5EF4-FFF2-40B4-BE49-F238E27FC236}">
                <a16:creationId xmlns:a16="http://schemas.microsoft.com/office/drawing/2014/main" id="{E6786786-007D-4579-99F1-7664955D21DD}"/>
              </a:ext>
            </a:extLst>
          </p:cNvPr>
          <p:cNvSpPr txBox="1">
            <a:spLocks noChangeArrowheads="1"/>
          </p:cNvSpPr>
          <p:nvPr/>
        </p:nvSpPr>
        <p:spPr bwMode="auto">
          <a:xfrm>
            <a:off x="1809720" y="1772816"/>
            <a:ext cx="8606760" cy="2357454"/>
          </a:xfrm>
          <a:prstGeom prst="rect">
            <a:avLst/>
          </a:prstGeom>
          <a:noFill/>
          <a:ln>
            <a:miter lim="800000"/>
            <a:headEnd/>
            <a:tailEnd/>
          </a:ln>
        </p:spPr>
        <p:txBody>
          <a:bodyPr anchor="ctr"/>
          <a:lstStyle/>
          <a:p>
            <a:pPr algn="ctr" eaLnBrk="0" hangingPunct="0">
              <a:lnSpc>
                <a:spcPct val="150000"/>
              </a:lnSpc>
              <a:defRPr/>
            </a:pPr>
            <a:r>
              <a:rPr lang="en-US" altLang="ko-KR" sz="2800" b="1" kern="0" dirty="0">
                <a:solidFill>
                  <a:prstClr val="black"/>
                </a:solidFill>
                <a:latin typeface="Arial" pitchFamily="34" charset="0"/>
                <a:ea typeface="Arial Unicode MS" pitchFamily="50" charset="-127"/>
                <a:cs typeface="Arial" pitchFamily="34" charset="0"/>
              </a:rPr>
              <a:t>Status Report of the</a:t>
            </a:r>
          </a:p>
          <a:p>
            <a:pPr algn="ctr" eaLnBrk="0" hangingPunct="0">
              <a:lnSpc>
                <a:spcPct val="150000"/>
              </a:lnSpc>
              <a:defRPr/>
            </a:pPr>
            <a:r>
              <a:rPr lang="en-US" altLang="ko-KR" sz="2800" b="1" kern="0" dirty="0">
                <a:solidFill>
                  <a:prstClr val="black"/>
                </a:solidFill>
                <a:latin typeface="Arial" pitchFamily="34" charset="0"/>
                <a:ea typeface="Arial Unicode MS" pitchFamily="50" charset="-127"/>
                <a:cs typeface="Arial" pitchFamily="34" charset="0"/>
              </a:rPr>
              <a:t>VIAQ (Vehicle Interior Air Quality)</a:t>
            </a:r>
          </a:p>
          <a:p>
            <a:pPr algn="ctr" eaLnBrk="0" hangingPunct="0">
              <a:lnSpc>
                <a:spcPct val="150000"/>
              </a:lnSpc>
              <a:defRPr/>
            </a:pPr>
            <a:r>
              <a:rPr lang="en-US" altLang="ko-KR" sz="2800" b="1" kern="0" dirty="0">
                <a:solidFill>
                  <a:prstClr val="black"/>
                </a:solidFill>
                <a:latin typeface="Arial" pitchFamily="34" charset="0"/>
                <a:ea typeface="Arial Unicode MS" pitchFamily="50" charset="-127"/>
                <a:cs typeface="Arial" pitchFamily="34" charset="0"/>
              </a:rPr>
              <a:t>Informal Working Group</a:t>
            </a:r>
          </a:p>
        </p:txBody>
      </p:sp>
      <p:sp>
        <p:nvSpPr>
          <p:cNvPr id="10" name="Textfeld 12">
            <a:extLst>
              <a:ext uri="{FF2B5EF4-FFF2-40B4-BE49-F238E27FC236}">
                <a16:creationId xmlns:a16="http://schemas.microsoft.com/office/drawing/2014/main" id="{94D0FD70-DC63-488C-A425-7F79949C5142}"/>
              </a:ext>
            </a:extLst>
          </p:cNvPr>
          <p:cNvSpPr txBox="1">
            <a:spLocks noChangeArrowheads="1"/>
          </p:cNvSpPr>
          <p:nvPr/>
        </p:nvSpPr>
        <p:spPr bwMode="auto">
          <a:xfrm>
            <a:off x="8339667" y="1074689"/>
            <a:ext cx="3757975" cy="12003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lgn="r" fontAlgn="auto">
              <a:spcBef>
                <a:spcPts val="0"/>
              </a:spcBef>
              <a:spcAft>
                <a:spcPts val="0"/>
              </a:spcAft>
            </a:pPr>
            <a:r>
              <a:rPr lang="en-US" dirty="0">
                <a:solidFill>
                  <a:prstClr val="black"/>
                </a:solidFill>
                <a:latin typeface="Arial" panose="020B0604020202020204" pitchFamily="34" charset="0"/>
                <a:cs typeface="Arial" panose="020B0604020202020204" pitchFamily="34" charset="0"/>
              </a:rPr>
              <a:t>Informal document </a:t>
            </a:r>
            <a:r>
              <a:rPr kumimoji="0" lang="en-US" dirty="0">
                <a:solidFill>
                  <a:prstClr val="black"/>
                </a:solidFill>
                <a:latin typeface="Arial" panose="020B0604020202020204" pitchFamily="34" charset="0"/>
                <a:cs typeface="Arial" panose="020B0604020202020204" pitchFamily="34" charset="0"/>
              </a:rPr>
              <a:t>GRPE-81-08</a:t>
            </a:r>
            <a:endParaRPr kumimoji="0" lang="de-DE" dirty="0">
              <a:solidFill>
                <a:prstClr val="black"/>
              </a:solidFill>
              <a:latin typeface="Arial" panose="020B0604020202020204" pitchFamily="34" charset="0"/>
              <a:cs typeface="Arial" panose="020B0604020202020204" pitchFamily="34" charset="0"/>
            </a:endParaRPr>
          </a:p>
          <a:p>
            <a:pPr lvl="0" algn="r" fontAlgn="auto">
              <a:spcBef>
                <a:spcPts val="0"/>
              </a:spcBef>
              <a:spcAft>
                <a:spcPts val="0"/>
              </a:spcAft>
            </a:pPr>
            <a:r>
              <a:rPr kumimoji="0" lang="en-US" dirty="0">
                <a:solidFill>
                  <a:prstClr val="black"/>
                </a:solidFill>
                <a:latin typeface="Arial" panose="020B0604020202020204" pitchFamily="34" charset="0"/>
                <a:cs typeface="Arial" panose="020B0604020202020204" pitchFamily="34" charset="0"/>
              </a:rPr>
              <a:t>8</a:t>
            </a:r>
            <a:r>
              <a:rPr kumimoji="0" lang="ru-RU" dirty="0">
                <a:solidFill>
                  <a:prstClr val="black"/>
                </a:solidFill>
                <a:latin typeface="Arial" panose="020B0604020202020204" pitchFamily="34" charset="0"/>
                <a:cs typeface="Arial" panose="020B0604020202020204" pitchFamily="34" charset="0"/>
              </a:rPr>
              <a:t>1</a:t>
            </a:r>
            <a:r>
              <a:rPr kumimoji="0" lang="en-US" baseline="30000" dirty="0" err="1">
                <a:solidFill>
                  <a:prstClr val="black"/>
                </a:solidFill>
                <a:latin typeface="Arial" panose="020B0604020202020204" pitchFamily="34" charset="0"/>
                <a:cs typeface="Arial" panose="020B0604020202020204" pitchFamily="34" charset="0"/>
              </a:rPr>
              <a:t>th</a:t>
            </a:r>
            <a:r>
              <a:rPr kumimoji="0" lang="en-US" dirty="0">
                <a:solidFill>
                  <a:prstClr val="black"/>
                </a:solidFill>
                <a:latin typeface="Arial" panose="020B0604020202020204" pitchFamily="34" charset="0"/>
                <a:cs typeface="Arial" panose="020B0604020202020204" pitchFamily="34" charset="0"/>
              </a:rPr>
              <a:t> GRPE, </a:t>
            </a:r>
            <a:r>
              <a:rPr kumimoji="0" lang="ru-RU" dirty="0">
                <a:solidFill>
                  <a:prstClr val="black"/>
                </a:solidFill>
                <a:latin typeface="Arial" panose="020B0604020202020204" pitchFamily="34" charset="0"/>
                <a:cs typeface="Arial" panose="020B0604020202020204" pitchFamily="34" charset="0"/>
              </a:rPr>
              <a:t>9 </a:t>
            </a:r>
            <a:r>
              <a:rPr kumimoji="0" lang="en-US" dirty="0">
                <a:solidFill>
                  <a:prstClr val="black"/>
                </a:solidFill>
                <a:latin typeface="Arial" panose="020B0604020202020204" pitchFamily="34" charset="0"/>
                <a:cs typeface="Arial" panose="020B0604020202020204" pitchFamily="34" charset="0"/>
              </a:rPr>
              <a:t>-1</a:t>
            </a:r>
            <a:r>
              <a:rPr kumimoji="0" lang="ru-RU" dirty="0">
                <a:solidFill>
                  <a:prstClr val="black"/>
                </a:solidFill>
                <a:latin typeface="Arial" panose="020B0604020202020204" pitchFamily="34" charset="0"/>
                <a:cs typeface="Arial" panose="020B0604020202020204" pitchFamily="34" charset="0"/>
              </a:rPr>
              <a:t>1</a:t>
            </a:r>
            <a:r>
              <a:rPr kumimoji="0" lang="en-US" dirty="0">
                <a:solidFill>
                  <a:prstClr val="black"/>
                </a:solidFill>
                <a:latin typeface="Arial" panose="020B0604020202020204" pitchFamily="34" charset="0"/>
                <a:cs typeface="Arial" panose="020B0604020202020204" pitchFamily="34" charset="0"/>
              </a:rPr>
              <a:t> </a:t>
            </a:r>
            <a:r>
              <a:rPr kumimoji="0" lang="en-GB" dirty="0">
                <a:solidFill>
                  <a:prstClr val="black"/>
                </a:solidFill>
                <a:latin typeface="Arial" panose="020B0604020202020204" pitchFamily="34" charset="0"/>
                <a:cs typeface="Arial" panose="020B0604020202020204" pitchFamily="34" charset="0"/>
              </a:rPr>
              <a:t>June</a:t>
            </a:r>
            <a:r>
              <a:rPr kumimoji="0" lang="en-US" dirty="0">
                <a:solidFill>
                  <a:prstClr val="black"/>
                </a:solidFill>
                <a:latin typeface="Arial" panose="020B0604020202020204" pitchFamily="34" charset="0"/>
                <a:cs typeface="Arial" panose="020B0604020202020204" pitchFamily="34" charset="0"/>
              </a:rPr>
              <a:t> 2020</a:t>
            </a:r>
          </a:p>
          <a:p>
            <a:pPr lvl="0" algn="r" fontAlgn="auto">
              <a:spcBef>
                <a:spcPts val="0"/>
              </a:spcBef>
              <a:spcAft>
                <a:spcPts val="0"/>
              </a:spcAft>
            </a:pPr>
            <a:r>
              <a:rPr kumimoji="0" lang="en-US" dirty="0">
                <a:solidFill>
                  <a:prstClr val="black"/>
                </a:solidFill>
                <a:latin typeface="Arial" panose="020B0604020202020204" pitchFamily="34" charset="0"/>
                <a:cs typeface="Arial" panose="020B0604020202020204" pitchFamily="34" charset="0"/>
              </a:rPr>
              <a:t>Agenda item 12</a:t>
            </a:r>
            <a:endParaRPr kumimoji="0" lang="de-DE" dirty="0">
              <a:solidFill>
                <a:prstClr val="black"/>
              </a:solidFill>
              <a:latin typeface="Arial" panose="020B0604020202020204" pitchFamily="34" charset="0"/>
              <a:cs typeface="Arial" panose="020B0604020202020204" pitchFamily="34" charset="0"/>
            </a:endParaRPr>
          </a:p>
          <a:p>
            <a:pPr algn="r"/>
            <a:endParaRPr lang="de-DE"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794350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89EE07B-D641-40E3-8001-F3B1045EAA85}"/>
              </a:ext>
            </a:extLst>
          </p:cNvPr>
          <p:cNvPicPr>
            <a:picLocks noChangeAspect="1"/>
          </p:cNvPicPr>
          <p:nvPr/>
        </p:nvPicPr>
        <p:blipFill>
          <a:blip r:embed="rId3"/>
          <a:stretch>
            <a:fillRect/>
          </a:stretch>
        </p:blipFill>
        <p:spPr>
          <a:xfrm>
            <a:off x="147566" y="1220069"/>
            <a:ext cx="5700254" cy="4701947"/>
          </a:xfrm>
          <a:prstGeom prst="rect">
            <a:avLst/>
          </a:prstGeom>
        </p:spPr>
      </p:pic>
      <p:pic>
        <p:nvPicPr>
          <p:cNvPr id="5" name="Рисунок 4">
            <a:extLst>
              <a:ext uri="{FF2B5EF4-FFF2-40B4-BE49-F238E27FC236}">
                <a16:creationId xmlns:a16="http://schemas.microsoft.com/office/drawing/2014/main" id="{36F517FA-0AB4-4CEF-AF84-536C67726F3C}"/>
              </a:ext>
            </a:extLst>
          </p:cNvPr>
          <p:cNvPicPr>
            <a:picLocks noChangeAspect="1"/>
          </p:cNvPicPr>
          <p:nvPr/>
        </p:nvPicPr>
        <p:blipFill>
          <a:blip r:embed="rId4"/>
          <a:stretch>
            <a:fillRect/>
          </a:stretch>
        </p:blipFill>
        <p:spPr>
          <a:xfrm>
            <a:off x="6328939" y="1220069"/>
            <a:ext cx="5715495" cy="4618120"/>
          </a:xfrm>
          <a:prstGeom prst="rect">
            <a:avLst/>
          </a:prstGeom>
        </p:spPr>
      </p:pic>
      <p:sp>
        <p:nvSpPr>
          <p:cNvPr id="6" name="Rectangle 192">
            <a:extLst>
              <a:ext uri="{FF2B5EF4-FFF2-40B4-BE49-F238E27FC236}">
                <a16:creationId xmlns:a16="http://schemas.microsoft.com/office/drawing/2014/main" id="{4671A1A3-96A8-410F-944F-82BC3DE25F1D}"/>
              </a:ext>
            </a:extLst>
          </p:cNvPr>
          <p:cNvSpPr>
            <a:spLocks noChangeArrowheads="1"/>
          </p:cNvSpPr>
          <p:nvPr/>
        </p:nvSpPr>
        <p:spPr bwMode="auto">
          <a:xfrm>
            <a:off x="657904" y="161604"/>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New Part III of M.R.3 on VIAQ</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Tree>
    <p:extLst>
      <p:ext uri="{BB962C8B-B14F-4D97-AF65-F5344CB8AC3E}">
        <p14:creationId xmlns:p14="http://schemas.microsoft.com/office/powerpoint/2010/main" val="177253509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92">
            <a:extLst>
              <a:ext uri="{FF2B5EF4-FFF2-40B4-BE49-F238E27FC236}">
                <a16:creationId xmlns:a16="http://schemas.microsoft.com/office/drawing/2014/main" id="{8C8F3685-0DFE-4304-818F-7A7FDCCDCF2E}"/>
              </a:ext>
            </a:extLst>
          </p:cNvPr>
          <p:cNvSpPr>
            <a:spLocks noChangeArrowheads="1"/>
          </p:cNvSpPr>
          <p:nvPr/>
        </p:nvSpPr>
        <p:spPr bwMode="auto">
          <a:xfrm>
            <a:off x="657904" y="161604"/>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New Part III of M.R.3 on VIAQ</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pic>
        <p:nvPicPr>
          <p:cNvPr id="3" name="Рисунок 2">
            <a:extLst>
              <a:ext uri="{FF2B5EF4-FFF2-40B4-BE49-F238E27FC236}">
                <a16:creationId xmlns:a16="http://schemas.microsoft.com/office/drawing/2014/main" id="{2A64D4C8-4CA0-4279-9B3E-2D5DEE6924C1}"/>
              </a:ext>
            </a:extLst>
          </p:cNvPr>
          <p:cNvPicPr>
            <a:picLocks noChangeAspect="1"/>
          </p:cNvPicPr>
          <p:nvPr/>
        </p:nvPicPr>
        <p:blipFill>
          <a:blip r:embed="rId3"/>
          <a:stretch>
            <a:fillRect/>
          </a:stretch>
        </p:blipFill>
        <p:spPr>
          <a:xfrm>
            <a:off x="70392" y="1024188"/>
            <a:ext cx="5779399" cy="5672208"/>
          </a:xfrm>
          <a:prstGeom prst="rect">
            <a:avLst/>
          </a:prstGeom>
        </p:spPr>
      </p:pic>
      <p:pic>
        <p:nvPicPr>
          <p:cNvPr id="4" name="Рисунок 3">
            <a:extLst>
              <a:ext uri="{FF2B5EF4-FFF2-40B4-BE49-F238E27FC236}">
                <a16:creationId xmlns:a16="http://schemas.microsoft.com/office/drawing/2014/main" id="{F0967FB1-89F0-467A-8DC1-A14E9ACE928E}"/>
              </a:ext>
            </a:extLst>
          </p:cNvPr>
          <p:cNvPicPr>
            <a:picLocks noChangeAspect="1"/>
          </p:cNvPicPr>
          <p:nvPr/>
        </p:nvPicPr>
        <p:blipFill>
          <a:blip r:embed="rId4"/>
          <a:stretch>
            <a:fillRect/>
          </a:stretch>
        </p:blipFill>
        <p:spPr>
          <a:xfrm>
            <a:off x="6205769" y="1039221"/>
            <a:ext cx="5403048" cy="5799323"/>
          </a:xfrm>
          <a:prstGeom prst="rect">
            <a:avLst/>
          </a:prstGeom>
        </p:spPr>
      </p:pic>
    </p:spTree>
    <p:extLst>
      <p:ext uri="{BB962C8B-B14F-4D97-AF65-F5344CB8AC3E}">
        <p14:creationId xmlns:p14="http://schemas.microsoft.com/office/powerpoint/2010/main" val="390101220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FE6945FB-849E-4356-8CC9-12115D6C848E}"/>
              </a:ext>
            </a:extLst>
          </p:cNvPr>
          <p:cNvPicPr>
            <a:picLocks noChangeAspect="1"/>
          </p:cNvPicPr>
          <p:nvPr/>
        </p:nvPicPr>
        <p:blipFill>
          <a:blip r:embed="rId3"/>
          <a:stretch>
            <a:fillRect/>
          </a:stretch>
        </p:blipFill>
        <p:spPr>
          <a:xfrm>
            <a:off x="129732" y="1130193"/>
            <a:ext cx="6065681" cy="2873636"/>
          </a:xfrm>
          <a:prstGeom prst="rect">
            <a:avLst/>
          </a:prstGeom>
        </p:spPr>
      </p:pic>
      <p:pic>
        <p:nvPicPr>
          <p:cNvPr id="5" name="Рисунок 4">
            <a:extLst>
              <a:ext uri="{FF2B5EF4-FFF2-40B4-BE49-F238E27FC236}">
                <a16:creationId xmlns:a16="http://schemas.microsoft.com/office/drawing/2014/main" id="{78590AD8-E1EA-4971-B650-18CA6240C6A5}"/>
              </a:ext>
            </a:extLst>
          </p:cNvPr>
          <p:cNvPicPr>
            <a:picLocks noChangeAspect="1"/>
          </p:cNvPicPr>
          <p:nvPr/>
        </p:nvPicPr>
        <p:blipFill>
          <a:blip r:embed="rId4"/>
          <a:stretch>
            <a:fillRect/>
          </a:stretch>
        </p:blipFill>
        <p:spPr>
          <a:xfrm>
            <a:off x="6968971" y="1053233"/>
            <a:ext cx="4812904" cy="5643163"/>
          </a:xfrm>
          <a:prstGeom prst="rect">
            <a:avLst/>
          </a:prstGeom>
        </p:spPr>
      </p:pic>
      <p:sp>
        <p:nvSpPr>
          <p:cNvPr id="6" name="Rectangle 192">
            <a:extLst>
              <a:ext uri="{FF2B5EF4-FFF2-40B4-BE49-F238E27FC236}">
                <a16:creationId xmlns:a16="http://schemas.microsoft.com/office/drawing/2014/main" id="{23476BDA-0191-4C73-9CF5-3DB0F0FD7440}"/>
              </a:ext>
            </a:extLst>
          </p:cNvPr>
          <p:cNvSpPr>
            <a:spLocks noChangeArrowheads="1"/>
          </p:cNvSpPr>
          <p:nvPr/>
        </p:nvSpPr>
        <p:spPr bwMode="auto">
          <a:xfrm>
            <a:off x="657904" y="161604"/>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New Part III of M.R.3 on VIAQ</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Tree>
    <p:extLst>
      <p:ext uri="{BB962C8B-B14F-4D97-AF65-F5344CB8AC3E}">
        <p14:creationId xmlns:p14="http://schemas.microsoft.com/office/powerpoint/2010/main" val="363982132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749DD0A0-3C2E-4572-AD87-3CE185CA2413}"/>
              </a:ext>
            </a:extLst>
          </p:cNvPr>
          <p:cNvPicPr>
            <a:picLocks noChangeAspect="1"/>
          </p:cNvPicPr>
          <p:nvPr/>
        </p:nvPicPr>
        <p:blipFill>
          <a:blip r:embed="rId3"/>
          <a:stretch>
            <a:fillRect/>
          </a:stretch>
        </p:blipFill>
        <p:spPr>
          <a:xfrm>
            <a:off x="169170" y="1144649"/>
            <a:ext cx="5639289" cy="3787468"/>
          </a:xfrm>
          <a:prstGeom prst="rect">
            <a:avLst/>
          </a:prstGeom>
        </p:spPr>
      </p:pic>
      <p:pic>
        <p:nvPicPr>
          <p:cNvPr id="4" name="Рисунок 3">
            <a:extLst>
              <a:ext uri="{FF2B5EF4-FFF2-40B4-BE49-F238E27FC236}">
                <a16:creationId xmlns:a16="http://schemas.microsoft.com/office/drawing/2014/main" id="{01462ACE-A046-4E79-89C9-4770DE446001}"/>
              </a:ext>
            </a:extLst>
          </p:cNvPr>
          <p:cNvPicPr>
            <a:picLocks noChangeAspect="1"/>
          </p:cNvPicPr>
          <p:nvPr/>
        </p:nvPicPr>
        <p:blipFill>
          <a:blip r:embed="rId4"/>
          <a:stretch>
            <a:fillRect/>
          </a:stretch>
        </p:blipFill>
        <p:spPr>
          <a:xfrm>
            <a:off x="190736" y="4894161"/>
            <a:ext cx="5631668" cy="731583"/>
          </a:xfrm>
          <a:prstGeom prst="rect">
            <a:avLst/>
          </a:prstGeom>
        </p:spPr>
      </p:pic>
      <p:pic>
        <p:nvPicPr>
          <p:cNvPr id="6" name="Рисунок 5">
            <a:extLst>
              <a:ext uri="{FF2B5EF4-FFF2-40B4-BE49-F238E27FC236}">
                <a16:creationId xmlns:a16="http://schemas.microsoft.com/office/drawing/2014/main" id="{F912EFBD-F4C3-4FB7-86F1-AE548579C73C}"/>
              </a:ext>
            </a:extLst>
          </p:cNvPr>
          <p:cNvPicPr>
            <a:picLocks noChangeAspect="1"/>
          </p:cNvPicPr>
          <p:nvPr/>
        </p:nvPicPr>
        <p:blipFill>
          <a:blip r:embed="rId5"/>
          <a:stretch>
            <a:fillRect/>
          </a:stretch>
        </p:blipFill>
        <p:spPr>
          <a:xfrm>
            <a:off x="6096000" y="1144649"/>
            <a:ext cx="5639289" cy="2072820"/>
          </a:xfrm>
          <a:prstGeom prst="rect">
            <a:avLst/>
          </a:prstGeom>
        </p:spPr>
      </p:pic>
      <p:sp>
        <p:nvSpPr>
          <p:cNvPr id="7" name="Rectangle 192">
            <a:extLst>
              <a:ext uri="{FF2B5EF4-FFF2-40B4-BE49-F238E27FC236}">
                <a16:creationId xmlns:a16="http://schemas.microsoft.com/office/drawing/2014/main" id="{CD455AA3-E352-4851-A7B0-AA44606FCC6B}"/>
              </a:ext>
            </a:extLst>
          </p:cNvPr>
          <p:cNvSpPr>
            <a:spLocks noChangeArrowheads="1"/>
          </p:cNvSpPr>
          <p:nvPr/>
        </p:nvSpPr>
        <p:spPr bwMode="auto">
          <a:xfrm>
            <a:off x="657904" y="161604"/>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New Part III of M.R.3 on VIAQ</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Tree>
    <p:extLst>
      <p:ext uri="{BB962C8B-B14F-4D97-AF65-F5344CB8AC3E}">
        <p14:creationId xmlns:p14="http://schemas.microsoft.com/office/powerpoint/2010/main" val="59393773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4364955-61F2-43B2-8F3E-79D102FD399E}"/>
              </a:ext>
            </a:extLst>
          </p:cNvPr>
          <p:cNvPicPr>
            <a:picLocks noChangeAspect="1"/>
          </p:cNvPicPr>
          <p:nvPr/>
        </p:nvPicPr>
        <p:blipFill>
          <a:blip r:embed="rId3"/>
          <a:stretch>
            <a:fillRect/>
          </a:stretch>
        </p:blipFill>
        <p:spPr>
          <a:xfrm>
            <a:off x="2202022" y="1145512"/>
            <a:ext cx="7568184" cy="5369052"/>
          </a:xfrm>
          <a:prstGeom prst="rect">
            <a:avLst/>
          </a:prstGeom>
        </p:spPr>
      </p:pic>
      <p:pic>
        <p:nvPicPr>
          <p:cNvPr id="3" name="Рисунок 2">
            <a:extLst>
              <a:ext uri="{FF2B5EF4-FFF2-40B4-BE49-F238E27FC236}">
                <a16:creationId xmlns:a16="http://schemas.microsoft.com/office/drawing/2014/main" id="{073C73F0-DFE3-4B1B-9337-FD1D3F23037F}"/>
              </a:ext>
            </a:extLst>
          </p:cNvPr>
          <p:cNvPicPr>
            <a:picLocks noChangeAspect="1"/>
          </p:cNvPicPr>
          <p:nvPr/>
        </p:nvPicPr>
        <p:blipFill>
          <a:blip r:embed="rId4"/>
          <a:stretch>
            <a:fillRect/>
          </a:stretch>
        </p:blipFill>
        <p:spPr>
          <a:xfrm>
            <a:off x="422598" y="5840740"/>
            <a:ext cx="3558848" cy="609653"/>
          </a:xfrm>
          <a:prstGeom prst="rect">
            <a:avLst/>
          </a:prstGeom>
        </p:spPr>
      </p:pic>
      <p:sp>
        <p:nvSpPr>
          <p:cNvPr id="5" name="Rectangle 192">
            <a:extLst>
              <a:ext uri="{FF2B5EF4-FFF2-40B4-BE49-F238E27FC236}">
                <a16:creationId xmlns:a16="http://schemas.microsoft.com/office/drawing/2014/main" id="{1FB9BBB1-6943-4BF3-833F-0DF294841BE5}"/>
              </a:ext>
            </a:extLst>
          </p:cNvPr>
          <p:cNvSpPr>
            <a:spLocks noChangeArrowheads="1"/>
          </p:cNvSpPr>
          <p:nvPr/>
        </p:nvSpPr>
        <p:spPr bwMode="auto">
          <a:xfrm>
            <a:off x="657904" y="161604"/>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New Part III of M.R.3 on VIAQ</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Tree>
    <p:extLst>
      <p:ext uri="{BB962C8B-B14F-4D97-AF65-F5344CB8AC3E}">
        <p14:creationId xmlns:p14="http://schemas.microsoft.com/office/powerpoint/2010/main" val="348394919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29ECB48-A711-4C1E-A7CA-6B573A24158F}"/>
              </a:ext>
            </a:extLst>
          </p:cNvPr>
          <p:cNvPicPr>
            <a:picLocks noChangeAspect="1"/>
          </p:cNvPicPr>
          <p:nvPr/>
        </p:nvPicPr>
        <p:blipFill>
          <a:blip r:embed="rId3"/>
          <a:stretch>
            <a:fillRect/>
          </a:stretch>
        </p:blipFill>
        <p:spPr>
          <a:xfrm>
            <a:off x="2396169" y="1106647"/>
            <a:ext cx="6579155" cy="5698320"/>
          </a:xfrm>
          <a:prstGeom prst="rect">
            <a:avLst/>
          </a:prstGeom>
        </p:spPr>
      </p:pic>
      <p:sp>
        <p:nvSpPr>
          <p:cNvPr id="4" name="Rectangle 192">
            <a:extLst>
              <a:ext uri="{FF2B5EF4-FFF2-40B4-BE49-F238E27FC236}">
                <a16:creationId xmlns:a16="http://schemas.microsoft.com/office/drawing/2014/main" id="{66DCFB2D-56EA-4837-ABA5-9DA7A0158897}"/>
              </a:ext>
            </a:extLst>
          </p:cNvPr>
          <p:cNvSpPr>
            <a:spLocks noChangeArrowheads="1"/>
          </p:cNvSpPr>
          <p:nvPr/>
        </p:nvSpPr>
        <p:spPr bwMode="auto">
          <a:xfrm>
            <a:off x="657904" y="161604"/>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New Part III of M.R.3 on VIAQ</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Tree>
    <p:extLst>
      <p:ext uri="{BB962C8B-B14F-4D97-AF65-F5344CB8AC3E}">
        <p14:creationId xmlns:p14="http://schemas.microsoft.com/office/powerpoint/2010/main" val="265854253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59FFC4F-96B5-4BF2-9F30-4C9EFA5F0FEB}"/>
              </a:ext>
            </a:extLst>
          </p:cNvPr>
          <p:cNvSpPr txBox="1"/>
          <p:nvPr/>
        </p:nvSpPr>
        <p:spPr>
          <a:xfrm>
            <a:off x="670249" y="1754154"/>
            <a:ext cx="10851502" cy="3877985"/>
          </a:xfrm>
          <a:prstGeom prst="rect">
            <a:avLst/>
          </a:prstGeom>
          <a:noFill/>
        </p:spPr>
        <p:txBody>
          <a:bodyPr wrap="square" rtlCol="0">
            <a:spAutoFit/>
          </a:bodyPr>
          <a:lstStyle/>
          <a:p>
            <a:pPr>
              <a:spcAft>
                <a:spcPts val="1200"/>
              </a:spcAft>
            </a:pPr>
            <a:r>
              <a:rPr lang="en-GB" sz="2400" dirty="0"/>
              <a:t>Conclusions on the second stage of VIAQ IWG activity</a:t>
            </a:r>
          </a:p>
          <a:p>
            <a:pPr marL="285750" indent="-285750">
              <a:spcAft>
                <a:spcPts val="1200"/>
              </a:spcAft>
              <a:buFont typeface="Arial" panose="020B0604020202020204" pitchFamily="34" charset="0"/>
              <a:buChar char="•"/>
            </a:pPr>
            <a:r>
              <a:rPr lang="en-GB" sz="2400" dirty="0"/>
              <a:t>During two years was formulated, discussed  and agreed all working items concerning emissions entering to the vehicle cabin with exhaust gases  </a:t>
            </a:r>
          </a:p>
          <a:p>
            <a:pPr marL="285750" indent="-285750">
              <a:spcAft>
                <a:spcPts val="1200"/>
              </a:spcAft>
              <a:buFont typeface="Arial" panose="020B0604020202020204" pitchFamily="34" charset="0"/>
              <a:buChar char="•"/>
            </a:pPr>
            <a:r>
              <a:rPr lang="en-GB" sz="2400" dirty="0"/>
              <a:t>Amendment to Mutual Resolution (M.R.3) on VIAQ was developed and presented to GRPE</a:t>
            </a:r>
          </a:p>
          <a:p>
            <a:pPr marL="285750" indent="-285750">
              <a:spcAft>
                <a:spcPts val="1200"/>
              </a:spcAft>
              <a:buFont typeface="Arial" panose="020B0604020202020204" pitchFamily="34" charset="0"/>
              <a:buChar char="•"/>
            </a:pPr>
            <a:r>
              <a:rPr lang="en-GB" sz="2400" dirty="0"/>
              <a:t>Informal working group discussed future of vehicle interior air quality improvement and concluded to start with a broad scope of different outside pollutants including biological active particle like virus and to focus on the most relevant pollutants during the activities of the 3rd stage</a:t>
            </a:r>
            <a:endParaRPr lang="ru-RU" sz="2400" dirty="0"/>
          </a:p>
        </p:txBody>
      </p:sp>
      <p:sp>
        <p:nvSpPr>
          <p:cNvPr id="4" name="Rectangle 192">
            <a:extLst>
              <a:ext uri="{FF2B5EF4-FFF2-40B4-BE49-F238E27FC236}">
                <a16:creationId xmlns:a16="http://schemas.microsoft.com/office/drawing/2014/main" id="{668B2771-1C68-4060-AA88-7445259EAA93}"/>
              </a:ext>
            </a:extLst>
          </p:cNvPr>
          <p:cNvSpPr>
            <a:spLocks noChangeArrowheads="1"/>
          </p:cNvSpPr>
          <p:nvPr/>
        </p:nvSpPr>
        <p:spPr bwMode="auto">
          <a:xfrm>
            <a:off x="87274" y="297142"/>
            <a:ext cx="87208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Amendment to Mutual Resolution (M.R.3) on VIAQ</a:t>
            </a:r>
            <a:endParaRPr lang="ko-KR" altLang="en-US"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Tree>
    <p:extLst>
      <p:ext uri="{BB962C8B-B14F-4D97-AF65-F5344CB8AC3E}">
        <p14:creationId xmlns:p14="http://schemas.microsoft.com/office/powerpoint/2010/main" val="262165258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Third Stage</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2" name="TextBox 1">
            <a:extLst>
              <a:ext uri="{FF2B5EF4-FFF2-40B4-BE49-F238E27FC236}">
                <a16:creationId xmlns:a16="http://schemas.microsoft.com/office/drawing/2014/main" id="{877C8C17-1CFE-4812-BF20-48F8920DF0E9}"/>
              </a:ext>
            </a:extLst>
          </p:cNvPr>
          <p:cNvSpPr txBox="1"/>
          <p:nvPr/>
        </p:nvSpPr>
        <p:spPr>
          <a:xfrm>
            <a:off x="692457" y="1882066"/>
            <a:ext cx="10485615" cy="391305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t>The mandate of VIAQ IWG will expire November 2020.</a:t>
            </a:r>
          </a:p>
          <a:p>
            <a:pPr marL="342900" indent="-342900">
              <a:lnSpc>
                <a:spcPct val="150000"/>
              </a:lnSpc>
              <a:buFont typeface="Arial" panose="020B0604020202020204" pitchFamily="34" charset="0"/>
              <a:buChar char="•"/>
            </a:pPr>
            <a:r>
              <a:rPr lang="en-GB" sz="2400" dirty="0"/>
              <a:t>The IWG concluded to continue work on stage 3</a:t>
            </a:r>
          </a:p>
          <a:p>
            <a:pPr marL="342900" indent="-342900">
              <a:lnSpc>
                <a:spcPct val="150000"/>
              </a:lnSpc>
              <a:buFont typeface="Arial" panose="020B0604020202020204" pitchFamily="34" charset="0"/>
              <a:buChar char="•"/>
            </a:pPr>
            <a:r>
              <a:rPr lang="en-GB" sz="2400" dirty="0"/>
              <a:t>The Terms of reference and rules of procedure was agreed on 19</a:t>
            </a:r>
            <a:r>
              <a:rPr lang="en-GB" sz="2400" baseline="30000" dirty="0"/>
              <a:t>th</a:t>
            </a:r>
            <a:r>
              <a:rPr lang="en-GB" sz="2400" dirty="0"/>
              <a:t> VIAQ meeting</a:t>
            </a:r>
          </a:p>
          <a:p>
            <a:pPr marL="342900" indent="-342900">
              <a:lnSpc>
                <a:spcPct val="150000"/>
              </a:lnSpc>
              <a:buFont typeface="Arial" panose="020B0604020202020204" pitchFamily="34" charset="0"/>
              <a:buChar char="•"/>
            </a:pPr>
            <a:r>
              <a:rPr lang="en-GB" sz="2400" dirty="0"/>
              <a:t>The main objective of the 3</a:t>
            </a:r>
            <a:r>
              <a:rPr lang="en-GB" sz="2400" baseline="30000" dirty="0"/>
              <a:t>rd</a:t>
            </a:r>
            <a:r>
              <a:rPr lang="en-GB" sz="2400" dirty="0"/>
              <a:t> stage is the issues of the vehicle interior air quality, addressing outside air pollutants entering into the vehicle cabin and the interior air cleaning efficiency</a:t>
            </a:r>
          </a:p>
          <a:p>
            <a:pPr marL="342900" indent="-342900">
              <a:lnSpc>
                <a:spcPct val="150000"/>
              </a:lnSpc>
              <a:buFont typeface="Arial" panose="020B0604020202020204" pitchFamily="34" charset="0"/>
              <a:buChar char="•"/>
            </a:pPr>
            <a:r>
              <a:rPr lang="en-GB" sz="2400" dirty="0"/>
              <a:t>The IWG asks GRPE for the new mandate till November 2025 </a:t>
            </a:r>
            <a:endParaRPr lang="ru-RU" sz="2400" dirty="0"/>
          </a:p>
        </p:txBody>
      </p:sp>
    </p:spTree>
    <p:extLst>
      <p:ext uri="{BB962C8B-B14F-4D97-AF65-F5344CB8AC3E}">
        <p14:creationId xmlns:p14="http://schemas.microsoft.com/office/powerpoint/2010/main" val="193399633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1082053" y="151556"/>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Third Stage</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4" name="Rectangle 3">
            <a:extLst>
              <a:ext uri="{FF2B5EF4-FFF2-40B4-BE49-F238E27FC236}">
                <a16:creationId xmlns:a16="http://schemas.microsoft.com/office/drawing/2014/main" id="{893C1A52-BC52-43F3-880F-881E4F5C2C2D}"/>
              </a:ext>
            </a:extLst>
          </p:cNvPr>
          <p:cNvSpPr txBox="1">
            <a:spLocks noChangeArrowheads="1"/>
          </p:cNvSpPr>
          <p:nvPr/>
        </p:nvSpPr>
        <p:spPr bwMode="auto">
          <a:xfrm>
            <a:off x="1792620" y="2473803"/>
            <a:ext cx="8606760" cy="2357454"/>
          </a:xfrm>
          <a:prstGeom prst="rect">
            <a:avLst/>
          </a:prstGeom>
          <a:noFill/>
          <a:ln>
            <a:miter lim="800000"/>
            <a:headEnd/>
            <a:tailEnd/>
          </a:ln>
        </p:spPr>
        <p:txBody>
          <a:bodyPr anchor="ctr"/>
          <a:lstStyle/>
          <a:p>
            <a:pPr lvl="0" algn="ctr" eaLnBrk="0" hangingPunct="0">
              <a:lnSpc>
                <a:spcPct val="150000"/>
              </a:lnSpc>
              <a:defRPr/>
            </a:pPr>
            <a:r>
              <a:rPr kumimoji="0" lang="en-US" altLang="ko-KR" sz="2800" b="1" kern="0" dirty="0">
                <a:solidFill>
                  <a:schemeClr val="tx1"/>
                </a:solidFill>
                <a:latin typeface="Arial" pitchFamily="34" charset="0"/>
                <a:ea typeface="Arial Unicode MS" pitchFamily="50" charset="-127"/>
                <a:cs typeface="Arial" pitchFamily="34" charset="0"/>
              </a:rPr>
              <a:t>Terms of reference and rules of procedure for the Informal Working Group on Vehicle Interior Air Quality (VIAQ)</a:t>
            </a:r>
          </a:p>
        </p:txBody>
      </p:sp>
    </p:spTree>
    <p:extLst>
      <p:ext uri="{BB962C8B-B14F-4D97-AF65-F5344CB8AC3E}">
        <p14:creationId xmlns:p14="http://schemas.microsoft.com/office/powerpoint/2010/main" val="246380224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984776" y="232567"/>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1. Background</a:t>
            </a:r>
            <a:endParaRPr lang="ko-KR" altLang="en-US"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3" name="Прямоугольник 2">
            <a:extLst>
              <a:ext uri="{FF2B5EF4-FFF2-40B4-BE49-F238E27FC236}">
                <a16:creationId xmlns:a16="http://schemas.microsoft.com/office/drawing/2014/main" id="{101ADC3C-F505-4A04-9895-1D42F96B40E9}"/>
              </a:ext>
            </a:extLst>
          </p:cNvPr>
          <p:cNvSpPr/>
          <p:nvPr/>
        </p:nvSpPr>
        <p:spPr>
          <a:xfrm>
            <a:off x="322634" y="1191005"/>
            <a:ext cx="11546732" cy="5355312"/>
          </a:xfrm>
          <a:prstGeom prst="rect">
            <a:avLst/>
          </a:prstGeom>
        </p:spPr>
        <p:txBody>
          <a:bodyPr wrap="square">
            <a:spAutoFit/>
          </a:bodyPr>
          <a:lstStyle/>
          <a:p>
            <a:r>
              <a:rPr lang="en-GB" dirty="0"/>
              <a:t>1.1   VIAQ informal working group developed a new Mutual Resolution No.3 on Vehicle Interior Air Quality taking into account emissions of chemical substances from the interior materials. This issue is linked to evaporative emissions from chemical compounds used in some of the vehicles’ interior elements, such as the dashboard, seat etc. The mutual resolution contains provisions and harmonized test procedures for the measurement of interior air emissions from interior materials.</a:t>
            </a:r>
          </a:p>
          <a:p>
            <a:endParaRPr lang="en-GB" dirty="0"/>
          </a:p>
          <a:p>
            <a:r>
              <a:rPr lang="en-GB" dirty="0"/>
              <a:t>1.2   On the second stage, exhaust gas entry from the tailpipe of the vehicle is taken into account. The amendment of Mutual Resolution No.3 contains provisions and harmonized test procedures for the measurement of interior air pollution from exhaust gases of a tested vehicle. The list of test substances includes CO, NO, and NO</a:t>
            </a:r>
            <a:r>
              <a:rPr lang="en-GB" baseline="-25000" dirty="0"/>
              <a:t>2</a:t>
            </a:r>
            <a:r>
              <a:rPr lang="en-GB" dirty="0"/>
              <a:t>. </a:t>
            </a:r>
          </a:p>
          <a:p>
            <a:endParaRPr lang="en-GB" dirty="0"/>
          </a:p>
          <a:p>
            <a:r>
              <a:rPr lang="en-GB" dirty="0"/>
              <a:t>1.3   Another, probably most important, source of interior air pollution is ambient air, which could contain many harmful substances emitted by other vehicles, power plants, industry etc. The group considered the inclusion in the scope of interior air pollutants from outside sources as a possible extension of the mandate at third stage. As an extension of the existing Mutual Resolution on VIAQ, this will take into account not only interior air emissions generated from interior materials and exhaust gases from the vehicle entering into the cabin but also outside air pollution sources. The list of outside air pollutions could include CO, NO, NO</a:t>
            </a:r>
            <a:r>
              <a:rPr lang="en-GB" baseline="-25000" dirty="0"/>
              <a:t>2</a:t>
            </a:r>
            <a:r>
              <a:rPr lang="en-GB" dirty="0"/>
              <a:t>, SO</a:t>
            </a:r>
            <a:r>
              <a:rPr lang="en-GB" baseline="-25000" dirty="0"/>
              <a:t>2</a:t>
            </a:r>
            <a:r>
              <a:rPr lang="en-GB" dirty="0"/>
              <a:t>, O</a:t>
            </a:r>
            <a:r>
              <a:rPr lang="en-GB" baseline="-25000" dirty="0"/>
              <a:t>3</a:t>
            </a:r>
            <a:r>
              <a:rPr lang="en-GB" dirty="0"/>
              <a:t> volatile organic compounds (VOC), aldehydes, aromatic and aliphatic hydrocarbons, particulate number (PN) and mass (PM) and microbiological substances, e.g. allergens, fungi, bacteria and viruses. As an extension of the existing Mutual Resolution on VIAQ, this will take into account not only interior air quality but also the air cleaning efficiency of the vehicle air handling &amp; treatment system.</a:t>
            </a:r>
          </a:p>
        </p:txBody>
      </p:sp>
    </p:spTree>
    <p:extLst>
      <p:ext uri="{BB962C8B-B14F-4D97-AF65-F5344CB8AC3E}">
        <p14:creationId xmlns:p14="http://schemas.microsoft.com/office/powerpoint/2010/main" val="195314078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7873" y="205316"/>
            <a:ext cx="2282997" cy="523220"/>
          </a:xfrm>
          <a:prstGeom prst="rect">
            <a:avLst/>
          </a:prstGeom>
        </p:spPr>
        <p:txBody>
          <a:bodyPr wrap="none">
            <a:spAutoFit/>
          </a:bodyPr>
          <a:lstStyle/>
          <a:p>
            <a:r>
              <a:rPr kumimoji="0"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Background</a:t>
            </a:r>
            <a:endParaRPr lang="ru-RU" sz="2800" dirty="0">
              <a:solidFill>
                <a:schemeClr val="bg1"/>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3"/>
          <a:stretch>
            <a:fillRect/>
          </a:stretch>
        </p:blipFill>
        <p:spPr>
          <a:xfrm>
            <a:off x="5918200" y="1102827"/>
            <a:ext cx="6167825" cy="5524215"/>
          </a:xfrm>
          <a:prstGeom prst="rect">
            <a:avLst/>
          </a:prstGeom>
        </p:spPr>
      </p:pic>
      <p:sp>
        <p:nvSpPr>
          <p:cNvPr id="4" name="Прямоугольник 3">
            <a:extLst>
              <a:ext uri="{FF2B5EF4-FFF2-40B4-BE49-F238E27FC236}">
                <a16:creationId xmlns:a16="http://schemas.microsoft.com/office/drawing/2014/main" id="{06B8520F-8196-473A-8D46-EEB0BB7C75B9}"/>
              </a:ext>
            </a:extLst>
          </p:cNvPr>
          <p:cNvSpPr/>
          <p:nvPr/>
        </p:nvSpPr>
        <p:spPr>
          <a:xfrm>
            <a:off x="233778" y="1490008"/>
            <a:ext cx="5439054" cy="1938992"/>
          </a:xfrm>
          <a:prstGeom prst="rect">
            <a:avLst/>
          </a:prstGeom>
        </p:spPr>
        <p:txBody>
          <a:bodyPr wrap="square">
            <a:spAutoFit/>
          </a:bodyPr>
          <a:lstStyle/>
          <a:p>
            <a:r>
              <a:rPr lang="en-US" sz="2400" dirty="0"/>
              <a:t>Regarding to Terms of reference for the 2</a:t>
            </a:r>
            <a:r>
              <a:rPr lang="en-US" sz="2400" baseline="30000" dirty="0"/>
              <a:t>nd</a:t>
            </a:r>
            <a:r>
              <a:rPr lang="en-US" sz="2400" dirty="0"/>
              <a:t> stage </a:t>
            </a:r>
            <a:r>
              <a:rPr lang="en-GB" sz="2400" dirty="0"/>
              <a:t>of VIAQ IWG activity </a:t>
            </a:r>
            <a:r>
              <a:rPr lang="en-US" sz="2400" dirty="0"/>
              <a:t>it was developed provisions and test procedures in a recommendation by including Part 3 in the Mutual Resolution No. 3.</a:t>
            </a:r>
          </a:p>
        </p:txBody>
      </p:sp>
      <p:sp>
        <p:nvSpPr>
          <p:cNvPr id="5" name="Прямоугольник 4">
            <a:extLst>
              <a:ext uri="{FF2B5EF4-FFF2-40B4-BE49-F238E27FC236}">
                <a16:creationId xmlns:a16="http://schemas.microsoft.com/office/drawing/2014/main" id="{6E7AF1F2-1BB6-4876-BEAE-66D76D19BD74}"/>
              </a:ext>
            </a:extLst>
          </p:cNvPr>
          <p:cNvSpPr/>
          <p:nvPr/>
        </p:nvSpPr>
        <p:spPr>
          <a:xfrm>
            <a:off x="233778" y="5821687"/>
            <a:ext cx="5439054" cy="830997"/>
          </a:xfrm>
          <a:prstGeom prst="rect">
            <a:avLst/>
          </a:prstGeom>
        </p:spPr>
        <p:txBody>
          <a:bodyPr wrap="square">
            <a:spAutoFit/>
          </a:bodyPr>
          <a:lstStyle/>
          <a:p>
            <a:r>
              <a:rPr lang="en-GB" sz="1600" dirty="0"/>
              <a:t>Final text of Mutual Resolution M.R.3 was published at UNECE site on 1 of November 2018 as the document </a:t>
            </a:r>
            <a:r>
              <a:rPr lang="en-GB" sz="1600" b="1" dirty="0"/>
              <a:t>ECE/TRANS/WP.29/1143</a:t>
            </a:r>
            <a:endParaRPr lang="nl-NL" sz="1600" b="1" dirty="0"/>
          </a:p>
        </p:txBody>
      </p:sp>
    </p:spTree>
    <p:extLst>
      <p:ext uri="{BB962C8B-B14F-4D97-AF65-F5344CB8AC3E}">
        <p14:creationId xmlns:p14="http://schemas.microsoft.com/office/powerpoint/2010/main" val="202146933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984776" y="232567"/>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2. Procedural Background</a:t>
            </a:r>
            <a:endParaRPr lang="ko-KR" altLang="en-US"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4" name="Прямоугольник 3">
            <a:extLst>
              <a:ext uri="{FF2B5EF4-FFF2-40B4-BE49-F238E27FC236}">
                <a16:creationId xmlns:a16="http://schemas.microsoft.com/office/drawing/2014/main" id="{2ABF372D-ADC6-46DD-95D2-C01EC1277831}"/>
              </a:ext>
            </a:extLst>
          </p:cNvPr>
          <p:cNvSpPr/>
          <p:nvPr/>
        </p:nvSpPr>
        <p:spPr>
          <a:xfrm>
            <a:off x="351817" y="1531870"/>
            <a:ext cx="11488366" cy="3139321"/>
          </a:xfrm>
          <a:prstGeom prst="rect">
            <a:avLst/>
          </a:prstGeom>
        </p:spPr>
        <p:txBody>
          <a:bodyPr wrap="square">
            <a:spAutoFit/>
          </a:bodyPr>
          <a:lstStyle/>
          <a:p>
            <a:r>
              <a:rPr lang="en-GB" dirty="0"/>
              <a:t>2.1   At the 173rd WP.29 session Proposal for a new Mutual Resolution (M.R.3) for of the 1958 and the 1998 Agreements concerning Vehicle Interior Air Quality (VIAQ) was adopted (ECE/TRANS/WP.29/2017/136). Final text of Mutual Resolution M.R.3 was published at UNECE site on 1 of November 2018 as the document ECE/TRANS/WP.29/1143</a:t>
            </a:r>
          </a:p>
          <a:p>
            <a:endParaRPr lang="en-GB" dirty="0"/>
          </a:p>
          <a:p>
            <a:r>
              <a:rPr lang="en-GB" dirty="0"/>
              <a:t>2.2   At the 172nd WP.29 session, WP.29 endorsed the extension of the mandate of the IWG on VIAQ until November 2020 to extend the work to consider not only emissions generated by interior materials, but also exhaust gases from the tailpipe that enter into the vehicle cabin. (ECE/TRANS/WP.29/1131, para44)</a:t>
            </a:r>
          </a:p>
          <a:p>
            <a:endParaRPr lang="en-GB" dirty="0"/>
          </a:p>
          <a:p>
            <a:r>
              <a:rPr lang="en-GB" dirty="0"/>
              <a:t>2.3   At the 80th GRPE session, the Chair of the IWG on Vehicles Interior Air Quality presented the draft amendment of Mutual Resolution No. 3 (GRPE-80-21) and requested an extension of the mandate of the IWG on VIAQ until November 2025 to expand the work to consider interior air pollution from outside sources. (ECE/TRANS/WP.29/GRPE/80, para 67)</a:t>
            </a:r>
          </a:p>
        </p:txBody>
      </p:sp>
    </p:spTree>
    <p:extLst>
      <p:ext uri="{BB962C8B-B14F-4D97-AF65-F5344CB8AC3E}">
        <p14:creationId xmlns:p14="http://schemas.microsoft.com/office/powerpoint/2010/main" val="242163043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984776" y="232567"/>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3. Objective</a:t>
            </a:r>
            <a:endParaRPr lang="ko-KR" altLang="en-US"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2" name="Прямоугольник 1">
            <a:extLst>
              <a:ext uri="{FF2B5EF4-FFF2-40B4-BE49-F238E27FC236}">
                <a16:creationId xmlns:a16="http://schemas.microsoft.com/office/drawing/2014/main" id="{E3142678-F249-4569-809F-BEA81197AE91}"/>
              </a:ext>
            </a:extLst>
          </p:cNvPr>
          <p:cNvSpPr/>
          <p:nvPr/>
        </p:nvSpPr>
        <p:spPr>
          <a:xfrm>
            <a:off x="616085" y="1674674"/>
            <a:ext cx="10687455" cy="1754326"/>
          </a:xfrm>
          <a:prstGeom prst="rect">
            <a:avLst/>
          </a:prstGeom>
        </p:spPr>
        <p:txBody>
          <a:bodyPr wrap="square">
            <a:spAutoFit/>
          </a:bodyPr>
          <a:lstStyle/>
          <a:p>
            <a:r>
              <a:rPr lang="en-GB" dirty="0"/>
              <a:t>3.1   The VIAQ informal working group will have an open structure, which will enable the exchange of information and experiences on relevant regulations, policy measures and harmonization efforts.</a:t>
            </a:r>
          </a:p>
          <a:p>
            <a:endParaRPr lang="en-GB" dirty="0"/>
          </a:p>
          <a:p>
            <a:r>
              <a:rPr lang="en-GB" dirty="0"/>
              <a:t>3.2   This proposal expands on the issues of the vehicle interior air quality, addressing outside air pollutants entering into the vehicle cabin and the interior air cleaning efficiency, to develop a test procedure in a recommendation by including Part 4 in the Mutual Resolution No. 3.</a:t>
            </a:r>
          </a:p>
        </p:txBody>
      </p:sp>
    </p:spTree>
    <p:extLst>
      <p:ext uri="{BB962C8B-B14F-4D97-AF65-F5344CB8AC3E}">
        <p14:creationId xmlns:p14="http://schemas.microsoft.com/office/powerpoint/2010/main" val="314774847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984776" y="232567"/>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4. Terms of reference</a:t>
            </a:r>
            <a:endParaRPr lang="ko-KR" altLang="en-US"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2" name="Прямоугольник 1">
            <a:extLst>
              <a:ext uri="{FF2B5EF4-FFF2-40B4-BE49-F238E27FC236}">
                <a16:creationId xmlns:a16="http://schemas.microsoft.com/office/drawing/2014/main" id="{68AE89A7-9093-4853-8183-11D9C2E2DBCB}"/>
              </a:ext>
            </a:extLst>
          </p:cNvPr>
          <p:cNvSpPr/>
          <p:nvPr/>
        </p:nvSpPr>
        <p:spPr>
          <a:xfrm>
            <a:off x="661480" y="1349356"/>
            <a:ext cx="10593422" cy="4247317"/>
          </a:xfrm>
          <a:prstGeom prst="rect">
            <a:avLst/>
          </a:prstGeom>
        </p:spPr>
        <p:txBody>
          <a:bodyPr wrap="square">
            <a:spAutoFit/>
          </a:bodyPr>
          <a:lstStyle/>
          <a:p>
            <a:r>
              <a:rPr lang="en-GB" dirty="0"/>
              <a:t>4.1   The following terms of reference describe the main tasks of the IWG.</a:t>
            </a:r>
          </a:p>
          <a:p>
            <a:endParaRPr lang="en-GB" dirty="0"/>
          </a:p>
          <a:p>
            <a:pPr marL="800100" lvl="1" indent="-342900">
              <a:buAutoNum type="alphaLcParenBoth"/>
            </a:pPr>
            <a:r>
              <a:rPr lang="en-GB" dirty="0"/>
              <a:t>Identify and collect the information and research data on outside and interior air quality and its relevance for vehicles, taking into account the activities being carried out by various governments, and non-governmental organizations.</a:t>
            </a:r>
          </a:p>
          <a:p>
            <a:pPr marL="800100" lvl="1" indent="-342900">
              <a:buAutoNum type="alphaLcParenBoth"/>
            </a:pPr>
            <a:endParaRPr lang="en-GB" dirty="0"/>
          </a:p>
          <a:p>
            <a:pPr marL="800100" lvl="1" indent="-342900">
              <a:buAutoNum type="alphaLcParenBoth" startAt="2"/>
            </a:pPr>
            <a:r>
              <a:rPr lang="en-GB" dirty="0"/>
              <a:t>Identify and understand the current regulatory requirements with respect to vehicle interior air quality and incoming air cleaning efficiency in different markets.</a:t>
            </a:r>
          </a:p>
          <a:p>
            <a:pPr marL="800100" lvl="1" indent="-342900">
              <a:buAutoNum type="alphaLcParenBoth" startAt="2"/>
            </a:pPr>
            <a:endParaRPr lang="en-GB" dirty="0"/>
          </a:p>
          <a:p>
            <a:pPr marL="800100" lvl="1" indent="-342900">
              <a:buAutoNum type="alphaLcParenBoth" startAt="3"/>
            </a:pPr>
            <a:r>
              <a:rPr lang="en-GB" dirty="0"/>
              <a:t>Identify, review and assess existing test procedures suitable for the measurement of harmful substances while entering into the vehicle cabin and the interior air cleaning efficiency (including test modes, sample collection methods and analysis methods, etc.)</a:t>
            </a:r>
          </a:p>
          <a:p>
            <a:pPr marL="800100" lvl="1" indent="-342900">
              <a:buAutoNum type="alphaLcParenBoth" startAt="3"/>
            </a:pPr>
            <a:endParaRPr lang="en-GB" dirty="0"/>
          </a:p>
          <a:p>
            <a:pPr marL="817563" lvl="1" indent="-360363"/>
            <a:r>
              <a:rPr lang="en-GB" dirty="0"/>
              <a:t>(d)  Develop provisions and test procedures in a recommendation by including Part 4 in the Mutual Resolution No. 3.</a:t>
            </a:r>
          </a:p>
        </p:txBody>
      </p:sp>
    </p:spTree>
    <p:extLst>
      <p:ext uri="{BB962C8B-B14F-4D97-AF65-F5344CB8AC3E}">
        <p14:creationId xmlns:p14="http://schemas.microsoft.com/office/powerpoint/2010/main" val="324479161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984776" y="232567"/>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5. Timeline</a:t>
            </a:r>
            <a:endParaRPr lang="ko-KR" altLang="en-US"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3" name="Прямоугольник 2">
            <a:extLst>
              <a:ext uri="{FF2B5EF4-FFF2-40B4-BE49-F238E27FC236}">
                <a16:creationId xmlns:a16="http://schemas.microsoft.com/office/drawing/2014/main" id="{F3B47009-1C43-4CA3-955A-CD337C443DCD}"/>
              </a:ext>
            </a:extLst>
          </p:cNvPr>
          <p:cNvSpPr/>
          <p:nvPr/>
        </p:nvSpPr>
        <p:spPr>
          <a:xfrm>
            <a:off x="740262" y="1322963"/>
            <a:ext cx="10018529" cy="5355312"/>
          </a:xfrm>
          <a:prstGeom prst="rect">
            <a:avLst/>
          </a:prstGeom>
        </p:spPr>
        <p:txBody>
          <a:bodyPr wrap="square">
            <a:spAutoFit/>
          </a:bodyPr>
          <a:lstStyle/>
          <a:p>
            <a:r>
              <a:rPr lang="en-GB" dirty="0"/>
              <a:t>5.1   The work of the group on Vehicle Interior Air Quality should be completed by November 2025. An extension of the mandate of the group should be considered in due time by GRPE, if necessary.</a:t>
            </a:r>
          </a:p>
          <a:p>
            <a:endParaRPr lang="en-GB" dirty="0"/>
          </a:p>
          <a:p>
            <a:r>
              <a:rPr lang="en-GB" dirty="0"/>
              <a:t>	(a)	January 2021:	Discussion for the directions and working items. </a:t>
            </a:r>
          </a:p>
          <a:p>
            <a:r>
              <a:rPr lang="en-GB" dirty="0"/>
              <a:t>				Data collection and analysis</a:t>
            </a:r>
          </a:p>
          <a:p>
            <a:endParaRPr lang="en-GB" dirty="0"/>
          </a:p>
          <a:p>
            <a:r>
              <a:rPr lang="en-GB" dirty="0"/>
              <a:t>	(b)	January 2022:	Analysis of existing test procedures</a:t>
            </a:r>
          </a:p>
          <a:p>
            <a:endParaRPr lang="en-GB" dirty="0"/>
          </a:p>
          <a:p>
            <a:r>
              <a:rPr lang="en-GB" dirty="0"/>
              <a:t>	(c)	</a:t>
            </a:r>
            <a:r>
              <a:rPr lang="en-GB"/>
              <a:t>June 2022:</a:t>
            </a:r>
            <a:r>
              <a:rPr lang="en-GB" dirty="0"/>
              <a:t>	Report to GRPE Concept of test procedure</a:t>
            </a:r>
          </a:p>
          <a:p>
            <a:endParaRPr lang="en-GB" dirty="0"/>
          </a:p>
          <a:p>
            <a:r>
              <a:rPr lang="en-GB" dirty="0"/>
              <a:t>	(d)	January 2023:	Tests by VIAQ IWG members</a:t>
            </a:r>
          </a:p>
          <a:p>
            <a:endParaRPr lang="en-GB" dirty="0"/>
          </a:p>
          <a:p>
            <a:r>
              <a:rPr lang="en-GB" dirty="0"/>
              <a:t>	(e)	January 2024:	Start working with draft document and verify test procedure</a:t>
            </a:r>
          </a:p>
          <a:p>
            <a:endParaRPr lang="en-GB" dirty="0"/>
          </a:p>
          <a:p>
            <a:r>
              <a:rPr lang="en-GB" dirty="0"/>
              <a:t>	(f)	January 2025: 	Submit the draft document to GRPE</a:t>
            </a:r>
          </a:p>
          <a:p>
            <a:endParaRPr lang="en-GB" dirty="0"/>
          </a:p>
          <a:p>
            <a:r>
              <a:rPr lang="en-GB" dirty="0"/>
              <a:t> 	(g)	June 2025: 	Adoption of the draft document by GRPE</a:t>
            </a:r>
          </a:p>
          <a:p>
            <a:endParaRPr lang="en-GB" dirty="0"/>
          </a:p>
          <a:p>
            <a:r>
              <a:rPr lang="en-GB" dirty="0"/>
              <a:t>	(h)	November 2025: 	Adoption of the draft document by WP.29</a:t>
            </a:r>
          </a:p>
        </p:txBody>
      </p:sp>
    </p:spTree>
    <p:extLst>
      <p:ext uri="{BB962C8B-B14F-4D97-AF65-F5344CB8AC3E}">
        <p14:creationId xmlns:p14="http://schemas.microsoft.com/office/powerpoint/2010/main" val="411214118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984776" y="232567"/>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6. Scope and work items </a:t>
            </a:r>
            <a:endParaRPr lang="ko-KR" altLang="en-US"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2" name="Прямоугольник 1">
            <a:extLst>
              <a:ext uri="{FF2B5EF4-FFF2-40B4-BE49-F238E27FC236}">
                <a16:creationId xmlns:a16="http://schemas.microsoft.com/office/drawing/2014/main" id="{9AFDAB2D-BAD3-4330-AD53-5B3790ACD5D9}"/>
              </a:ext>
            </a:extLst>
          </p:cNvPr>
          <p:cNvSpPr/>
          <p:nvPr/>
        </p:nvSpPr>
        <p:spPr>
          <a:xfrm>
            <a:off x="719846" y="1243308"/>
            <a:ext cx="10603149" cy="4801314"/>
          </a:xfrm>
          <a:prstGeom prst="rect">
            <a:avLst/>
          </a:prstGeom>
        </p:spPr>
        <p:txBody>
          <a:bodyPr wrap="square">
            <a:spAutoFit/>
          </a:bodyPr>
          <a:lstStyle/>
          <a:p>
            <a:r>
              <a:rPr lang="en-GB" dirty="0"/>
              <a:t>6.1   Interior air emissions emitted from interior materials</a:t>
            </a:r>
          </a:p>
          <a:p>
            <a:r>
              <a:rPr lang="en-GB" dirty="0"/>
              <a:t>	(a)  Continue to work, review, and assess the harmonized test procedures</a:t>
            </a:r>
          </a:p>
          <a:p>
            <a:pPr marL="1254125" lvl="3" indent="-358775">
              <a:buAutoNum type="alphaLcParenBoth" startAt="2"/>
            </a:pPr>
            <a:r>
              <a:rPr lang="en-GB" dirty="0"/>
              <a:t>Update the interior emissions section 2 for the Mutual Resolution </a:t>
            </a:r>
          </a:p>
          <a:p>
            <a:pPr marL="342900" indent="-342900">
              <a:buAutoNum type="alphaLcParenBoth" startAt="2"/>
            </a:pPr>
            <a:endParaRPr lang="en-GB" dirty="0"/>
          </a:p>
          <a:p>
            <a:r>
              <a:rPr lang="en-GB" dirty="0"/>
              <a:t>6.2   Substances from exhaust gases entering to the vehicle cabin </a:t>
            </a:r>
          </a:p>
          <a:p>
            <a:pPr lvl="2"/>
            <a:r>
              <a:rPr lang="en-GB" dirty="0"/>
              <a:t>(a)  Continue to work, review, and assess the harmonized test procedures</a:t>
            </a:r>
          </a:p>
          <a:p>
            <a:pPr marL="1257300" lvl="2" indent="-342900">
              <a:buAutoNum type="alphaLcParenBoth" startAt="2"/>
            </a:pPr>
            <a:r>
              <a:rPr lang="en-GB" dirty="0"/>
              <a:t>Update  section 3 for the Mutual Resolution </a:t>
            </a:r>
          </a:p>
          <a:p>
            <a:pPr marL="1257300" lvl="2" indent="-342900">
              <a:buAutoNum type="alphaLcParenBoth" startAt="2"/>
            </a:pPr>
            <a:endParaRPr lang="en-GB" dirty="0"/>
          </a:p>
          <a:p>
            <a:r>
              <a:rPr lang="en-GB" dirty="0"/>
              <a:t>6.3   Outside air pollutants entering into the vehicle cabin and their cleaning efficiencies</a:t>
            </a:r>
          </a:p>
          <a:p>
            <a:pPr lvl="2"/>
            <a:r>
              <a:rPr lang="en-GB" dirty="0"/>
              <a:t>(a)  Collect the information and research data on relevant air pollutants and similar issues, and understand the current regulatory requirements with respect to vehicle interior air quality in different markets.</a:t>
            </a:r>
          </a:p>
          <a:p>
            <a:pPr lvl="2"/>
            <a:r>
              <a:rPr lang="en-GB" dirty="0"/>
              <a:t>(b)  Review, assess and develop new test procedures suitable for the measurement methods of air pollutants entering into the vehicle cabin and their cleaning efficiencies (including test modes, sample collection methods and analysis methods, etc.)</a:t>
            </a:r>
          </a:p>
          <a:p>
            <a:pPr lvl="2"/>
            <a:r>
              <a:rPr lang="en-GB" dirty="0"/>
              <a:t>(c)  Discuss the potential of air pollutants in the vehicle interior air with toxicologists.</a:t>
            </a:r>
          </a:p>
          <a:p>
            <a:pPr lvl="2"/>
            <a:r>
              <a:rPr lang="en-GB" dirty="0"/>
              <a:t>(d)  Develop a draft for test procedures in a recommendation.</a:t>
            </a:r>
          </a:p>
        </p:txBody>
      </p:sp>
    </p:spTree>
    <p:extLst>
      <p:ext uri="{BB962C8B-B14F-4D97-AF65-F5344CB8AC3E}">
        <p14:creationId xmlns:p14="http://schemas.microsoft.com/office/powerpoint/2010/main" val="138073938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984776" y="232567"/>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7. Rules of procedure </a:t>
            </a:r>
            <a:endParaRPr lang="ko-KR" altLang="en-US"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2" name="Прямоугольник 1">
            <a:extLst>
              <a:ext uri="{FF2B5EF4-FFF2-40B4-BE49-F238E27FC236}">
                <a16:creationId xmlns:a16="http://schemas.microsoft.com/office/drawing/2014/main" id="{694A1EBE-EABC-4105-9D51-B68A4FC5C8A4}"/>
              </a:ext>
            </a:extLst>
          </p:cNvPr>
          <p:cNvSpPr/>
          <p:nvPr/>
        </p:nvSpPr>
        <p:spPr>
          <a:xfrm>
            <a:off x="252919" y="1151614"/>
            <a:ext cx="11527276" cy="5632311"/>
          </a:xfrm>
          <a:prstGeom prst="rect">
            <a:avLst/>
          </a:prstGeom>
        </p:spPr>
        <p:txBody>
          <a:bodyPr wrap="square">
            <a:spAutoFit/>
          </a:bodyPr>
          <a:lstStyle/>
          <a:p>
            <a:r>
              <a:rPr lang="en-GB" dirty="0"/>
              <a:t>7.1   The following rules of procedure describe the functioning principles of the informal working group.</a:t>
            </a:r>
          </a:p>
          <a:p>
            <a:pPr lvl="2"/>
            <a:r>
              <a:rPr lang="en-GB" dirty="0"/>
              <a:t>(a) The IWG is open to all participants from any country or organization of WP.29 and its subsidiary bodies. A limitation of the number of participants for the IWG is not foreseen.</a:t>
            </a:r>
          </a:p>
          <a:p>
            <a:pPr lvl="2"/>
            <a:r>
              <a:rPr lang="en-GB" dirty="0"/>
              <a:t>(b) A Chair (Russian Federation), a vice chair (Republic of Korea) and a secretary (OICA) will manage the IWG.</a:t>
            </a:r>
          </a:p>
          <a:p>
            <a:pPr lvl="2"/>
            <a:r>
              <a:rPr lang="en-GB" dirty="0"/>
              <a:t>(c) The official language of the IWG will be English.</a:t>
            </a:r>
          </a:p>
          <a:p>
            <a:pPr lvl="2"/>
            <a:r>
              <a:rPr lang="en-GB" dirty="0"/>
              <a:t>(d) All documents and/or proposals shall be submitted to the secretary of the group in a suitable electronic format, preferably in line with the UNECE guidelines in advance of the meetings. The group may refuse to discuss any item or proposal, which has not been circulated 5 working days in advance of the scheduled meetings.</a:t>
            </a:r>
          </a:p>
          <a:p>
            <a:pPr lvl="2"/>
            <a:r>
              <a:rPr lang="en-GB" dirty="0"/>
              <a:t>(e) The informal group shall meet regularly in conjunction with the GRPE sessions, presuming the availability of meeting rooms. Additional meetings will be organized upon demand.</a:t>
            </a:r>
          </a:p>
          <a:p>
            <a:pPr lvl="2"/>
            <a:r>
              <a:rPr lang="en-GB" dirty="0"/>
              <a:t>(f) An agenda and related documents will be circulated to all members of the informal working group in advance of all scheduled meetings.</a:t>
            </a:r>
          </a:p>
          <a:p>
            <a:pPr lvl="2"/>
            <a:r>
              <a:rPr lang="en-GB" dirty="0"/>
              <a:t>(g) The work process will be developed by consensus. When consensus cannot be reached, the Chair of the informal group shall present the different points of view to GRPE. The Chair may seek guidance from GRPE as appropriate.</a:t>
            </a:r>
          </a:p>
          <a:p>
            <a:pPr lvl="2"/>
            <a:r>
              <a:rPr lang="en-GB" dirty="0"/>
              <a:t>(h) The progress of the informal group will be routinely reported to GRPE orally or as an informal document by the Chair or the secretary.</a:t>
            </a:r>
          </a:p>
          <a:p>
            <a:pPr lvl="2"/>
            <a:r>
              <a:rPr lang="en-GB" dirty="0"/>
              <a:t>(</a:t>
            </a:r>
            <a:r>
              <a:rPr lang="en-GB" dirty="0" err="1"/>
              <a:t>i</a:t>
            </a:r>
            <a:r>
              <a:rPr lang="en-GB" dirty="0"/>
              <a:t>) All working documents shall be distributed in digital format. The specific VIAQ section on the UNECE website shall continue to be utilised.</a:t>
            </a:r>
          </a:p>
        </p:txBody>
      </p:sp>
    </p:spTree>
    <p:extLst>
      <p:ext uri="{BB962C8B-B14F-4D97-AF65-F5344CB8AC3E}">
        <p14:creationId xmlns:p14="http://schemas.microsoft.com/office/powerpoint/2010/main" val="60325327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a:extLst>
              <a:ext uri="{FF2B5EF4-FFF2-40B4-BE49-F238E27FC236}">
                <a16:creationId xmlns:a16="http://schemas.microsoft.com/office/drawing/2014/main" id="{E229CD9C-2639-46ED-B929-F245E3C6DEB6}"/>
              </a:ext>
            </a:extLst>
          </p:cNvPr>
          <p:cNvSpPr/>
          <p:nvPr/>
        </p:nvSpPr>
        <p:spPr>
          <a:xfrm>
            <a:off x="0" y="1968230"/>
            <a:ext cx="12192000" cy="4271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Прямоугольник 2"/>
          <p:cNvSpPr/>
          <p:nvPr/>
        </p:nvSpPr>
        <p:spPr>
          <a:xfrm>
            <a:off x="1052297" y="187867"/>
            <a:ext cx="165782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Timeline</a:t>
            </a:r>
            <a:endParaRPr kumimoji="0" lang="ru-RU"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aphicFrame>
        <p:nvGraphicFramePr>
          <p:cNvPr id="5" name="Таблица 5">
            <a:extLst>
              <a:ext uri="{FF2B5EF4-FFF2-40B4-BE49-F238E27FC236}">
                <a16:creationId xmlns:a16="http://schemas.microsoft.com/office/drawing/2014/main" id="{207F069C-AB79-46EC-87D4-F610EF3B3DCF}"/>
              </a:ext>
            </a:extLst>
          </p:cNvPr>
          <p:cNvGraphicFramePr>
            <a:graphicFrameLocks noGrp="1"/>
          </p:cNvGraphicFramePr>
          <p:nvPr/>
        </p:nvGraphicFramePr>
        <p:xfrm>
          <a:off x="719074" y="3507790"/>
          <a:ext cx="11379138" cy="541696"/>
        </p:xfrm>
        <a:graphic>
          <a:graphicData uri="http://schemas.openxmlformats.org/drawingml/2006/table">
            <a:tbl>
              <a:tblPr firstRow="1" bandRow="1">
                <a:tableStyleId>{5C22544A-7EE6-4342-B048-85BDC9FD1C3A}</a:tableStyleId>
              </a:tblPr>
              <a:tblGrid>
                <a:gridCol w="1896523">
                  <a:extLst>
                    <a:ext uri="{9D8B030D-6E8A-4147-A177-3AD203B41FA5}">
                      <a16:colId xmlns:a16="http://schemas.microsoft.com/office/drawing/2014/main" val="1770029358"/>
                    </a:ext>
                  </a:extLst>
                </a:gridCol>
                <a:gridCol w="1896523">
                  <a:extLst>
                    <a:ext uri="{9D8B030D-6E8A-4147-A177-3AD203B41FA5}">
                      <a16:colId xmlns:a16="http://schemas.microsoft.com/office/drawing/2014/main" val="519750078"/>
                    </a:ext>
                  </a:extLst>
                </a:gridCol>
                <a:gridCol w="1896523">
                  <a:extLst>
                    <a:ext uri="{9D8B030D-6E8A-4147-A177-3AD203B41FA5}">
                      <a16:colId xmlns:a16="http://schemas.microsoft.com/office/drawing/2014/main" val="1161398764"/>
                    </a:ext>
                  </a:extLst>
                </a:gridCol>
                <a:gridCol w="1896523">
                  <a:extLst>
                    <a:ext uri="{9D8B030D-6E8A-4147-A177-3AD203B41FA5}">
                      <a16:colId xmlns:a16="http://schemas.microsoft.com/office/drawing/2014/main" val="1065217593"/>
                    </a:ext>
                  </a:extLst>
                </a:gridCol>
                <a:gridCol w="1896523">
                  <a:extLst>
                    <a:ext uri="{9D8B030D-6E8A-4147-A177-3AD203B41FA5}">
                      <a16:colId xmlns:a16="http://schemas.microsoft.com/office/drawing/2014/main" val="264884373"/>
                    </a:ext>
                  </a:extLst>
                </a:gridCol>
                <a:gridCol w="1896523">
                  <a:extLst>
                    <a:ext uri="{9D8B030D-6E8A-4147-A177-3AD203B41FA5}">
                      <a16:colId xmlns:a16="http://schemas.microsoft.com/office/drawing/2014/main" val="2926460324"/>
                    </a:ext>
                  </a:extLst>
                </a:gridCol>
              </a:tblGrid>
              <a:tr h="541696">
                <a:tc>
                  <a:txBody>
                    <a:bodyPr/>
                    <a:lstStyle/>
                    <a:p>
                      <a:pPr algn="ctr"/>
                      <a:r>
                        <a:rPr lang="en-US" sz="2800" dirty="0">
                          <a:solidFill>
                            <a:schemeClr val="accent6">
                              <a:lumMod val="50000"/>
                            </a:schemeClr>
                          </a:solidFill>
                        </a:rPr>
                        <a:t>2020</a:t>
                      </a:r>
                      <a:endParaRPr lang="ru-RU" sz="2800" dirty="0">
                        <a:solidFill>
                          <a:schemeClr val="accent6">
                            <a:lumMod val="50000"/>
                          </a:schemeClr>
                        </a:solidFill>
                      </a:endParaRPr>
                    </a:p>
                  </a:txBody>
                  <a:tcPr anchor="ctr">
                    <a:solidFill>
                      <a:schemeClr val="accent3">
                        <a:lumMod val="20000"/>
                        <a:lumOff val="80000"/>
                      </a:schemeClr>
                    </a:solidFill>
                  </a:tcPr>
                </a:tc>
                <a:tc>
                  <a:txBody>
                    <a:bodyPr/>
                    <a:lstStyle/>
                    <a:p>
                      <a:pPr algn="ctr"/>
                      <a:r>
                        <a:rPr lang="en-US" sz="2800" dirty="0">
                          <a:solidFill>
                            <a:schemeClr val="accent6">
                              <a:lumMod val="50000"/>
                            </a:schemeClr>
                          </a:solidFill>
                        </a:rPr>
                        <a:t>2021</a:t>
                      </a:r>
                      <a:endParaRPr lang="ru-RU" sz="2800" dirty="0">
                        <a:solidFill>
                          <a:schemeClr val="accent6">
                            <a:lumMod val="50000"/>
                          </a:schemeClr>
                        </a:solidFill>
                      </a:endParaRPr>
                    </a:p>
                  </a:txBody>
                  <a:tcPr anchor="ctr">
                    <a:solidFill>
                      <a:schemeClr val="accent3">
                        <a:lumMod val="40000"/>
                        <a:lumOff val="60000"/>
                      </a:schemeClr>
                    </a:solidFill>
                  </a:tcPr>
                </a:tc>
                <a:tc>
                  <a:txBody>
                    <a:bodyPr/>
                    <a:lstStyle/>
                    <a:p>
                      <a:pPr algn="ctr"/>
                      <a:r>
                        <a:rPr lang="en-US" sz="2800" dirty="0">
                          <a:solidFill>
                            <a:schemeClr val="accent6">
                              <a:lumMod val="50000"/>
                            </a:schemeClr>
                          </a:solidFill>
                        </a:rPr>
                        <a:t>2022</a:t>
                      </a:r>
                      <a:endParaRPr lang="ru-RU" sz="2800" dirty="0">
                        <a:solidFill>
                          <a:schemeClr val="accent6">
                            <a:lumMod val="50000"/>
                          </a:schemeClr>
                        </a:solidFill>
                      </a:endParaRPr>
                    </a:p>
                  </a:txBody>
                  <a:tcPr anchor="ctr">
                    <a:solidFill>
                      <a:schemeClr val="accent3">
                        <a:lumMod val="60000"/>
                        <a:lumOff val="40000"/>
                      </a:schemeClr>
                    </a:solidFill>
                  </a:tcPr>
                </a:tc>
                <a:tc>
                  <a:txBody>
                    <a:bodyPr/>
                    <a:lstStyle/>
                    <a:p>
                      <a:pPr algn="ctr"/>
                      <a:r>
                        <a:rPr lang="en-US" sz="2800" dirty="0">
                          <a:solidFill>
                            <a:schemeClr val="accent6">
                              <a:lumMod val="50000"/>
                            </a:schemeClr>
                          </a:solidFill>
                        </a:rPr>
                        <a:t>2023</a:t>
                      </a:r>
                      <a:endParaRPr lang="ru-RU" sz="2800" dirty="0">
                        <a:solidFill>
                          <a:schemeClr val="accent6">
                            <a:lumMod val="50000"/>
                          </a:schemeClr>
                        </a:solidFill>
                      </a:endParaRPr>
                    </a:p>
                  </a:txBody>
                  <a:tcPr anchor="ctr">
                    <a:solidFill>
                      <a:srgbClr val="69B79F"/>
                    </a:solidFill>
                  </a:tcPr>
                </a:tc>
                <a:tc>
                  <a:txBody>
                    <a:bodyPr/>
                    <a:lstStyle/>
                    <a:p>
                      <a:pPr algn="ctr"/>
                      <a:r>
                        <a:rPr lang="en-US" sz="2800" dirty="0">
                          <a:solidFill>
                            <a:schemeClr val="accent6">
                              <a:lumMod val="50000"/>
                            </a:schemeClr>
                          </a:solidFill>
                        </a:rPr>
                        <a:t>2024</a:t>
                      </a:r>
                      <a:endParaRPr lang="ru-RU" sz="2800" dirty="0">
                        <a:solidFill>
                          <a:schemeClr val="accent6">
                            <a:lumMod val="50000"/>
                          </a:schemeClr>
                        </a:solidFill>
                      </a:endParaRPr>
                    </a:p>
                  </a:txBody>
                  <a:tcPr anchor="ctr">
                    <a:solidFill>
                      <a:schemeClr val="accent3">
                        <a:lumMod val="75000"/>
                      </a:schemeClr>
                    </a:solidFill>
                  </a:tcPr>
                </a:tc>
                <a:tc>
                  <a:txBody>
                    <a:bodyPr/>
                    <a:lstStyle/>
                    <a:p>
                      <a:pPr algn="ctr"/>
                      <a:r>
                        <a:rPr lang="en-US" sz="2800" dirty="0">
                          <a:solidFill>
                            <a:schemeClr val="accent6">
                              <a:lumMod val="20000"/>
                              <a:lumOff val="80000"/>
                            </a:schemeClr>
                          </a:solidFill>
                        </a:rPr>
                        <a:t>2025</a:t>
                      </a:r>
                      <a:endParaRPr lang="ru-RU" sz="2800" dirty="0">
                        <a:solidFill>
                          <a:schemeClr val="accent6">
                            <a:lumMod val="20000"/>
                            <a:lumOff val="80000"/>
                          </a:schemeClr>
                        </a:solidFill>
                      </a:endParaRPr>
                    </a:p>
                  </a:txBody>
                  <a:tcPr anchor="ctr">
                    <a:solidFill>
                      <a:schemeClr val="accent3">
                        <a:lumMod val="50000"/>
                      </a:schemeClr>
                    </a:solidFill>
                  </a:tcPr>
                </a:tc>
                <a:extLst>
                  <a:ext uri="{0D108BD9-81ED-4DB2-BD59-A6C34878D82A}">
                    <a16:rowId xmlns:a16="http://schemas.microsoft.com/office/drawing/2014/main" val="55652574"/>
                  </a:ext>
                </a:extLst>
              </a:tr>
            </a:tbl>
          </a:graphicData>
        </a:graphic>
      </p:graphicFrame>
      <p:sp>
        <p:nvSpPr>
          <p:cNvPr id="11" name="Прямоугольник: загнутый угол 10">
            <a:extLst>
              <a:ext uri="{FF2B5EF4-FFF2-40B4-BE49-F238E27FC236}">
                <a16:creationId xmlns:a16="http://schemas.microsoft.com/office/drawing/2014/main" id="{01972F10-CE18-47C3-92A7-28419F01472F}"/>
              </a:ext>
            </a:extLst>
          </p:cNvPr>
          <p:cNvSpPr/>
          <p:nvPr/>
        </p:nvSpPr>
        <p:spPr>
          <a:xfrm>
            <a:off x="1439156"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81</a:t>
            </a:r>
          </a:p>
        </p:txBody>
      </p:sp>
      <p:cxnSp>
        <p:nvCxnSpPr>
          <p:cNvPr id="19" name="Прямая соединительная линия 18">
            <a:extLst>
              <a:ext uri="{FF2B5EF4-FFF2-40B4-BE49-F238E27FC236}">
                <a16:creationId xmlns:a16="http://schemas.microsoft.com/office/drawing/2014/main" id="{D76497BD-3FAE-40D2-9574-14161856E18F}"/>
              </a:ext>
            </a:extLst>
          </p:cNvPr>
          <p:cNvCxnSpPr>
            <a:cxnSpLocks/>
          </p:cNvCxnSpPr>
          <p:nvPr/>
        </p:nvCxnSpPr>
        <p:spPr>
          <a:xfrm>
            <a:off x="1765803" y="2358069"/>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E3D2C17-2088-4E85-9AA2-C6E5D426E3CF}"/>
              </a:ext>
            </a:extLst>
          </p:cNvPr>
          <p:cNvSpPr txBox="1"/>
          <p:nvPr/>
        </p:nvSpPr>
        <p:spPr>
          <a:xfrm>
            <a:off x="85416" y="2002991"/>
            <a:ext cx="7375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GRPE</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Прямоугольник: загнутый угол 28">
            <a:extLst>
              <a:ext uri="{FF2B5EF4-FFF2-40B4-BE49-F238E27FC236}">
                <a16:creationId xmlns:a16="http://schemas.microsoft.com/office/drawing/2014/main" id="{31D25B8D-9CBE-4D74-AD94-D49AA0250EEF}"/>
              </a:ext>
            </a:extLst>
          </p:cNvPr>
          <p:cNvSpPr/>
          <p:nvPr/>
        </p:nvSpPr>
        <p:spPr>
          <a:xfrm>
            <a:off x="2427990"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0" name="Прямая соединительная линия 29">
            <a:extLst>
              <a:ext uri="{FF2B5EF4-FFF2-40B4-BE49-F238E27FC236}">
                <a16:creationId xmlns:a16="http://schemas.microsoft.com/office/drawing/2014/main" id="{9DAE64B4-8FB9-4109-B8CC-A2ED15689265}"/>
              </a:ext>
            </a:extLst>
          </p:cNvPr>
          <p:cNvCxnSpPr>
            <a:cxnSpLocks/>
          </p:cNvCxnSpPr>
          <p:nvPr/>
        </p:nvCxnSpPr>
        <p:spPr>
          <a:xfrm>
            <a:off x="2754637" y="2362899"/>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1" name="Прямоугольник: загнутый угол 30">
            <a:extLst>
              <a:ext uri="{FF2B5EF4-FFF2-40B4-BE49-F238E27FC236}">
                <a16:creationId xmlns:a16="http://schemas.microsoft.com/office/drawing/2014/main" id="{877625D2-46D9-4951-9812-500CC3C54FAB}"/>
              </a:ext>
            </a:extLst>
          </p:cNvPr>
          <p:cNvSpPr/>
          <p:nvPr/>
        </p:nvSpPr>
        <p:spPr>
          <a:xfrm>
            <a:off x="3280987"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3</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2" name="Прямая соединительная линия 31">
            <a:extLst>
              <a:ext uri="{FF2B5EF4-FFF2-40B4-BE49-F238E27FC236}">
                <a16:creationId xmlns:a16="http://schemas.microsoft.com/office/drawing/2014/main" id="{C22396B5-2F91-4E1D-86C3-55F14BC26343}"/>
              </a:ext>
            </a:extLst>
          </p:cNvPr>
          <p:cNvCxnSpPr>
            <a:cxnSpLocks/>
          </p:cNvCxnSpPr>
          <p:nvPr/>
        </p:nvCxnSpPr>
        <p:spPr>
          <a:xfrm>
            <a:off x="3607634" y="2358068"/>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 name="Стрелка: пятиугольник 14">
            <a:extLst>
              <a:ext uri="{FF2B5EF4-FFF2-40B4-BE49-F238E27FC236}">
                <a16:creationId xmlns:a16="http://schemas.microsoft.com/office/drawing/2014/main" id="{00A35C38-DB3D-4601-BA73-EA07CDAE5999}"/>
              </a:ext>
            </a:extLst>
          </p:cNvPr>
          <p:cNvSpPr/>
          <p:nvPr/>
        </p:nvSpPr>
        <p:spPr>
          <a:xfrm>
            <a:off x="1105935" y="4619774"/>
            <a:ext cx="2407117" cy="92030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 collection</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Стрелка: пятиугольник 34">
            <a:extLst>
              <a:ext uri="{FF2B5EF4-FFF2-40B4-BE49-F238E27FC236}">
                <a16:creationId xmlns:a16="http://schemas.microsoft.com/office/drawing/2014/main" id="{2F026AD3-93C0-4280-90D8-1EA974F5A648}"/>
              </a:ext>
            </a:extLst>
          </p:cNvPr>
          <p:cNvSpPr/>
          <p:nvPr/>
        </p:nvSpPr>
        <p:spPr>
          <a:xfrm>
            <a:off x="3513052" y="4622539"/>
            <a:ext cx="1936788" cy="92030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Analysis of existing test procedures</a:t>
            </a:r>
          </a:p>
        </p:txBody>
      </p:sp>
      <p:sp>
        <p:nvSpPr>
          <p:cNvPr id="36" name="Стрелка: пятиугольник 35">
            <a:extLst>
              <a:ext uri="{FF2B5EF4-FFF2-40B4-BE49-F238E27FC236}">
                <a16:creationId xmlns:a16="http://schemas.microsoft.com/office/drawing/2014/main" id="{FC4D9219-492B-449F-BCA3-D3EB1CD5E1F8}"/>
              </a:ext>
            </a:extLst>
          </p:cNvPr>
          <p:cNvSpPr/>
          <p:nvPr/>
        </p:nvSpPr>
        <p:spPr>
          <a:xfrm>
            <a:off x="5449839" y="4623183"/>
            <a:ext cx="3741923" cy="92030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Tests by VIAQ IWG members</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Стрелка: пятиугольник 36">
            <a:extLst>
              <a:ext uri="{FF2B5EF4-FFF2-40B4-BE49-F238E27FC236}">
                <a16:creationId xmlns:a16="http://schemas.microsoft.com/office/drawing/2014/main" id="{82681BD4-D4A2-49FC-9878-3E2BE7C25B59}"/>
              </a:ext>
            </a:extLst>
          </p:cNvPr>
          <p:cNvSpPr/>
          <p:nvPr/>
        </p:nvSpPr>
        <p:spPr>
          <a:xfrm>
            <a:off x="9191762" y="4619774"/>
            <a:ext cx="1936787" cy="920301"/>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Developing of harmonized test procedure </a:t>
            </a: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Прямоугольник: загнутый угол 37">
            <a:extLst>
              <a:ext uri="{FF2B5EF4-FFF2-40B4-BE49-F238E27FC236}">
                <a16:creationId xmlns:a16="http://schemas.microsoft.com/office/drawing/2014/main" id="{17F55813-CC1D-441C-AA6D-E52144D939A7}"/>
              </a:ext>
            </a:extLst>
          </p:cNvPr>
          <p:cNvSpPr/>
          <p:nvPr/>
        </p:nvSpPr>
        <p:spPr>
          <a:xfrm>
            <a:off x="4269821"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4</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9" name="Прямая соединительная линия 38">
            <a:extLst>
              <a:ext uri="{FF2B5EF4-FFF2-40B4-BE49-F238E27FC236}">
                <a16:creationId xmlns:a16="http://schemas.microsoft.com/office/drawing/2014/main" id="{620A9250-0731-423E-888D-14F18848CCCB}"/>
              </a:ext>
            </a:extLst>
          </p:cNvPr>
          <p:cNvCxnSpPr>
            <a:cxnSpLocks/>
          </p:cNvCxnSpPr>
          <p:nvPr/>
        </p:nvCxnSpPr>
        <p:spPr>
          <a:xfrm>
            <a:off x="4596468" y="2348761"/>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0" name="Прямоугольник: загнутый угол 39">
            <a:extLst>
              <a:ext uri="{FF2B5EF4-FFF2-40B4-BE49-F238E27FC236}">
                <a16:creationId xmlns:a16="http://schemas.microsoft.com/office/drawing/2014/main" id="{7C5B6F57-F7B8-49A3-B78F-31C338A6FA83}"/>
              </a:ext>
            </a:extLst>
          </p:cNvPr>
          <p:cNvSpPr/>
          <p:nvPr/>
        </p:nvSpPr>
        <p:spPr>
          <a:xfrm>
            <a:off x="5200641"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5</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1" name="Прямая соединительная линия 40">
            <a:extLst>
              <a:ext uri="{FF2B5EF4-FFF2-40B4-BE49-F238E27FC236}">
                <a16:creationId xmlns:a16="http://schemas.microsoft.com/office/drawing/2014/main" id="{ECFAE3A4-2E20-481E-9CBB-1D1E62923F0D}"/>
              </a:ext>
            </a:extLst>
          </p:cNvPr>
          <p:cNvCxnSpPr>
            <a:cxnSpLocks/>
          </p:cNvCxnSpPr>
          <p:nvPr/>
        </p:nvCxnSpPr>
        <p:spPr>
          <a:xfrm>
            <a:off x="5537017" y="2343930"/>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3" name="Прямоугольник: загнутый угол 42">
            <a:extLst>
              <a:ext uri="{FF2B5EF4-FFF2-40B4-BE49-F238E27FC236}">
                <a16:creationId xmlns:a16="http://schemas.microsoft.com/office/drawing/2014/main" id="{72FC1AB3-49BE-4B7A-A6C4-AF05F33DD9D7}"/>
              </a:ext>
            </a:extLst>
          </p:cNvPr>
          <p:cNvSpPr/>
          <p:nvPr/>
        </p:nvSpPr>
        <p:spPr>
          <a:xfrm>
            <a:off x="6158730"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6</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4" name="Прямая соединительная линия 43">
            <a:extLst>
              <a:ext uri="{FF2B5EF4-FFF2-40B4-BE49-F238E27FC236}">
                <a16:creationId xmlns:a16="http://schemas.microsoft.com/office/drawing/2014/main" id="{50E92BC8-0D84-4E53-AE97-D587512F76CA}"/>
              </a:ext>
            </a:extLst>
          </p:cNvPr>
          <p:cNvCxnSpPr>
            <a:cxnSpLocks/>
          </p:cNvCxnSpPr>
          <p:nvPr/>
        </p:nvCxnSpPr>
        <p:spPr>
          <a:xfrm>
            <a:off x="6485377" y="2354836"/>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5" name="Прямоугольник: загнутый угол 44">
            <a:extLst>
              <a:ext uri="{FF2B5EF4-FFF2-40B4-BE49-F238E27FC236}">
                <a16:creationId xmlns:a16="http://schemas.microsoft.com/office/drawing/2014/main" id="{70F2B1E2-FB8B-461A-8A08-104B14267734}"/>
              </a:ext>
            </a:extLst>
          </p:cNvPr>
          <p:cNvSpPr/>
          <p:nvPr/>
        </p:nvSpPr>
        <p:spPr>
          <a:xfrm>
            <a:off x="7011727"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7</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6" name="Прямая соединительная линия 45">
            <a:extLst>
              <a:ext uri="{FF2B5EF4-FFF2-40B4-BE49-F238E27FC236}">
                <a16:creationId xmlns:a16="http://schemas.microsoft.com/office/drawing/2014/main" id="{C91BAC9E-C492-4A21-8B67-D6EAA5A050DB}"/>
              </a:ext>
            </a:extLst>
          </p:cNvPr>
          <p:cNvCxnSpPr>
            <a:cxnSpLocks/>
          </p:cNvCxnSpPr>
          <p:nvPr/>
        </p:nvCxnSpPr>
        <p:spPr>
          <a:xfrm>
            <a:off x="7338374" y="2350005"/>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8" name="Прямоугольник: загнутый угол 47">
            <a:extLst>
              <a:ext uri="{FF2B5EF4-FFF2-40B4-BE49-F238E27FC236}">
                <a16:creationId xmlns:a16="http://schemas.microsoft.com/office/drawing/2014/main" id="{7D2BF936-AAA8-4945-9A04-D47CC6C19C4B}"/>
              </a:ext>
            </a:extLst>
          </p:cNvPr>
          <p:cNvSpPr/>
          <p:nvPr/>
        </p:nvSpPr>
        <p:spPr>
          <a:xfrm>
            <a:off x="8050801"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8</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9" name="Прямая соединительная линия 48">
            <a:extLst>
              <a:ext uri="{FF2B5EF4-FFF2-40B4-BE49-F238E27FC236}">
                <a16:creationId xmlns:a16="http://schemas.microsoft.com/office/drawing/2014/main" id="{DB15A07F-88EB-45C0-9C62-7639D2F8437E}"/>
              </a:ext>
            </a:extLst>
          </p:cNvPr>
          <p:cNvCxnSpPr>
            <a:cxnSpLocks/>
          </p:cNvCxnSpPr>
          <p:nvPr/>
        </p:nvCxnSpPr>
        <p:spPr>
          <a:xfrm>
            <a:off x="8377448" y="2345722"/>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0" name="Прямоугольник: загнутый угол 49">
            <a:extLst>
              <a:ext uri="{FF2B5EF4-FFF2-40B4-BE49-F238E27FC236}">
                <a16:creationId xmlns:a16="http://schemas.microsoft.com/office/drawing/2014/main" id="{988DC54A-5F42-42E2-BF83-988694297A37}"/>
              </a:ext>
            </a:extLst>
          </p:cNvPr>
          <p:cNvSpPr/>
          <p:nvPr/>
        </p:nvSpPr>
        <p:spPr>
          <a:xfrm>
            <a:off x="8903798"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rPr>
              <a:t>8</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9</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1" name="Прямая соединительная линия 50">
            <a:extLst>
              <a:ext uri="{FF2B5EF4-FFF2-40B4-BE49-F238E27FC236}">
                <a16:creationId xmlns:a16="http://schemas.microsoft.com/office/drawing/2014/main" id="{8B6DF025-99B2-4980-8135-BF1954B1F630}"/>
              </a:ext>
            </a:extLst>
          </p:cNvPr>
          <p:cNvCxnSpPr>
            <a:cxnSpLocks/>
          </p:cNvCxnSpPr>
          <p:nvPr/>
        </p:nvCxnSpPr>
        <p:spPr>
          <a:xfrm>
            <a:off x="9230445" y="2340891"/>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4" name="Прямоугольник: загнутый угол 53">
            <a:extLst>
              <a:ext uri="{FF2B5EF4-FFF2-40B4-BE49-F238E27FC236}">
                <a16:creationId xmlns:a16="http://schemas.microsoft.com/office/drawing/2014/main" id="{7434E44D-750A-4F5A-9C4F-77CC414C8BC4}"/>
              </a:ext>
            </a:extLst>
          </p:cNvPr>
          <p:cNvSpPr/>
          <p:nvPr/>
        </p:nvSpPr>
        <p:spPr>
          <a:xfrm>
            <a:off x="9949867"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90</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5" name="Прямая соединительная линия 54">
            <a:extLst>
              <a:ext uri="{FF2B5EF4-FFF2-40B4-BE49-F238E27FC236}">
                <a16:creationId xmlns:a16="http://schemas.microsoft.com/office/drawing/2014/main" id="{B5592335-1B97-4F91-A92A-12C400F23D8F}"/>
              </a:ext>
            </a:extLst>
          </p:cNvPr>
          <p:cNvCxnSpPr>
            <a:cxnSpLocks/>
          </p:cNvCxnSpPr>
          <p:nvPr/>
        </p:nvCxnSpPr>
        <p:spPr>
          <a:xfrm>
            <a:off x="10276514" y="2340697"/>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56" name="Прямоугольник: загнутый угол 55">
            <a:extLst>
              <a:ext uri="{FF2B5EF4-FFF2-40B4-BE49-F238E27FC236}">
                <a16:creationId xmlns:a16="http://schemas.microsoft.com/office/drawing/2014/main" id="{5D02DABA-D961-491E-BF96-4DE50E73B2B8}"/>
              </a:ext>
            </a:extLst>
          </p:cNvPr>
          <p:cNvSpPr/>
          <p:nvPr/>
        </p:nvSpPr>
        <p:spPr>
          <a:xfrm>
            <a:off x="10858128" y="2000983"/>
            <a:ext cx="652059" cy="363471"/>
          </a:xfrm>
          <a:prstGeom prst="foldedCorner">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91</a:t>
            </a:r>
            <a:endParaRPr kumimoji="0" lang="ru-RU"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57" name="Прямая соединительная линия 56">
            <a:extLst>
              <a:ext uri="{FF2B5EF4-FFF2-40B4-BE49-F238E27FC236}">
                <a16:creationId xmlns:a16="http://schemas.microsoft.com/office/drawing/2014/main" id="{41715239-410D-4900-8FAC-13461ED6143D}"/>
              </a:ext>
            </a:extLst>
          </p:cNvPr>
          <p:cNvCxnSpPr>
            <a:cxnSpLocks/>
          </p:cNvCxnSpPr>
          <p:nvPr/>
        </p:nvCxnSpPr>
        <p:spPr>
          <a:xfrm>
            <a:off x="11179751" y="2345914"/>
            <a:ext cx="0" cy="117095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a:extLst>
              <a:ext uri="{FF2B5EF4-FFF2-40B4-BE49-F238E27FC236}">
                <a16:creationId xmlns:a16="http://schemas.microsoft.com/office/drawing/2014/main" id="{1E1674F9-5028-46E1-8330-078EC43419D6}"/>
              </a:ext>
            </a:extLst>
          </p:cNvPr>
          <p:cNvSpPr/>
          <p:nvPr/>
        </p:nvSpPr>
        <p:spPr>
          <a:xfrm>
            <a:off x="0" y="2670456"/>
            <a:ext cx="12192000" cy="427135"/>
          </a:xfrm>
          <a:prstGeom prst="rect">
            <a:avLst/>
          </a:prstGeom>
          <a:solidFill>
            <a:srgbClr val="ED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1BE2A02-93EB-4DE8-A8F2-E043F461FDCC}"/>
              </a:ext>
            </a:extLst>
          </p:cNvPr>
          <p:cNvSpPr txBox="1"/>
          <p:nvPr/>
        </p:nvSpPr>
        <p:spPr>
          <a:xfrm>
            <a:off x="85417" y="2699357"/>
            <a:ext cx="7375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VIAQ</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Прямоугольник: скругленные углы 59">
            <a:extLst>
              <a:ext uri="{FF2B5EF4-FFF2-40B4-BE49-F238E27FC236}">
                <a16:creationId xmlns:a16="http://schemas.microsoft.com/office/drawing/2014/main" id="{26D5918E-F4F1-4EA9-A547-C008A504200A}"/>
              </a:ext>
            </a:extLst>
          </p:cNvPr>
          <p:cNvSpPr/>
          <p:nvPr/>
        </p:nvSpPr>
        <p:spPr>
          <a:xfrm>
            <a:off x="2023806"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1" name="Прямая соединительная линия 60">
            <a:extLst>
              <a:ext uri="{FF2B5EF4-FFF2-40B4-BE49-F238E27FC236}">
                <a16:creationId xmlns:a16="http://schemas.microsoft.com/office/drawing/2014/main" id="{985CAD53-18F9-4C84-B6A8-51E3BE405B83}"/>
              </a:ext>
            </a:extLst>
          </p:cNvPr>
          <p:cNvCxnSpPr>
            <a:cxnSpLocks/>
            <a:stCxn id="60" idx="2"/>
          </p:cNvCxnSpPr>
          <p:nvPr/>
        </p:nvCxnSpPr>
        <p:spPr>
          <a:xfrm>
            <a:off x="2229289" y="3047309"/>
            <a:ext cx="0" cy="48654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62" name="Прямоугольник: скругленные углы 61">
            <a:extLst>
              <a:ext uri="{FF2B5EF4-FFF2-40B4-BE49-F238E27FC236}">
                <a16:creationId xmlns:a16="http://schemas.microsoft.com/office/drawing/2014/main" id="{0891F92A-9980-4650-9DFC-3EBAC080120C}"/>
              </a:ext>
            </a:extLst>
          </p:cNvPr>
          <p:cNvSpPr/>
          <p:nvPr/>
        </p:nvSpPr>
        <p:spPr>
          <a:xfrm>
            <a:off x="2542404"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21</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Прямоугольник: скругленные углы 63">
            <a:extLst>
              <a:ext uri="{FF2B5EF4-FFF2-40B4-BE49-F238E27FC236}">
                <a16:creationId xmlns:a16="http://schemas.microsoft.com/office/drawing/2014/main" id="{8BC193F7-5362-4CDA-B779-F024E127641E}"/>
              </a:ext>
            </a:extLst>
          </p:cNvPr>
          <p:cNvSpPr/>
          <p:nvPr/>
        </p:nvSpPr>
        <p:spPr>
          <a:xfrm>
            <a:off x="2999928"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22</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Прямоугольник: скругленные углы 64">
            <a:extLst>
              <a:ext uri="{FF2B5EF4-FFF2-40B4-BE49-F238E27FC236}">
                <a16:creationId xmlns:a16="http://schemas.microsoft.com/office/drawing/2014/main" id="{B38D8254-451F-4052-BA35-DE284FAA842A}"/>
              </a:ext>
            </a:extLst>
          </p:cNvPr>
          <p:cNvSpPr/>
          <p:nvPr/>
        </p:nvSpPr>
        <p:spPr>
          <a:xfrm>
            <a:off x="3457007"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23</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6" name="Прямая соединительная линия 65">
            <a:extLst>
              <a:ext uri="{FF2B5EF4-FFF2-40B4-BE49-F238E27FC236}">
                <a16:creationId xmlns:a16="http://schemas.microsoft.com/office/drawing/2014/main" id="{8F27CE22-D6C3-43F6-9478-A5581772B7D8}"/>
              </a:ext>
            </a:extLst>
          </p:cNvPr>
          <p:cNvCxnSpPr>
            <a:cxnSpLocks/>
          </p:cNvCxnSpPr>
          <p:nvPr/>
        </p:nvCxnSpPr>
        <p:spPr>
          <a:xfrm flipH="1">
            <a:off x="3204673" y="3043046"/>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67" name="Прямоугольник: скругленные углы 66">
            <a:extLst>
              <a:ext uri="{FF2B5EF4-FFF2-40B4-BE49-F238E27FC236}">
                <a16:creationId xmlns:a16="http://schemas.microsoft.com/office/drawing/2014/main" id="{CA5846CF-1F95-424F-962F-4B553EECF02D}"/>
              </a:ext>
            </a:extLst>
          </p:cNvPr>
          <p:cNvSpPr/>
          <p:nvPr/>
        </p:nvSpPr>
        <p:spPr>
          <a:xfrm>
            <a:off x="3970237"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24</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8" name="Прямая соединительная линия 67">
            <a:extLst>
              <a:ext uri="{FF2B5EF4-FFF2-40B4-BE49-F238E27FC236}">
                <a16:creationId xmlns:a16="http://schemas.microsoft.com/office/drawing/2014/main" id="{134A1779-A567-41E3-91A4-4289DA600A77}"/>
              </a:ext>
            </a:extLst>
          </p:cNvPr>
          <p:cNvCxnSpPr>
            <a:cxnSpLocks/>
            <a:stCxn id="67" idx="2"/>
          </p:cNvCxnSpPr>
          <p:nvPr/>
        </p:nvCxnSpPr>
        <p:spPr>
          <a:xfrm>
            <a:off x="4175720" y="3047309"/>
            <a:ext cx="0" cy="48654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69" name="Прямоугольник: скругленные углы 68">
            <a:extLst>
              <a:ext uri="{FF2B5EF4-FFF2-40B4-BE49-F238E27FC236}">
                <a16:creationId xmlns:a16="http://schemas.microsoft.com/office/drawing/2014/main" id="{E9D20DCD-3505-4781-93C0-6682EA3BC862}"/>
              </a:ext>
            </a:extLst>
          </p:cNvPr>
          <p:cNvSpPr/>
          <p:nvPr/>
        </p:nvSpPr>
        <p:spPr>
          <a:xfrm>
            <a:off x="4421824"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25</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Прямоугольник: скругленные углы 69">
            <a:extLst>
              <a:ext uri="{FF2B5EF4-FFF2-40B4-BE49-F238E27FC236}">
                <a16:creationId xmlns:a16="http://schemas.microsoft.com/office/drawing/2014/main" id="{DC5BDCFB-43B2-425B-B8D6-0FB41C667DEC}"/>
              </a:ext>
            </a:extLst>
          </p:cNvPr>
          <p:cNvSpPr/>
          <p:nvPr/>
        </p:nvSpPr>
        <p:spPr>
          <a:xfrm>
            <a:off x="4879348"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26</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Прямоугольник: скругленные углы 70">
            <a:extLst>
              <a:ext uri="{FF2B5EF4-FFF2-40B4-BE49-F238E27FC236}">
                <a16:creationId xmlns:a16="http://schemas.microsoft.com/office/drawing/2014/main" id="{C2EDBA76-5590-40D3-BA1A-0A6EFE7ABA71}"/>
              </a:ext>
            </a:extLst>
          </p:cNvPr>
          <p:cNvSpPr/>
          <p:nvPr/>
        </p:nvSpPr>
        <p:spPr>
          <a:xfrm>
            <a:off x="5336427"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27</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2" name="Прямая соединительная линия 71">
            <a:extLst>
              <a:ext uri="{FF2B5EF4-FFF2-40B4-BE49-F238E27FC236}">
                <a16:creationId xmlns:a16="http://schemas.microsoft.com/office/drawing/2014/main" id="{E26FCBA8-BC78-46F5-8EEC-C7F009A8F025}"/>
              </a:ext>
            </a:extLst>
          </p:cNvPr>
          <p:cNvCxnSpPr>
            <a:cxnSpLocks/>
          </p:cNvCxnSpPr>
          <p:nvPr/>
        </p:nvCxnSpPr>
        <p:spPr>
          <a:xfrm flipH="1">
            <a:off x="5084093" y="3038783"/>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73" name="Прямоугольник: скругленные углы 72">
            <a:extLst>
              <a:ext uri="{FF2B5EF4-FFF2-40B4-BE49-F238E27FC236}">
                <a16:creationId xmlns:a16="http://schemas.microsoft.com/office/drawing/2014/main" id="{31C3C0AB-2F14-4C2C-9F27-69AE502ABF11}"/>
              </a:ext>
            </a:extLst>
          </p:cNvPr>
          <p:cNvSpPr/>
          <p:nvPr/>
        </p:nvSpPr>
        <p:spPr>
          <a:xfrm>
            <a:off x="5849657"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28</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4" name="Прямая соединительная линия 73">
            <a:extLst>
              <a:ext uri="{FF2B5EF4-FFF2-40B4-BE49-F238E27FC236}">
                <a16:creationId xmlns:a16="http://schemas.microsoft.com/office/drawing/2014/main" id="{BB379E99-93CE-476A-8C3C-FE312D56E144}"/>
              </a:ext>
            </a:extLst>
          </p:cNvPr>
          <p:cNvCxnSpPr>
            <a:cxnSpLocks/>
            <a:stCxn id="73" idx="2"/>
          </p:cNvCxnSpPr>
          <p:nvPr/>
        </p:nvCxnSpPr>
        <p:spPr>
          <a:xfrm>
            <a:off x="6055140" y="3047309"/>
            <a:ext cx="0" cy="482277"/>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75" name="Прямоугольник: скругленные углы 74">
            <a:extLst>
              <a:ext uri="{FF2B5EF4-FFF2-40B4-BE49-F238E27FC236}">
                <a16:creationId xmlns:a16="http://schemas.microsoft.com/office/drawing/2014/main" id="{A0B06B04-4B74-4DD3-93CD-447B4E83F8D9}"/>
              </a:ext>
            </a:extLst>
          </p:cNvPr>
          <p:cNvSpPr/>
          <p:nvPr/>
        </p:nvSpPr>
        <p:spPr>
          <a:xfrm>
            <a:off x="6301244"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29</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Прямоугольник: скругленные углы 75">
            <a:extLst>
              <a:ext uri="{FF2B5EF4-FFF2-40B4-BE49-F238E27FC236}">
                <a16:creationId xmlns:a16="http://schemas.microsoft.com/office/drawing/2014/main" id="{F8B33121-3263-467E-8B9B-D89E7DBB5F21}"/>
              </a:ext>
            </a:extLst>
          </p:cNvPr>
          <p:cNvSpPr/>
          <p:nvPr/>
        </p:nvSpPr>
        <p:spPr>
          <a:xfrm>
            <a:off x="6758768"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30</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Прямоугольник: скругленные углы 76">
            <a:extLst>
              <a:ext uri="{FF2B5EF4-FFF2-40B4-BE49-F238E27FC236}">
                <a16:creationId xmlns:a16="http://schemas.microsoft.com/office/drawing/2014/main" id="{4142C08F-BDFD-4D72-8CFD-42C8D27C5017}"/>
              </a:ext>
            </a:extLst>
          </p:cNvPr>
          <p:cNvSpPr/>
          <p:nvPr/>
        </p:nvSpPr>
        <p:spPr>
          <a:xfrm>
            <a:off x="7215847"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31</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78" name="Прямая соединительная линия 77">
            <a:extLst>
              <a:ext uri="{FF2B5EF4-FFF2-40B4-BE49-F238E27FC236}">
                <a16:creationId xmlns:a16="http://schemas.microsoft.com/office/drawing/2014/main" id="{8212D864-7C06-4354-B674-73F3C32CE024}"/>
              </a:ext>
            </a:extLst>
          </p:cNvPr>
          <p:cNvCxnSpPr>
            <a:cxnSpLocks/>
          </p:cNvCxnSpPr>
          <p:nvPr/>
        </p:nvCxnSpPr>
        <p:spPr>
          <a:xfrm flipH="1">
            <a:off x="6963513" y="3043046"/>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79" name="Прямоугольник: скругленные углы 78">
            <a:extLst>
              <a:ext uri="{FF2B5EF4-FFF2-40B4-BE49-F238E27FC236}">
                <a16:creationId xmlns:a16="http://schemas.microsoft.com/office/drawing/2014/main" id="{954014F0-9AF8-4FB6-8190-0C5DD5BF0893}"/>
              </a:ext>
            </a:extLst>
          </p:cNvPr>
          <p:cNvSpPr/>
          <p:nvPr/>
        </p:nvSpPr>
        <p:spPr>
          <a:xfrm>
            <a:off x="7729077"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32</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0" name="Прямая соединительная линия 79">
            <a:extLst>
              <a:ext uri="{FF2B5EF4-FFF2-40B4-BE49-F238E27FC236}">
                <a16:creationId xmlns:a16="http://schemas.microsoft.com/office/drawing/2014/main" id="{0D33CAB6-0A24-48B0-A0B8-23069B5148A9}"/>
              </a:ext>
            </a:extLst>
          </p:cNvPr>
          <p:cNvCxnSpPr>
            <a:cxnSpLocks/>
            <a:stCxn id="79" idx="2"/>
          </p:cNvCxnSpPr>
          <p:nvPr/>
        </p:nvCxnSpPr>
        <p:spPr>
          <a:xfrm>
            <a:off x="7934560" y="3047309"/>
            <a:ext cx="0" cy="48654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81" name="Прямоугольник: скругленные углы 80">
            <a:extLst>
              <a:ext uri="{FF2B5EF4-FFF2-40B4-BE49-F238E27FC236}">
                <a16:creationId xmlns:a16="http://schemas.microsoft.com/office/drawing/2014/main" id="{B1594BC0-7D32-4035-8190-FF944331681A}"/>
              </a:ext>
            </a:extLst>
          </p:cNvPr>
          <p:cNvSpPr/>
          <p:nvPr/>
        </p:nvSpPr>
        <p:spPr>
          <a:xfrm>
            <a:off x="8180663"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33</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Прямоугольник: скругленные углы 81">
            <a:extLst>
              <a:ext uri="{FF2B5EF4-FFF2-40B4-BE49-F238E27FC236}">
                <a16:creationId xmlns:a16="http://schemas.microsoft.com/office/drawing/2014/main" id="{333EAAFB-4FF0-4B1E-89BE-D8D017AAC12B}"/>
              </a:ext>
            </a:extLst>
          </p:cNvPr>
          <p:cNvSpPr/>
          <p:nvPr/>
        </p:nvSpPr>
        <p:spPr>
          <a:xfrm>
            <a:off x="8638187"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34</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Прямоугольник: скругленные углы 82">
            <a:extLst>
              <a:ext uri="{FF2B5EF4-FFF2-40B4-BE49-F238E27FC236}">
                <a16:creationId xmlns:a16="http://schemas.microsoft.com/office/drawing/2014/main" id="{8FFBEE3E-0F93-48F3-A119-C1B75C4D4A8A}"/>
              </a:ext>
            </a:extLst>
          </p:cNvPr>
          <p:cNvSpPr/>
          <p:nvPr/>
        </p:nvSpPr>
        <p:spPr>
          <a:xfrm>
            <a:off x="9095266"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35</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4" name="Прямая соединительная линия 83">
            <a:extLst>
              <a:ext uri="{FF2B5EF4-FFF2-40B4-BE49-F238E27FC236}">
                <a16:creationId xmlns:a16="http://schemas.microsoft.com/office/drawing/2014/main" id="{D157E8B4-E8C2-4531-9CB5-9AB6346997FA}"/>
              </a:ext>
            </a:extLst>
          </p:cNvPr>
          <p:cNvCxnSpPr>
            <a:cxnSpLocks/>
          </p:cNvCxnSpPr>
          <p:nvPr/>
        </p:nvCxnSpPr>
        <p:spPr>
          <a:xfrm flipH="1">
            <a:off x="8842932" y="3043046"/>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85" name="Прямоугольник: скругленные углы 84">
            <a:extLst>
              <a:ext uri="{FF2B5EF4-FFF2-40B4-BE49-F238E27FC236}">
                <a16:creationId xmlns:a16="http://schemas.microsoft.com/office/drawing/2014/main" id="{EF1760B9-10A5-43E1-8FBA-10F3FAD36F24}"/>
              </a:ext>
            </a:extLst>
          </p:cNvPr>
          <p:cNvSpPr/>
          <p:nvPr/>
        </p:nvSpPr>
        <p:spPr>
          <a:xfrm>
            <a:off x="9608496"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36</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86" name="Прямая соединительная линия 85">
            <a:extLst>
              <a:ext uri="{FF2B5EF4-FFF2-40B4-BE49-F238E27FC236}">
                <a16:creationId xmlns:a16="http://schemas.microsoft.com/office/drawing/2014/main" id="{03E94144-C3C3-41B4-AA80-505ACE193385}"/>
              </a:ext>
            </a:extLst>
          </p:cNvPr>
          <p:cNvCxnSpPr>
            <a:cxnSpLocks/>
            <a:stCxn id="85" idx="2"/>
          </p:cNvCxnSpPr>
          <p:nvPr/>
        </p:nvCxnSpPr>
        <p:spPr>
          <a:xfrm>
            <a:off x="9813979" y="3047309"/>
            <a:ext cx="0" cy="48654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87" name="Прямоугольник: скругленные углы 86">
            <a:extLst>
              <a:ext uri="{FF2B5EF4-FFF2-40B4-BE49-F238E27FC236}">
                <a16:creationId xmlns:a16="http://schemas.microsoft.com/office/drawing/2014/main" id="{01CB5AA4-ADCF-49F8-B824-32652D7A274C}"/>
              </a:ext>
            </a:extLst>
          </p:cNvPr>
          <p:cNvSpPr/>
          <p:nvPr/>
        </p:nvSpPr>
        <p:spPr>
          <a:xfrm>
            <a:off x="10083836"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37</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Прямоугольник: скругленные углы 87">
            <a:extLst>
              <a:ext uri="{FF2B5EF4-FFF2-40B4-BE49-F238E27FC236}">
                <a16:creationId xmlns:a16="http://schemas.microsoft.com/office/drawing/2014/main" id="{5018AB64-4625-40D1-8B5B-0B5CC8DFE868}"/>
              </a:ext>
            </a:extLst>
          </p:cNvPr>
          <p:cNvSpPr/>
          <p:nvPr/>
        </p:nvSpPr>
        <p:spPr>
          <a:xfrm>
            <a:off x="10541360"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38</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9" name="Прямоугольник: скругленные углы 88">
            <a:extLst>
              <a:ext uri="{FF2B5EF4-FFF2-40B4-BE49-F238E27FC236}">
                <a16:creationId xmlns:a16="http://schemas.microsoft.com/office/drawing/2014/main" id="{8CB16BAF-6EEB-4CA7-8783-D25BF6B1FFE3}"/>
              </a:ext>
            </a:extLst>
          </p:cNvPr>
          <p:cNvSpPr/>
          <p:nvPr/>
        </p:nvSpPr>
        <p:spPr>
          <a:xfrm>
            <a:off x="10998439" y="2720737"/>
            <a:ext cx="410965" cy="326572"/>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39</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0" name="Прямая соединительная линия 89">
            <a:extLst>
              <a:ext uri="{FF2B5EF4-FFF2-40B4-BE49-F238E27FC236}">
                <a16:creationId xmlns:a16="http://schemas.microsoft.com/office/drawing/2014/main" id="{EF674E83-F78F-4040-B50B-BF276960DC55}"/>
              </a:ext>
            </a:extLst>
          </p:cNvPr>
          <p:cNvCxnSpPr>
            <a:cxnSpLocks/>
          </p:cNvCxnSpPr>
          <p:nvPr/>
        </p:nvCxnSpPr>
        <p:spPr>
          <a:xfrm flipH="1">
            <a:off x="10746105" y="3043046"/>
            <a:ext cx="1" cy="489980"/>
          </a:xfrm>
          <a:prstGeom prst="line">
            <a:avLst/>
          </a:prstGeom>
          <a:ln w="19050">
            <a:solidFill>
              <a:srgbClr val="006600"/>
            </a:solidFill>
          </a:ln>
        </p:spPr>
        <p:style>
          <a:lnRef idx="1">
            <a:schemeClr val="accent1"/>
          </a:lnRef>
          <a:fillRef idx="0">
            <a:schemeClr val="accent1"/>
          </a:fillRef>
          <a:effectRef idx="0">
            <a:schemeClr val="accent1"/>
          </a:effectRef>
          <a:fontRef idx="minor">
            <a:schemeClr val="tx1"/>
          </a:fontRef>
        </p:style>
      </p:cxnSp>
      <p:sp>
        <p:nvSpPr>
          <p:cNvPr id="91" name="Прямоугольник 90">
            <a:extLst>
              <a:ext uri="{FF2B5EF4-FFF2-40B4-BE49-F238E27FC236}">
                <a16:creationId xmlns:a16="http://schemas.microsoft.com/office/drawing/2014/main" id="{7F9FB037-778B-4E21-83E0-F753E9709526}"/>
              </a:ext>
            </a:extLst>
          </p:cNvPr>
          <p:cNvSpPr/>
          <p:nvPr/>
        </p:nvSpPr>
        <p:spPr>
          <a:xfrm>
            <a:off x="0" y="1302387"/>
            <a:ext cx="12192000" cy="42713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id="{E3BFFC2D-BDFE-4BF0-AF3C-D338F662BE16}"/>
              </a:ext>
            </a:extLst>
          </p:cNvPr>
          <p:cNvSpPr txBox="1"/>
          <p:nvPr/>
        </p:nvSpPr>
        <p:spPr>
          <a:xfrm>
            <a:off x="85416" y="1337148"/>
            <a:ext cx="8329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WP.29</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Волна 1">
            <a:extLst>
              <a:ext uri="{FF2B5EF4-FFF2-40B4-BE49-F238E27FC236}">
                <a16:creationId xmlns:a16="http://schemas.microsoft.com/office/drawing/2014/main" id="{85661296-858C-438D-A09B-99A34244CCA3}"/>
              </a:ext>
            </a:extLst>
          </p:cNvPr>
          <p:cNvSpPr/>
          <p:nvPr/>
        </p:nvSpPr>
        <p:spPr>
          <a:xfrm>
            <a:off x="11446154" y="1302387"/>
            <a:ext cx="586748" cy="427135"/>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197</a:t>
            </a: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6" name="Соединитель: уступ 5">
            <a:extLst>
              <a:ext uri="{FF2B5EF4-FFF2-40B4-BE49-F238E27FC236}">
                <a16:creationId xmlns:a16="http://schemas.microsoft.com/office/drawing/2014/main" id="{A7088B59-9FEF-4ACF-B0B0-460670FE87F4}"/>
              </a:ext>
            </a:extLst>
          </p:cNvPr>
          <p:cNvCxnSpPr>
            <a:cxnSpLocks/>
            <a:stCxn id="56" idx="0"/>
            <a:endCxn id="2" idx="1"/>
          </p:cNvCxnSpPr>
          <p:nvPr/>
        </p:nvCxnSpPr>
        <p:spPr>
          <a:xfrm rot="5400000" flipH="1" flipV="1">
            <a:off x="11072642" y="1627471"/>
            <a:ext cx="485028" cy="261996"/>
          </a:xfrm>
          <a:prstGeom prst="bentConnector2">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93" name="Соединитель: уступ 92">
            <a:extLst>
              <a:ext uri="{FF2B5EF4-FFF2-40B4-BE49-F238E27FC236}">
                <a16:creationId xmlns:a16="http://schemas.microsoft.com/office/drawing/2014/main" id="{F9556000-A706-4113-B6DF-A43C8CDDAB61}"/>
              </a:ext>
            </a:extLst>
          </p:cNvPr>
          <p:cNvCxnSpPr>
            <a:cxnSpLocks/>
          </p:cNvCxnSpPr>
          <p:nvPr/>
        </p:nvCxnSpPr>
        <p:spPr>
          <a:xfrm rot="5400000" flipH="1" flipV="1">
            <a:off x="9623603" y="2373095"/>
            <a:ext cx="516641" cy="135890"/>
          </a:xfrm>
          <a:prstGeom prst="bentConnector2">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94" name="Соединитель: уступ 93">
            <a:extLst>
              <a:ext uri="{FF2B5EF4-FFF2-40B4-BE49-F238E27FC236}">
                <a16:creationId xmlns:a16="http://schemas.microsoft.com/office/drawing/2014/main" id="{3059BE1C-39BB-47E3-BB00-4145B57F279F}"/>
              </a:ext>
            </a:extLst>
          </p:cNvPr>
          <p:cNvCxnSpPr>
            <a:cxnSpLocks/>
            <a:stCxn id="88" idx="0"/>
            <a:endCxn id="56" idx="1"/>
          </p:cNvCxnSpPr>
          <p:nvPr/>
        </p:nvCxnSpPr>
        <p:spPr>
          <a:xfrm rot="5400000" flipH="1" flipV="1">
            <a:off x="10533476" y="2396086"/>
            <a:ext cx="538018" cy="111285"/>
          </a:xfrm>
          <a:prstGeom prst="bentConnector2">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sp>
        <p:nvSpPr>
          <p:cNvPr id="17" name="TextBox 16">
            <a:extLst>
              <a:ext uri="{FF2B5EF4-FFF2-40B4-BE49-F238E27FC236}">
                <a16:creationId xmlns:a16="http://schemas.microsoft.com/office/drawing/2014/main" id="{99B84777-D7B9-408E-BEB3-571B85C8F3DF}"/>
              </a:ext>
            </a:extLst>
          </p:cNvPr>
          <p:cNvSpPr txBox="1"/>
          <p:nvPr/>
        </p:nvSpPr>
        <p:spPr>
          <a:xfrm>
            <a:off x="6963513" y="4049486"/>
            <a:ext cx="5315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panose="020F0502020204030204"/>
                <a:ea typeface="+mn-ea"/>
                <a:cs typeface="+mn-cs"/>
              </a:rPr>
              <a:t>PM Draft		+Gas Draft	Final Draft</a:t>
            </a:r>
            <a:endParaRPr kumimoji="0" lang="ru-RU"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4" name="Правая фигурная скобка 3">
            <a:extLst>
              <a:ext uri="{FF2B5EF4-FFF2-40B4-BE49-F238E27FC236}">
                <a16:creationId xmlns:a16="http://schemas.microsoft.com/office/drawing/2014/main" id="{03B683E4-9DA8-4BC2-A149-4D385582175A}"/>
              </a:ext>
            </a:extLst>
          </p:cNvPr>
          <p:cNvSpPr/>
          <p:nvPr/>
        </p:nvSpPr>
        <p:spPr>
          <a:xfrm rot="5400000">
            <a:off x="4137836" y="3863387"/>
            <a:ext cx="344687" cy="416178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BB45474B-1445-4CB5-8DB5-F44457EF9955}"/>
              </a:ext>
            </a:extLst>
          </p:cNvPr>
          <p:cNvSpPr txBox="1"/>
          <p:nvPr/>
        </p:nvSpPr>
        <p:spPr>
          <a:xfrm>
            <a:off x="3466392" y="6172616"/>
            <a:ext cx="17043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Stage 3. Phase 1</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Правая фигурная скобка 94">
            <a:extLst>
              <a:ext uri="{FF2B5EF4-FFF2-40B4-BE49-F238E27FC236}">
                <a16:creationId xmlns:a16="http://schemas.microsoft.com/office/drawing/2014/main" id="{34F2DA0E-4B76-45FF-9355-2E86847CE652}"/>
              </a:ext>
            </a:extLst>
          </p:cNvPr>
          <p:cNvSpPr/>
          <p:nvPr/>
        </p:nvSpPr>
        <p:spPr>
          <a:xfrm rot="5400000">
            <a:off x="8893273" y="3269738"/>
            <a:ext cx="344687" cy="53490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TextBox 95">
            <a:extLst>
              <a:ext uri="{FF2B5EF4-FFF2-40B4-BE49-F238E27FC236}">
                <a16:creationId xmlns:a16="http://schemas.microsoft.com/office/drawing/2014/main" id="{6C81A975-0458-4091-90AB-8386C52235F6}"/>
              </a:ext>
            </a:extLst>
          </p:cNvPr>
          <p:cNvSpPr txBox="1"/>
          <p:nvPr/>
        </p:nvSpPr>
        <p:spPr>
          <a:xfrm>
            <a:off x="8251471" y="6167849"/>
            <a:ext cx="170437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Stage 3. Phase 2</a:t>
            </a:r>
            <a:endParaRPr kumimoji="0" lang="ru-R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7" name="Соединитель: уступ 96">
            <a:extLst>
              <a:ext uri="{FF2B5EF4-FFF2-40B4-BE49-F238E27FC236}">
                <a16:creationId xmlns:a16="http://schemas.microsoft.com/office/drawing/2014/main" id="{D20F2D6A-58BD-4BFC-A077-22C10962E1C0}"/>
              </a:ext>
            </a:extLst>
          </p:cNvPr>
          <p:cNvCxnSpPr>
            <a:cxnSpLocks/>
          </p:cNvCxnSpPr>
          <p:nvPr/>
        </p:nvCxnSpPr>
        <p:spPr>
          <a:xfrm rot="5400000" flipH="1" flipV="1">
            <a:off x="7755636" y="2392766"/>
            <a:ext cx="516641" cy="135890"/>
          </a:xfrm>
          <a:prstGeom prst="bentConnector2">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98" name="Соединитель: уступ 97">
            <a:extLst>
              <a:ext uri="{FF2B5EF4-FFF2-40B4-BE49-F238E27FC236}">
                <a16:creationId xmlns:a16="http://schemas.microsoft.com/office/drawing/2014/main" id="{99D32267-9D92-41DA-A99B-915E6AA3F53A}"/>
              </a:ext>
            </a:extLst>
          </p:cNvPr>
          <p:cNvCxnSpPr>
            <a:cxnSpLocks/>
            <a:stCxn id="70" idx="0"/>
            <a:endCxn id="40" idx="1"/>
          </p:cNvCxnSpPr>
          <p:nvPr/>
        </p:nvCxnSpPr>
        <p:spPr>
          <a:xfrm rot="5400000" flipH="1" flipV="1">
            <a:off x="4873727" y="2393823"/>
            <a:ext cx="538018" cy="115810"/>
          </a:xfrm>
          <a:prstGeom prst="bentConnector2">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sp>
        <p:nvSpPr>
          <p:cNvPr id="99" name="TextBox 98">
            <a:extLst>
              <a:ext uri="{FF2B5EF4-FFF2-40B4-BE49-F238E27FC236}">
                <a16:creationId xmlns:a16="http://schemas.microsoft.com/office/drawing/2014/main" id="{700B7DBA-B26A-4ED4-B3CA-D2339C68F4E7}"/>
              </a:ext>
            </a:extLst>
          </p:cNvPr>
          <p:cNvSpPr txBox="1"/>
          <p:nvPr/>
        </p:nvSpPr>
        <p:spPr>
          <a:xfrm>
            <a:off x="4627306" y="3962826"/>
            <a:ext cx="20554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C00000"/>
                </a:solidFill>
                <a:effectLst/>
                <a:uLnTx/>
                <a:uFillTx/>
                <a:latin typeface="Calibri" panose="020F0502020204030204"/>
                <a:ea typeface="+mn-ea"/>
                <a:cs typeface="+mn-cs"/>
              </a:rPr>
              <a:t>Concept Test Procedure</a:t>
            </a:r>
            <a:endParaRPr kumimoji="0" lang="ru-RU" sz="18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64022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973666" y="158837"/>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sz="2800" b="1" dirty="0">
                <a:solidFill>
                  <a:schemeClr val="bg1"/>
                </a:solidFill>
                <a:effectLst>
                  <a:outerShdw blurRad="38100" dist="38100" dir="2700000" algn="tl">
                    <a:srgbClr val="000000">
                      <a:alpha val="43137"/>
                    </a:srgbClr>
                  </a:outerShdw>
                </a:effectLst>
              </a:rPr>
              <a:t>Next VIAQ IWG Meetings</a:t>
            </a:r>
            <a:endParaRPr kumimoji="0"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2" name="Прямоугольник 1"/>
          <p:cNvSpPr/>
          <p:nvPr/>
        </p:nvSpPr>
        <p:spPr>
          <a:xfrm>
            <a:off x="473635" y="961954"/>
            <a:ext cx="11167534" cy="2459071"/>
          </a:xfrm>
          <a:prstGeom prst="rect">
            <a:avLst/>
          </a:prstGeom>
        </p:spPr>
        <p:txBody>
          <a:bodyPr wrap="square">
            <a:spAutoFit/>
          </a:bodyPr>
          <a:lstStyle/>
          <a:p>
            <a:pPr marL="285750" indent="-285750">
              <a:lnSpc>
                <a:spcPct val="200000"/>
              </a:lnSpc>
              <a:buFont typeface="Wingdings" panose="05000000000000000000" pitchFamily="2" charset="2"/>
              <a:buChar char="Ø"/>
            </a:pPr>
            <a:r>
              <a:rPr lang="en-US" sz="2000" b="1" spc="80" dirty="0">
                <a:latin typeface="Arial" pitchFamily="34" charset="0"/>
                <a:cs typeface="Arial" pitchFamily="34" charset="0"/>
              </a:rPr>
              <a:t>20</a:t>
            </a:r>
            <a:r>
              <a:rPr lang="en-US" sz="2000" b="1" spc="80" baseline="30000" dirty="0">
                <a:latin typeface="Arial" pitchFamily="34" charset="0"/>
                <a:cs typeface="Arial" pitchFamily="34" charset="0"/>
              </a:rPr>
              <a:t>th</a:t>
            </a:r>
            <a:r>
              <a:rPr lang="en-US" sz="2000" b="1" spc="80" dirty="0">
                <a:latin typeface="Arial" pitchFamily="34" charset="0"/>
                <a:cs typeface="Arial" pitchFamily="34" charset="0"/>
              </a:rPr>
              <a:t> VIAQ IWG Meeting (TBD)</a:t>
            </a:r>
          </a:p>
          <a:p>
            <a:pPr lvl="1">
              <a:lnSpc>
                <a:spcPct val="200000"/>
              </a:lnSpc>
            </a:pPr>
            <a:r>
              <a:rPr lang="en-US" sz="2000" spc="80" dirty="0">
                <a:latin typeface="Arial" pitchFamily="34" charset="0"/>
                <a:cs typeface="Arial" pitchFamily="34" charset="0"/>
              </a:rPr>
              <a:t>•   Brussels, Belgium, 9 - 10</a:t>
            </a:r>
            <a:r>
              <a:rPr lang="en-US" sz="2000" spc="80" baseline="30000" dirty="0">
                <a:latin typeface="Arial" pitchFamily="34" charset="0"/>
                <a:cs typeface="Arial" pitchFamily="34" charset="0"/>
              </a:rPr>
              <a:t>th</a:t>
            </a:r>
            <a:r>
              <a:rPr lang="en-US" sz="2000" spc="80" dirty="0">
                <a:latin typeface="Arial" pitchFamily="34" charset="0"/>
                <a:cs typeface="Arial" pitchFamily="34" charset="0"/>
              </a:rPr>
              <a:t>  November, 2020 </a:t>
            </a:r>
          </a:p>
          <a:p>
            <a:pPr marL="800100" lvl="1" indent="-342900">
              <a:lnSpc>
                <a:spcPct val="200000"/>
              </a:lnSpc>
              <a:buFont typeface="Arial" panose="020B0604020202020204" pitchFamily="34" charset="0"/>
              <a:buChar char="•"/>
            </a:pPr>
            <a:r>
              <a:rPr kumimoji="1" lang="en-US" sz="2000" spc="80" dirty="0">
                <a:solidFill>
                  <a:srgbClr val="000000"/>
                </a:solidFill>
                <a:latin typeface="Arial" pitchFamily="34" charset="0"/>
                <a:ea typeface="HY울릉도M" pitchFamily="18" charset="-127"/>
                <a:cs typeface="Arial" pitchFamily="34" charset="0"/>
              </a:rPr>
              <a:t>T</a:t>
            </a:r>
            <a:r>
              <a:rPr kumimoji="1" lang="en-US" altLang="ko-KR" sz="2000" spc="80" dirty="0">
                <a:solidFill>
                  <a:srgbClr val="000000"/>
                </a:solidFill>
                <a:latin typeface="Arial" pitchFamily="34" charset="0"/>
                <a:ea typeface="HY울릉도M" pitchFamily="18" charset="-127"/>
                <a:cs typeface="Arial" pitchFamily="34" charset="0"/>
              </a:rPr>
              <a:t>wo days</a:t>
            </a:r>
            <a:r>
              <a:rPr lang="en-US" sz="2000" spc="80" dirty="0">
                <a:latin typeface="Arial" pitchFamily="34" charset="0"/>
                <a:cs typeface="Arial" pitchFamily="34" charset="0"/>
              </a:rPr>
              <a:t> </a:t>
            </a:r>
          </a:p>
          <a:p>
            <a:pPr lvl="1">
              <a:lnSpc>
                <a:spcPct val="200000"/>
              </a:lnSpc>
            </a:pPr>
            <a:endParaRPr lang="en-US" sz="2000" spc="80" dirty="0">
              <a:latin typeface="Arial" pitchFamily="34" charset="0"/>
              <a:cs typeface="Arial" pitchFamily="34" charset="0"/>
            </a:endParaRPr>
          </a:p>
        </p:txBody>
      </p:sp>
    </p:spTree>
    <p:extLst>
      <p:ext uri="{BB962C8B-B14F-4D97-AF65-F5344CB8AC3E}">
        <p14:creationId xmlns:p14="http://schemas.microsoft.com/office/powerpoint/2010/main" val="354848483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316509" y="1251036"/>
            <a:ext cx="90011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buFont typeface="Wingdings" pitchFamily="2" charset="2"/>
              <a:buChar char="l"/>
            </a:pPr>
            <a:r>
              <a:rPr kumimoji="0" lang="en-US" altLang="ko-KR" sz="2800" b="1" dirty="0">
                <a:latin typeface="Arial" pitchFamily="34" charset="0"/>
                <a:ea typeface="Arial Unicode MS" pitchFamily="50" charset="-127"/>
                <a:cs typeface="Arial" pitchFamily="34" charset="0"/>
              </a:rPr>
              <a:t> </a:t>
            </a:r>
            <a:r>
              <a:rPr lang="en-GB" sz="2800" b="1" dirty="0"/>
              <a:t>Timeline</a:t>
            </a:r>
            <a:endParaRPr lang="en-US" sz="2800" b="1" dirty="0"/>
          </a:p>
        </p:txBody>
      </p:sp>
      <p:sp>
        <p:nvSpPr>
          <p:cNvPr id="3" name="Прямоугольник 2"/>
          <p:cNvSpPr/>
          <p:nvPr/>
        </p:nvSpPr>
        <p:spPr>
          <a:xfrm>
            <a:off x="1052297" y="187867"/>
            <a:ext cx="4398127" cy="584775"/>
          </a:xfrm>
          <a:prstGeom prst="rect">
            <a:avLst/>
          </a:prstGeom>
        </p:spPr>
        <p:txBody>
          <a:bodyPr wrap="none">
            <a:spAutoFit/>
          </a:bodyPr>
          <a:lstStyle/>
          <a:p>
            <a:r>
              <a:rPr lang="en-US" sz="3200" b="1" dirty="0" err="1">
                <a:solidFill>
                  <a:schemeClr val="bg1"/>
                </a:solidFill>
                <a:effectLst>
                  <a:outerShdw blurRad="38100" dist="38100" dir="2700000" algn="tl">
                    <a:srgbClr val="000000">
                      <a:alpha val="43137"/>
                    </a:srgbClr>
                  </a:outerShdw>
                </a:effectLst>
              </a:rPr>
              <a:t>ToR</a:t>
            </a:r>
            <a:r>
              <a:rPr lang="en-US" sz="3200" b="1" dirty="0">
                <a:solidFill>
                  <a:schemeClr val="bg1"/>
                </a:solidFill>
                <a:effectLst>
                  <a:outerShdw blurRad="38100" dist="38100" dir="2700000" algn="tl">
                    <a:srgbClr val="000000">
                      <a:alpha val="43137"/>
                    </a:srgbClr>
                  </a:outerShdw>
                </a:effectLst>
              </a:rPr>
              <a:t> for the Second Stage</a:t>
            </a:r>
            <a:endParaRPr lang="ru-RU" sz="3200" b="1" dirty="0">
              <a:solidFill>
                <a:schemeClr val="bg1"/>
              </a:solidFill>
              <a:effectLst>
                <a:outerShdw blurRad="38100" dist="38100" dir="2700000" algn="tl">
                  <a:srgbClr val="000000">
                    <a:alpha val="43137"/>
                  </a:srgbClr>
                </a:outerShdw>
              </a:effectLst>
            </a:endParaRPr>
          </a:p>
        </p:txBody>
      </p:sp>
      <p:sp>
        <p:nvSpPr>
          <p:cNvPr id="6" name="직사각형 40"/>
          <p:cNvSpPr/>
          <p:nvPr/>
        </p:nvSpPr>
        <p:spPr>
          <a:xfrm>
            <a:off x="1584848" y="5687948"/>
            <a:ext cx="9036496" cy="1200329"/>
          </a:xfrm>
          <a:prstGeom prst="rect">
            <a:avLst/>
          </a:prstGeom>
        </p:spPr>
        <p:txBody>
          <a:bodyPr wrap="square">
            <a:spAutoFit/>
          </a:bodyPr>
          <a:lstStyle/>
          <a:p>
            <a:pPr>
              <a:lnSpc>
                <a:spcPct val="150000"/>
              </a:lnSpc>
              <a:buFont typeface="Wingdings" pitchFamily="2" charset="2"/>
              <a:buChar char="Ø"/>
            </a:pPr>
            <a:r>
              <a:rPr lang="en-US" altLang="ko-KR" sz="1600" b="1" dirty="0">
                <a:solidFill>
                  <a:srgbClr val="0000FF"/>
                </a:solidFill>
                <a:latin typeface="Arial" pitchFamily="34" charset="0"/>
                <a:cs typeface="Arial" pitchFamily="34" charset="0"/>
              </a:rPr>
              <a:t> </a:t>
            </a:r>
            <a:r>
              <a:rPr lang="en-US" altLang="ko-KR" sz="1600" b="1" dirty="0">
                <a:solidFill>
                  <a:srgbClr val="FF0000"/>
                </a:solidFill>
                <a:latin typeface="Arial" pitchFamily="34" charset="0"/>
                <a:cs typeface="Arial" pitchFamily="34" charset="0"/>
              </a:rPr>
              <a:t>January 2020: 	Draft document was submitted to 80</a:t>
            </a:r>
            <a:r>
              <a:rPr lang="en-US" altLang="ko-KR" sz="1600" b="1" baseline="30000" dirty="0">
                <a:solidFill>
                  <a:srgbClr val="FF0000"/>
                </a:solidFill>
                <a:latin typeface="Arial" pitchFamily="34" charset="0"/>
                <a:cs typeface="Arial" pitchFamily="34" charset="0"/>
              </a:rPr>
              <a:t>th</a:t>
            </a:r>
            <a:r>
              <a:rPr lang="en-US" altLang="ko-KR" sz="1600" b="1" dirty="0">
                <a:solidFill>
                  <a:srgbClr val="FF0000"/>
                </a:solidFill>
                <a:latin typeface="Arial" pitchFamily="34" charset="0"/>
                <a:cs typeface="Arial" pitchFamily="34" charset="0"/>
              </a:rPr>
              <a:t> GRPE session</a:t>
            </a:r>
          </a:p>
          <a:p>
            <a:pPr>
              <a:lnSpc>
                <a:spcPct val="150000"/>
              </a:lnSpc>
              <a:buFont typeface="Wingdings" pitchFamily="2" charset="2"/>
              <a:buChar char="Ø"/>
            </a:pPr>
            <a:r>
              <a:rPr lang="en-US" altLang="ko-KR" sz="1600" b="1" dirty="0">
                <a:solidFill>
                  <a:srgbClr val="0000FF"/>
                </a:solidFill>
                <a:latin typeface="Arial" pitchFamily="34" charset="0"/>
                <a:cs typeface="Arial" pitchFamily="34" charset="0"/>
              </a:rPr>
              <a:t> June 2020: 	Adoption of the draft document by 81</a:t>
            </a:r>
            <a:r>
              <a:rPr lang="en-US" altLang="ko-KR" sz="1600" b="1" baseline="30000" dirty="0">
                <a:solidFill>
                  <a:srgbClr val="0000FF"/>
                </a:solidFill>
                <a:latin typeface="Arial" pitchFamily="34" charset="0"/>
                <a:cs typeface="Arial" pitchFamily="34" charset="0"/>
              </a:rPr>
              <a:t>st</a:t>
            </a:r>
            <a:r>
              <a:rPr lang="en-US" altLang="ko-KR" sz="1600" b="1" dirty="0">
                <a:solidFill>
                  <a:srgbClr val="0000FF"/>
                </a:solidFill>
                <a:latin typeface="Arial" pitchFamily="34" charset="0"/>
                <a:cs typeface="Arial" pitchFamily="34" charset="0"/>
              </a:rPr>
              <a:t> GRPE session</a:t>
            </a:r>
          </a:p>
          <a:p>
            <a:pPr>
              <a:lnSpc>
                <a:spcPct val="150000"/>
              </a:lnSpc>
              <a:buFont typeface="Wingdings" pitchFamily="2" charset="2"/>
              <a:buChar char="Ø"/>
            </a:pPr>
            <a:r>
              <a:rPr lang="en-US" altLang="ko-KR" sz="1600" b="1" dirty="0">
                <a:solidFill>
                  <a:srgbClr val="0000FF"/>
                </a:solidFill>
                <a:latin typeface="Arial" pitchFamily="34" charset="0"/>
                <a:cs typeface="Arial" pitchFamily="34" charset="0"/>
              </a:rPr>
              <a:t> November 2020: Adoption of the draft document by WP.29</a:t>
            </a:r>
          </a:p>
        </p:txBody>
      </p:sp>
      <p:cxnSp>
        <p:nvCxnSpPr>
          <p:cNvPr id="7" name="直線コネクタ 3"/>
          <p:cNvCxnSpPr/>
          <p:nvPr/>
        </p:nvCxnSpPr>
        <p:spPr>
          <a:xfrm>
            <a:off x="2142284" y="2445796"/>
            <a:ext cx="79216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線コネクタ 6"/>
          <p:cNvCxnSpPr/>
          <p:nvPr/>
        </p:nvCxnSpPr>
        <p:spPr>
          <a:xfrm>
            <a:off x="2315321" y="2202908"/>
            <a:ext cx="0" cy="2752725"/>
          </a:xfrm>
          <a:prstGeom prst="line">
            <a:avLst/>
          </a:prstGeom>
        </p:spPr>
        <p:style>
          <a:lnRef idx="1">
            <a:schemeClr val="accent1"/>
          </a:lnRef>
          <a:fillRef idx="0">
            <a:schemeClr val="accent1"/>
          </a:fillRef>
          <a:effectRef idx="0">
            <a:schemeClr val="accent1"/>
          </a:effectRef>
          <a:fontRef idx="minor">
            <a:schemeClr val="tx1"/>
          </a:fontRef>
        </p:style>
      </p:cxnSp>
      <p:sp>
        <p:nvSpPr>
          <p:cNvPr id="9" name="テキスト ボックス 7"/>
          <p:cNvSpPr txBox="1">
            <a:spLocks noChangeArrowheads="1"/>
          </p:cNvSpPr>
          <p:nvPr/>
        </p:nvSpPr>
        <p:spPr bwMode="auto">
          <a:xfrm>
            <a:off x="2332783" y="1858421"/>
            <a:ext cx="8007320" cy="584775"/>
          </a:xfrm>
          <a:prstGeom prst="rect">
            <a:avLst/>
          </a:prstGeom>
          <a:noFill/>
          <a:ln w="9525">
            <a:noFill/>
            <a:miter lim="800000"/>
            <a:headEnd/>
            <a:tailEnd/>
          </a:ln>
        </p:spPr>
        <p:txBody>
          <a:bodyPr wrap="none">
            <a:spAutoFit/>
          </a:bodyPr>
          <a:lstStyle/>
          <a:p>
            <a:r>
              <a:rPr lang="en-US" altLang="ja-JP" sz="1800" b="1" dirty="0">
                <a:solidFill>
                  <a:schemeClr val="tx1"/>
                </a:solidFill>
                <a:latin typeface="Arial" pitchFamily="34" charset="0"/>
                <a:cs typeface="Arial" pitchFamily="34" charset="0"/>
              </a:rPr>
              <a:t>2018                                2019                                 2020</a:t>
            </a:r>
          </a:p>
          <a:p>
            <a:r>
              <a:rPr lang="en-US" altLang="ja-JP" sz="1400" dirty="0">
                <a:solidFill>
                  <a:schemeClr val="tx1"/>
                </a:solidFill>
                <a:latin typeface="Arial" pitchFamily="34" charset="0"/>
                <a:cs typeface="Arial" pitchFamily="34" charset="0"/>
              </a:rPr>
              <a:t>1  2  3  4  5  6  7  8  9  10 11 12  1  2  3  4  5  6  7  8  9  10 11 12  1  2  3  4  5  6  7  8  9  10 11 12</a:t>
            </a:r>
            <a:endParaRPr lang="ja-JP" altLang="en-US" sz="1400" dirty="0">
              <a:solidFill>
                <a:schemeClr val="tx1"/>
              </a:solidFill>
              <a:latin typeface="Arial" pitchFamily="34" charset="0"/>
              <a:cs typeface="Arial" pitchFamily="34" charset="0"/>
            </a:endParaRPr>
          </a:p>
        </p:txBody>
      </p:sp>
      <p:sp>
        <p:nvSpPr>
          <p:cNvPr id="10" name="AutoShape 38"/>
          <p:cNvSpPr>
            <a:spLocks noChangeArrowheads="1"/>
          </p:cNvSpPr>
          <p:nvPr/>
        </p:nvSpPr>
        <p:spPr bwMode="auto">
          <a:xfrm rot="-5400000">
            <a:off x="7693038" y="2601371"/>
            <a:ext cx="576262" cy="360362"/>
          </a:xfrm>
          <a:prstGeom prst="foldedCorner">
            <a:avLst>
              <a:gd name="adj" fmla="val 12500"/>
            </a:avLst>
          </a:prstGeom>
          <a:solidFill>
            <a:schemeClr val="bg1"/>
          </a:solidFill>
          <a:ln w="9525">
            <a:solidFill>
              <a:schemeClr val="tx1"/>
            </a:solidFill>
            <a:round/>
            <a:headEnd/>
            <a:tailEnd/>
          </a:ln>
        </p:spPr>
        <p:txBody>
          <a:bodyPr wrap="none" anchor="ctr"/>
          <a:lstStyle/>
          <a:p>
            <a:pPr algn="ctr"/>
            <a:r>
              <a:rPr lang="en-US" altLang="ja-JP" dirty="0">
                <a:solidFill>
                  <a:schemeClr val="tx1"/>
                </a:solidFill>
                <a:latin typeface="Arial" pitchFamily="34" charset="0"/>
                <a:cs typeface="Arial" pitchFamily="34" charset="0"/>
              </a:rPr>
              <a:t>180</a:t>
            </a:r>
          </a:p>
        </p:txBody>
      </p:sp>
      <p:sp>
        <p:nvSpPr>
          <p:cNvPr id="11" name="AutoShape 39"/>
          <p:cNvSpPr>
            <a:spLocks noChangeArrowheads="1"/>
          </p:cNvSpPr>
          <p:nvPr/>
        </p:nvSpPr>
        <p:spPr bwMode="auto">
          <a:xfrm rot="-5400000">
            <a:off x="8335980" y="2602958"/>
            <a:ext cx="576263" cy="360363"/>
          </a:xfrm>
          <a:prstGeom prst="foldedCorner">
            <a:avLst>
              <a:gd name="adj" fmla="val 12500"/>
            </a:avLst>
          </a:prstGeom>
          <a:solidFill>
            <a:schemeClr val="bg1"/>
          </a:solidFill>
          <a:ln w="9525">
            <a:solidFill>
              <a:schemeClr val="tx1"/>
            </a:solidFill>
            <a:round/>
            <a:headEnd/>
            <a:tailEnd/>
          </a:ln>
        </p:spPr>
        <p:txBody>
          <a:bodyPr wrap="none" anchor="ctr"/>
          <a:lstStyle/>
          <a:p>
            <a:pPr algn="ctr"/>
            <a:r>
              <a:rPr lang="en-US" altLang="ja-JP" dirty="0">
                <a:solidFill>
                  <a:schemeClr val="tx1"/>
                </a:solidFill>
                <a:latin typeface="Arial" pitchFamily="34" charset="0"/>
                <a:cs typeface="Arial" pitchFamily="34" charset="0"/>
              </a:rPr>
              <a:t>181</a:t>
            </a:r>
          </a:p>
        </p:txBody>
      </p:sp>
      <p:sp>
        <p:nvSpPr>
          <p:cNvPr id="12" name="AutoShape 42"/>
          <p:cNvSpPr>
            <a:spLocks noChangeArrowheads="1"/>
          </p:cNvSpPr>
          <p:nvPr/>
        </p:nvSpPr>
        <p:spPr bwMode="auto">
          <a:xfrm rot="-5400000">
            <a:off x="5712487" y="3336384"/>
            <a:ext cx="504825" cy="431800"/>
          </a:xfrm>
          <a:prstGeom prst="flowChartPunchedTape">
            <a:avLst/>
          </a:prstGeom>
          <a:solidFill>
            <a:srgbClr val="DEF0F2"/>
          </a:solidFill>
          <a:ln w="9525">
            <a:solidFill>
              <a:schemeClr val="tx1"/>
            </a:solidFill>
            <a:miter lim="800000"/>
            <a:headEnd/>
            <a:tailEnd/>
          </a:ln>
        </p:spPr>
        <p:txBody>
          <a:bodyPr wrap="none" anchor="ctr"/>
          <a:lstStyle/>
          <a:p>
            <a:pPr algn="ctr"/>
            <a:r>
              <a:rPr lang="en-US" altLang="ja-JP" dirty="0">
                <a:latin typeface="Arial" pitchFamily="34" charset="0"/>
                <a:cs typeface="Arial" pitchFamily="34" charset="0"/>
              </a:rPr>
              <a:t>79</a:t>
            </a:r>
          </a:p>
        </p:txBody>
      </p:sp>
      <p:sp>
        <p:nvSpPr>
          <p:cNvPr id="13" name="AutoShape 44"/>
          <p:cNvSpPr>
            <a:spLocks noChangeArrowheads="1"/>
          </p:cNvSpPr>
          <p:nvPr/>
        </p:nvSpPr>
        <p:spPr bwMode="auto">
          <a:xfrm rot="-5400000">
            <a:off x="8407418" y="3336384"/>
            <a:ext cx="504825" cy="431800"/>
          </a:xfrm>
          <a:prstGeom prst="flowChartPunchedTape">
            <a:avLst/>
          </a:prstGeom>
          <a:solidFill>
            <a:srgbClr val="FFFF00"/>
          </a:solidFill>
          <a:ln w="9525">
            <a:solidFill>
              <a:schemeClr val="tx1"/>
            </a:solidFill>
            <a:miter lim="800000"/>
            <a:headEnd/>
            <a:tailEnd/>
          </a:ln>
        </p:spPr>
        <p:txBody>
          <a:bodyPr wrap="none" anchor="ctr"/>
          <a:lstStyle/>
          <a:p>
            <a:pPr algn="ctr"/>
            <a:r>
              <a:rPr lang="en-US" altLang="ja-JP" dirty="0">
                <a:latin typeface="Arial" pitchFamily="34" charset="0"/>
                <a:cs typeface="Arial" pitchFamily="34" charset="0"/>
              </a:rPr>
              <a:t>81</a:t>
            </a:r>
            <a:endParaRPr lang="en-US" altLang="ja-JP" dirty="0">
              <a:solidFill>
                <a:schemeClr val="tx1"/>
              </a:solidFill>
              <a:latin typeface="Arial" pitchFamily="34" charset="0"/>
              <a:cs typeface="Arial" pitchFamily="34" charset="0"/>
            </a:endParaRPr>
          </a:p>
        </p:txBody>
      </p:sp>
      <p:cxnSp>
        <p:nvCxnSpPr>
          <p:cNvPr id="14" name="直線コネクタ 6"/>
          <p:cNvCxnSpPr/>
          <p:nvPr/>
        </p:nvCxnSpPr>
        <p:spPr>
          <a:xfrm>
            <a:off x="4914893" y="1944146"/>
            <a:ext cx="28575" cy="3038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6"/>
          <p:cNvCxnSpPr/>
          <p:nvPr/>
        </p:nvCxnSpPr>
        <p:spPr>
          <a:xfrm>
            <a:off x="7486661" y="1917158"/>
            <a:ext cx="28575" cy="3038475"/>
          </a:xfrm>
          <a:prstGeom prst="line">
            <a:avLst/>
          </a:prstGeom>
        </p:spPr>
        <p:style>
          <a:lnRef idx="1">
            <a:schemeClr val="accent1"/>
          </a:lnRef>
          <a:fillRef idx="0">
            <a:schemeClr val="accent1"/>
          </a:fillRef>
          <a:effectRef idx="0">
            <a:schemeClr val="accent1"/>
          </a:effectRef>
          <a:fontRef idx="minor">
            <a:schemeClr val="tx1"/>
          </a:fontRef>
        </p:style>
      </p:cxnSp>
      <p:sp>
        <p:nvSpPr>
          <p:cNvPr id="16" name="AutoShape 41"/>
          <p:cNvSpPr>
            <a:spLocks noChangeArrowheads="1"/>
          </p:cNvSpPr>
          <p:nvPr/>
        </p:nvSpPr>
        <p:spPr bwMode="auto">
          <a:xfrm rot="-5400000">
            <a:off x="4903783" y="3336384"/>
            <a:ext cx="504825" cy="431800"/>
          </a:xfrm>
          <a:prstGeom prst="flowChartPunchedTape">
            <a:avLst/>
          </a:prstGeom>
          <a:solidFill>
            <a:srgbClr val="DEF0F2"/>
          </a:solidFill>
          <a:ln w="9525">
            <a:solidFill>
              <a:schemeClr val="tx1"/>
            </a:solidFill>
            <a:miter lim="800000"/>
            <a:headEnd/>
            <a:tailEnd/>
          </a:ln>
        </p:spPr>
        <p:txBody>
          <a:bodyPr wrap="none" anchor="ctr"/>
          <a:lstStyle/>
          <a:p>
            <a:pPr algn="ctr"/>
            <a:r>
              <a:rPr lang="en-US" altLang="ja-JP" dirty="0">
                <a:solidFill>
                  <a:schemeClr val="tx1"/>
                </a:solidFill>
                <a:latin typeface="Arial" pitchFamily="34" charset="0"/>
                <a:cs typeface="Arial" pitchFamily="34" charset="0"/>
              </a:rPr>
              <a:t>78</a:t>
            </a:r>
          </a:p>
        </p:txBody>
      </p:sp>
      <p:sp>
        <p:nvSpPr>
          <p:cNvPr id="17" name="AutoShape 43"/>
          <p:cNvSpPr>
            <a:spLocks noChangeArrowheads="1"/>
          </p:cNvSpPr>
          <p:nvPr/>
        </p:nvSpPr>
        <p:spPr bwMode="auto">
          <a:xfrm rot="-5400000">
            <a:off x="7478724" y="3336384"/>
            <a:ext cx="504825" cy="431800"/>
          </a:xfrm>
          <a:prstGeom prst="flowChartPunchedTape">
            <a:avLst/>
          </a:prstGeom>
          <a:solidFill>
            <a:srgbClr val="DEF0F2"/>
          </a:solidFill>
          <a:ln w="9525">
            <a:solidFill>
              <a:schemeClr val="tx1"/>
            </a:solidFill>
            <a:miter lim="800000"/>
            <a:headEnd/>
            <a:tailEnd/>
          </a:ln>
        </p:spPr>
        <p:txBody>
          <a:bodyPr wrap="none" anchor="ctr"/>
          <a:lstStyle/>
          <a:p>
            <a:pPr algn="ctr"/>
            <a:r>
              <a:rPr lang="en-US" altLang="ja-JP">
                <a:solidFill>
                  <a:schemeClr val="tx1"/>
                </a:solidFill>
                <a:latin typeface="Arial" pitchFamily="34" charset="0"/>
                <a:cs typeface="Arial" pitchFamily="34" charset="0"/>
              </a:rPr>
              <a:t>80</a:t>
            </a:r>
            <a:endParaRPr lang="en-US" altLang="ja-JP" dirty="0">
              <a:solidFill>
                <a:schemeClr val="tx1"/>
              </a:solidFill>
              <a:latin typeface="Arial" pitchFamily="34" charset="0"/>
              <a:cs typeface="Arial" pitchFamily="34" charset="0"/>
            </a:endParaRPr>
          </a:p>
        </p:txBody>
      </p:sp>
      <p:sp>
        <p:nvSpPr>
          <p:cNvPr id="18" name="AutoShape 47"/>
          <p:cNvSpPr>
            <a:spLocks noChangeArrowheads="1"/>
          </p:cNvSpPr>
          <p:nvPr/>
        </p:nvSpPr>
        <p:spPr bwMode="auto">
          <a:xfrm rot="-5400000">
            <a:off x="3263882" y="3336384"/>
            <a:ext cx="504825" cy="431800"/>
          </a:xfrm>
          <a:prstGeom prst="flowChartPunchedTape">
            <a:avLst/>
          </a:prstGeom>
          <a:solidFill>
            <a:schemeClr val="accent2">
              <a:lumMod val="20000"/>
              <a:lumOff val="80000"/>
            </a:schemeClr>
          </a:solidFill>
          <a:ln w="12700">
            <a:solidFill>
              <a:schemeClr val="tx1"/>
            </a:solidFill>
            <a:miter lim="800000"/>
            <a:headEnd/>
            <a:tailEnd/>
          </a:ln>
        </p:spPr>
        <p:txBody>
          <a:bodyPr wrap="none" anchor="ctr"/>
          <a:lstStyle/>
          <a:p>
            <a:pPr algn="ctr"/>
            <a:r>
              <a:rPr lang="en-US" altLang="ja-JP" dirty="0">
                <a:solidFill>
                  <a:schemeClr val="tx1"/>
                </a:solidFill>
                <a:latin typeface="Arial" pitchFamily="34" charset="0"/>
                <a:cs typeface="Arial" pitchFamily="34" charset="0"/>
              </a:rPr>
              <a:t>77</a:t>
            </a:r>
          </a:p>
        </p:txBody>
      </p:sp>
      <p:sp>
        <p:nvSpPr>
          <p:cNvPr id="19" name="AutoShape 48"/>
          <p:cNvSpPr>
            <a:spLocks noChangeArrowheads="1"/>
          </p:cNvSpPr>
          <p:nvPr/>
        </p:nvSpPr>
        <p:spPr bwMode="auto">
          <a:xfrm rot="-5400000">
            <a:off x="2323258" y="3336384"/>
            <a:ext cx="504825" cy="431800"/>
          </a:xfrm>
          <a:prstGeom prst="flowChartPunchedTape">
            <a:avLst/>
          </a:prstGeom>
          <a:solidFill>
            <a:schemeClr val="accent2">
              <a:lumMod val="20000"/>
              <a:lumOff val="80000"/>
            </a:schemeClr>
          </a:solidFill>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ja-JP" dirty="0">
                <a:solidFill>
                  <a:schemeClr val="tx1"/>
                </a:solidFill>
                <a:latin typeface="Arial" pitchFamily="34" charset="0"/>
                <a:cs typeface="Arial" pitchFamily="34" charset="0"/>
              </a:rPr>
              <a:t>76</a:t>
            </a:r>
          </a:p>
        </p:txBody>
      </p:sp>
      <p:sp>
        <p:nvSpPr>
          <p:cNvPr id="20" name="テキスト ボックス 2"/>
          <p:cNvSpPr txBox="1">
            <a:spLocks noChangeArrowheads="1"/>
          </p:cNvSpPr>
          <p:nvPr/>
        </p:nvSpPr>
        <p:spPr bwMode="auto">
          <a:xfrm>
            <a:off x="8650678" y="3808447"/>
            <a:ext cx="1085554" cy="584775"/>
          </a:xfrm>
          <a:prstGeom prst="rect">
            <a:avLst/>
          </a:prstGeom>
          <a:noFill/>
          <a:ln w="9525">
            <a:noFill/>
            <a:miter lim="800000"/>
            <a:headEnd/>
            <a:tailEnd/>
          </a:ln>
        </p:spPr>
        <p:txBody>
          <a:bodyPr wrap="none">
            <a:spAutoFit/>
          </a:bodyPr>
          <a:lstStyle/>
          <a:p>
            <a:r>
              <a:rPr lang="en-US" altLang="ja-JP" sz="1600" dirty="0">
                <a:solidFill>
                  <a:schemeClr val="tx1"/>
                </a:solidFill>
                <a:latin typeface="Arial" pitchFamily="34" charset="0"/>
                <a:cs typeface="Arial" pitchFamily="34" charset="0"/>
              </a:rPr>
              <a:t>formal</a:t>
            </a:r>
          </a:p>
          <a:p>
            <a:r>
              <a:rPr lang="en-US" altLang="ja-JP" sz="1600" dirty="0">
                <a:solidFill>
                  <a:schemeClr val="tx1"/>
                </a:solidFill>
                <a:latin typeface="Arial" pitchFamily="34" charset="0"/>
                <a:cs typeface="Arial" pitchFamily="34" charset="0"/>
              </a:rPr>
              <a:t>document</a:t>
            </a:r>
            <a:endParaRPr lang="ja-JP" altLang="en-US" sz="1600" dirty="0">
              <a:solidFill>
                <a:schemeClr val="tx1"/>
              </a:solidFill>
              <a:latin typeface="Arial" pitchFamily="34" charset="0"/>
              <a:cs typeface="Arial" pitchFamily="34" charset="0"/>
            </a:endParaRPr>
          </a:p>
        </p:txBody>
      </p:sp>
      <p:sp>
        <p:nvSpPr>
          <p:cNvPr id="21" name="Rechteck 12"/>
          <p:cNvSpPr>
            <a:spLocks noChangeArrowheads="1"/>
          </p:cNvSpPr>
          <p:nvPr/>
        </p:nvSpPr>
        <p:spPr bwMode="auto">
          <a:xfrm>
            <a:off x="1587624" y="5168722"/>
            <a:ext cx="4427984" cy="492443"/>
          </a:xfrm>
          <a:prstGeom prst="rect">
            <a:avLst/>
          </a:prstGeom>
          <a:solidFill>
            <a:schemeClr val="bg1"/>
          </a:solidFill>
          <a:ln w="9525">
            <a:solidFill>
              <a:schemeClr val="tx1"/>
            </a:solidFill>
            <a:miter lim="800000"/>
            <a:headEnd/>
            <a:tailEnd/>
          </a:ln>
        </p:spPr>
        <p:txBody>
          <a:bodyPr wrap="square">
            <a:spAutoFit/>
          </a:bodyPr>
          <a:lstStyle>
            <a:lvl1pPr eaLnBrk="0" hangingPunct="0">
              <a:buFont typeface="Arial" charset="0"/>
              <a:defRPr sz="1900">
                <a:solidFill>
                  <a:schemeClr val="tx1"/>
                </a:solidFill>
                <a:latin typeface="Arial" charset="0"/>
              </a:defRPr>
            </a:lvl1pPr>
            <a:lvl2pPr marL="742950" indent="-285750" eaLnBrk="0" hangingPunct="0">
              <a:buFont typeface="Arial" charset="0"/>
              <a:buChar char="•"/>
              <a:defRPr sz="1900">
                <a:solidFill>
                  <a:schemeClr val="tx1"/>
                </a:solidFill>
                <a:latin typeface="Arial" charset="0"/>
              </a:defRPr>
            </a:lvl2pPr>
            <a:lvl3pPr marL="1143000" indent="-228600" eaLnBrk="0" hangingPunct="0">
              <a:buFont typeface="Arial" charset="0"/>
              <a:buChar char="•"/>
              <a:defRPr sz="1500">
                <a:solidFill>
                  <a:schemeClr val="tx1"/>
                </a:solidFill>
                <a:latin typeface="Arial" charset="0"/>
              </a:defRPr>
            </a:lvl3pPr>
            <a:lvl4pPr marL="1600200" indent="-228600" eaLnBrk="0" hangingPunct="0">
              <a:buFont typeface="Arial" charset="0"/>
              <a:buChar char="•"/>
              <a:defRPr sz="1500">
                <a:solidFill>
                  <a:schemeClr val="tx1"/>
                </a:solidFill>
                <a:latin typeface="Arial" charset="0"/>
              </a:defRPr>
            </a:lvl4pPr>
            <a:lvl5pPr marL="2057400" indent="-228600" eaLnBrk="0" hangingPunct="0">
              <a:buFont typeface="Arial" charset="0"/>
              <a:buChar char="•"/>
              <a:defRPr sz="1500">
                <a:solidFill>
                  <a:schemeClr val="tx1"/>
                </a:solidFill>
                <a:latin typeface="Arial" charset="0"/>
              </a:defRPr>
            </a:lvl5pPr>
            <a:lvl6pPr marL="2514600" indent="-228600" eaLnBrk="0" fontAlgn="base" hangingPunct="0">
              <a:spcBef>
                <a:spcPct val="0"/>
              </a:spcBef>
              <a:spcAft>
                <a:spcPct val="0"/>
              </a:spcAft>
              <a:buFont typeface="Arial" charset="0"/>
              <a:buChar char="•"/>
              <a:defRPr sz="1500">
                <a:solidFill>
                  <a:schemeClr val="tx1"/>
                </a:solidFill>
                <a:latin typeface="Arial" charset="0"/>
              </a:defRPr>
            </a:lvl6pPr>
            <a:lvl7pPr marL="2971800" indent="-228600" eaLnBrk="0" fontAlgn="base" hangingPunct="0">
              <a:spcBef>
                <a:spcPct val="0"/>
              </a:spcBef>
              <a:spcAft>
                <a:spcPct val="0"/>
              </a:spcAft>
              <a:buFont typeface="Arial" charset="0"/>
              <a:buChar char="•"/>
              <a:defRPr sz="1500">
                <a:solidFill>
                  <a:schemeClr val="tx1"/>
                </a:solidFill>
                <a:latin typeface="Arial" charset="0"/>
              </a:defRPr>
            </a:lvl7pPr>
            <a:lvl8pPr marL="3429000" indent="-228600" eaLnBrk="0" fontAlgn="base" hangingPunct="0">
              <a:spcBef>
                <a:spcPct val="0"/>
              </a:spcBef>
              <a:spcAft>
                <a:spcPct val="0"/>
              </a:spcAft>
              <a:buFont typeface="Arial" charset="0"/>
              <a:buChar char="•"/>
              <a:defRPr sz="1500">
                <a:solidFill>
                  <a:schemeClr val="tx1"/>
                </a:solidFill>
                <a:latin typeface="Arial" charset="0"/>
              </a:defRPr>
            </a:lvl8pPr>
            <a:lvl9pPr marL="3886200" indent="-228600" eaLnBrk="0" fontAlgn="base" hangingPunct="0">
              <a:spcBef>
                <a:spcPct val="0"/>
              </a:spcBef>
              <a:spcAft>
                <a:spcPct val="0"/>
              </a:spcAft>
              <a:buFont typeface="Arial" charset="0"/>
              <a:buChar char="•"/>
              <a:defRPr sz="1500">
                <a:solidFill>
                  <a:schemeClr val="tx1"/>
                </a:solidFill>
                <a:latin typeface="Arial" charset="0"/>
              </a:defRPr>
            </a:lvl9pPr>
          </a:lstStyle>
          <a:p>
            <a:pPr eaLnBrk="1" hangingPunct="1">
              <a:buFont typeface="Arial" pitchFamily="34" charset="0"/>
              <a:buChar char="•"/>
            </a:pPr>
            <a:r>
              <a:rPr lang="en-US" altLang="de-DE" sz="1300"/>
              <a:t> Half of working items almost closed</a:t>
            </a:r>
            <a:endParaRPr lang="en-US" altLang="de-DE" sz="1300" dirty="0"/>
          </a:p>
          <a:p>
            <a:pPr eaLnBrk="1" hangingPunct="1">
              <a:buFont typeface="Arial" pitchFamily="34" charset="0"/>
              <a:buChar char="•"/>
            </a:pPr>
            <a:r>
              <a:rPr lang="en-US" altLang="de-DE" sz="1300"/>
              <a:t> Make a drafting grup</a:t>
            </a:r>
            <a:endParaRPr lang="en-US" altLang="de-DE" sz="1300" dirty="0"/>
          </a:p>
        </p:txBody>
      </p:sp>
      <p:sp>
        <p:nvSpPr>
          <p:cNvPr id="22" name="모서리가 둥근 직사각형 78"/>
          <p:cNvSpPr/>
          <p:nvPr/>
        </p:nvSpPr>
        <p:spPr>
          <a:xfrm>
            <a:off x="2343200" y="4358751"/>
            <a:ext cx="457127" cy="3024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dirty="0">
                <a:solidFill>
                  <a:schemeClr val="tx1"/>
                </a:solidFill>
              </a:rPr>
              <a:t>11</a:t>
            </a:r>
            <a:endParaRPr lang="ko-KR" altLang="en-US" dirty="0">
              <a:solidFill>
                <a:schemeClr val="tx1"/>
              </a:solidFill>
            </a:endParaRPr>
          </a:p>
        </p:txBody>
      </p:sp>
      <p:sp>
        <p:nvSpPr>
          <p:cNvPr id="23" name="모서리가 둥근 직사각형 80"/>
          <p:cNvSpPr/>
          <p:nvPr/>
        </p:nvSpPr>
        <p:spPr>
          <a:xfrm>
            <a:off x="2845064" y="4358751"/>
            <a:ext cx="476127" cy="30391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dirty="0">
                <a:solidFill>
                  <a:schemeClr val="tx1"/>
                </a:solidFill>
              </a:rPr>
              <a:t>12</a:t>
            </a:r>
            <a:endParaRPr lang="ko-KR" altLang="en-US" dirty="0">
              <a:solidFill>
                <a:schemeClr val="tx1"/>
              </a:solidFill>
            </a:endParaRPr>
          </a:p>
        </p:txBody>
      </p:sp>
      <p:sp>
        <p:nvSpPr>
          <p:cNvPr id="32" name="Rechteck 12"/>
          <p:cNvSpPr>
            <a:spLocks noChangeArrowheads="1"/>
          </p:cNvSpPr>
          <p:nvPr/>
        </p:nvSpPr>
        <p:spPr bwMode="auto">
          <a:xfrm>
            <a:off x="6159624" y="5168722"/>
            <a:ext cx="4212976" cy="492443"/>
          </a:xfrm>
          <a:prstGeom prst="rect">
            <a:avLst/>
          </a:prstGeom>
          <a:solidFill>
            <a:schemeClr val="bg1"/>
          </a:solidFill>
          <a:ln w="9525">
            <a:solidFill>
              <a:schemeClr val="tx1"/>
            </a:solidFill>
            <a:miter lim="800000"/>
            <a:headEnd/>
            <a:tailEnd/>
          </a:ln>
        </p:spPr>
        <p:txBody>
          <a:bodyPr wrap="square">
            <a:spAutoFit/>
          </a:bodyPr>
          <a:lstStyle>
            <a:lvl1pPr eaLnBrk="0" hangingPunct="0">
              <a:buFont typeface="Arial" charset="0"/>
              <a:defRPr sz="1900">
                <a:solidFill>
                  <a:schemeClr val="tx1"/>
                </a:solidFill>
                <a:latin typeface="Arial" charset="0"/>
              </a:defRPr>
            </a:lvl1pPr>
            <a:lvl2pPr marL="742950" indent="-285750" eaLnBrk="0" hangingPunct="0">
              <a:buFont typeface="Arial" charset="0"/>
              <a:buChar char="•"/>
              <a:defRPr sz="1900">
                <a:solidFill>
                  <a:schemeClr val="tx1"/>
                </a:solidFill>
                <a:latin typeface="Arial" charset="0"/>
              </a:defRPr>
            </a:lvl2pPr>
            <a:lvl3pPr marL="1143000" indent="-228600" eaLnBrk="0" hangingPunct="0">
              <a:buFont typeface="Arial" charset="0"/>
              <a:buChar char="•"/>
              <a:defRPr sz="1500">
                <a:solidFill>
                  <a:schemeClr val="tx1"/>
                </a:solidFill>
                <a:latin typeface="Arial" charset="0"/>
              </a:defRPr>
            </a:lvl3pPr>
            <a:lvl4pPr marL="1600200" indent="-228600" eaLnBrk="0" hangingPunct="0">
              <a:buFont typeface="Arial" charset="0"/>
              <a:buChar char="•"/>
              <a:defRPr sz="1500">
                <a:solidFill>
                  <a:schemeClr val="tx1"/>
                </a:solidFill>
                <a:latin typeface="Arial" charset="0"/>
              </a:defRPr>
            </a:lvl4pPr>
            <a:lvl5pPr marL="2057400" indent="-228600" eaLnBrk="0" hangingPunct="0">
              <a:buFont typeface="Arial" charset="0"/>
              <a:buChar char="•"/>
              <a:defRPr sz="1500">
                <a:solidFill>
                  <a:schemeClr val="tx1"/>
                </a:solidFill>
                <a:latin typeface="Arial" charset="0"/>
              </a:defRPr>
            </a:lvl5pPr>
            <a:lvl6pPr marL="2514600" indent="-228600" eaLnBrk="0" fontAlgn="base" hangingPunct="0">
              <a:spcBef>
                <a:spcPct val="0"/>
              </a:spcBef>
              <a:spcAft>
                <a:spcPct val="0"/>
              </a:spcAft>
              <a:buFont typeface="Arial" charset="0"/>
              <a:buChar char="•"/>
              <a:defRPr sz="1500">
                <a:solidFill>
                  <a:schemeClr val="tx1"/>
                </a:solidFill>
                <a:latin typeface="Arial" charset="0"/>
              </a:defRPr>
            </a:lvl6pPr>
            <a:lvl7pPr marL="2971800" indent="-228600" eaLnBrk="0" fontAlgn="base" hangingPunct="0">
              <a:spcBef>
                <a:spcPct val="0"/>
              </a:spcBef>
              <a:spcAft>
                <a:spcPct val="0"/>
              </a:spcAft>
              <a:buFont typeface="Arial" charset="0"/>
              <a:buChar char="•"/>
              <a:defRPr sz="1500">
                <a:solidFill>
                  <a:schemeClr val="tx1"/>
                </a:solidFill>
                <a:latin typeface="Arial" charset="0"/>
              </a:defRPr>
            </a:lvl7pPr>
            <a:lvl8pPr marL="3429000" indent="-228600" eaLnBrk="0" fontAlgn="base" hangingPunct="0">
              <a:spcBef>
                <a:spcPct val="0"/>
              </a:spcBef>
              <a:spcAft>
                <a:spcPct val="0"/>
              </a:spcAft>
              <a:buFont typeface="Arial" charset="0"/>
              <a:buChar char="•"/>
              <a:defRPr sz="1500">
                <a:solidFill>
                  <a:schemeClr val="tx1"/>
                </a:solidFill>
                <a:latin typeface="Arial" charset="0"/>
              </a:defRPr>
            </a:lvl8pPr>
            <a:lvl9pPr marL="3886200" indent="-228600" eaLnBrk="0" fontAlgn="base" hangingPunct="0">
              <a:spcBef>
                <a:spcPct val="0"/>
              </a:spcBef>
              <a:spcAft>
                <a:spcPct val="0"/>
              </a:spcAft>
              <a:buFont typeface="Arial" charset="0"/>
              <a:buChar char="•"/>
              <a:defRPr sz="1500">
                <a:solidFill>
                  <a:schemeClr val="tx1"/>
                </a:solidFill>
                <a:latin typeface="Arial" charset="0"/>
              </a:defRPr>
            </a:lvl9pPr>
          </a:lstStyle>
          <a:p>
            <a:pPr eaLnBrk="1" hangingPunct="1">
              <a:buFont typeface="Arial" pitchFamily="34" charset="0"/>
              <a:buChar char="•"/>
            </a:pPr>
            <a:r>
              <a:rPr lang="en-US" altLang="de-DE" sz="1300" dirty="0"/>
              <a:t> Develop provisions and harmonized test procedures.</a:t>
            </a:r>
          </a:p>
          <a:p>
            <a:pPr eaLnBrk="1" hangingPunct="1">
              <a:buFont typeface="Arial" pitchFamily="34" charset="0"/>
              <a:buChar char="•"/>
            </a:pPr>
            <a:r>
              <a:rPr lang="en-US" altLang="de-DE" sz="1300" dirty="0"/>
              <a:t> VIAQ recommendation (a new part of M.R.3)</a:t>
            </a:r>
          </a:p>
        </p:txBody>
      </p:sp>
      <p:cxnSp>
        <p:nvCxnSpPr>
          <p:cNvPr id="33" name="Gewinkelte Verbindung 16"/>
          <p:cNvCxnSpPr>
            <a:stCxn id="21" idx="0"/>
            <a:endCxn id="45" idx="2"/>
          </p:cNvCxnSpPr>
          <p:nvPr/>
        </p:nvCxnSpPr>
        <p:spPr>
          <a:xfrm rot="5400000" flipH="1" flipV="1">
            <a:off x="4246418" y="4216370"/>
            <a:ext cx="507551" cy="1397155"/>
          </a:xfrm>
          <a:prstGeom prst="bentConnector3">
            <a:avLst>
              <a:gd name="adj1" fmla="val 50000"/>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4"/>
          <p:cNvSpPr txBox="1">
            <a:spLocks noChangeArrowheads="1"/>
          </p:cNvSpPr>
          <p:nvPr/>
        </p:nvSpPr>
        <p:spPr bwMode="auto">
          <a:xfrm>
            <a:off x="1508125" y="2603011"/>
            <a:ext cx="84741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Font typeface="Arial" charset="0"/>
              <a:defRPr sz="1900">
                <a:solidFill>
                  <a:schemeClr val="tx1"/>
                </a:solidFill>
                <a:latin typeface="Arial" charset="0"/>
              </a:defRPr>
            </a:lvl1pPr>
            <a:lvl2pPr marL="742950" indent="-285750" eaLnBrk="0" hangingPunct="0">
              <a:buFont typeface="Arial" charset="0"/>
              <a:buChar char="•"/>
              <a:defRPr sz="1900">
                <a:solidFill>
                  <a:schemeClr val="tx1"/>
                </a:solidFill>
                <a:latin typeface="Arial" charset="0"/>
              </a:defRPr>
            </a:lvl2pPr>
            <a:lvl3pPr marL="1143000" indent="-228600" eaLnBrk="0" hangingPunct="0">
              <a:buFont typeface="Arial" charset="0"/>
              <a:buChar char="•"/>
              <a:defRPr sz="1500">
                <a:solidFill>
                  <a:schemeClr val="tx1"/>
                </a:solidFill>
                <a:latin typeface="Arial" charset="0"/>
              </a:defRPr>
            </a:lvl3pPr>
            <a:lvl4pPr marL="1600200" indent="-228600" eaLnBrk="0" hangingPunct="0">
              <a:buFont typeface="Arial" charset="0"/>
              <a:buChar char="•"/>
              <a:defRPr sz="1500">
                <a:solidFill>
                  <a:schemeClr val="tx1"/>
                </a:solidFill>
                <a:latin typeface="Arial" charset="0"/>
              </a:defRPr>
            </a:lvl4pPr>
            <a:lvl5pPr marL="2057400" indent="-228600" eaLnBrk="0" hangingPunct="0">
              <a:buFont typeface="Arial" charset="0"/>
              <a:buChar char="•"/>
              <a:defRPr sz="1500">
                <a:solidFill>
                  <a:schemeClr val="tx1"/>
                </a:solidFill>
                <a:latin typeface="Arial" charset="0"/>
              </a:defRPr>
            </a:lvl5pPr>
            <a:lvl6pPr marL="2514600" indent="-228600" eaLnBrk="0" fontAlgn="base" hangingPunct="0">
              <a:spcBef>
                <a:spcPct val="0"/>
              </a:spcBef>
              <a:spcAft>
                <a:spcPct val="0"/>
              </a:spcAft>
              <a:buFont typeface="Arial" charset="0"/>
              <a:buChar char="•"/>
              <a:defRPr sz="1500">
                <a:solidFill>
                  <a:schemeClr val="tx1"/>
                </a:solidFill>
                <a:latin typeface="Arial" charset="0"/>
              </a:defRPr>
            </a:lvl6pPr>
            <a:lvl7pPr marL="2971800" indent="-228600" eaLnBrk="0" fontAlgn="base" hangingPunct="0">
              <a:spcBef>
                <a:spcPct val="0"/>
              </a:spcBef>
              <a:spcAft>
                <a:spcPct val="0"/>
              </a:spcAft>
              <a:buFont typeface="Arial" charset="0"/>
              <a:buChar char="•"/>
              <a:defRPr sz="1500">
                <a:solidFill>
                  <a:schemeClr val="tx1"/>
                </a:solidFill>
                <a:latin typeface="Arial" charset="0"/>
              </a:defRPr>
            </a:lvl7pPr>
            <a:lvl8pPr marL="3429000" indent="-228600" eaLnBrk="0" fontAlgn="base" hangingPunct="0">
              <a:spcBef>
                <a:spcPct val="0"/>
              </a:spcBef>
              <a:spcAft>
                <a:spcPct val="0"/>
              </a:spcAft>
              <a:buFont typeface="Arial" charset="0"/>
              <a:buChar char="•"/>
              <a:defRPr sz="1500">
                <a:solidFill>
                  <a:schemeClr val="tx1"/>
                </a:solidFill>
                <a:latin typeface="Arial" charset="0"/>
              </a:defRPr>
            </a:lvl8pPr>
            <a:lvl9pPr marL="3886200" indent="-228600" eaLnBrk="0" fontAlgn="base" hangingPunct="0">
              <a:spcBef>
                <a:spcPct val="0"/>
              </a:spcBef>
              <a:spcAft>
                <a:spcPct val="0"/>
              </a:spcAft>
              <a:buFont typeface="Arial" charset="0"/>
              <a:buChar char="•"/>
              <a:defRPr sz="1500">
                <a:solidFill>
                  <a:schemeClr val="tx1"/>
                </a:solidFill>
                <a:latin typeface="Arial" charset="0"/>
              </a:defRPr>
            </a:lvl9pPr>
          </a:lstStyle>
          <a:p>
            <a:pPr eaLnBrk="1" hangingPunct="1">
              <a:buFontTx/>
              <a:buNone/>
            </a:pPr>
            <a:r>
              <a:rPr kumimoji="1" lang="en-US" altLang="ja-JP" sz="1800" b="1" dirty="0">
                <a:ea typeface="ＭＳ Ｐゴシック" pitchFamily="34" charset="-128"/>
              </a:rPr>
              <a:t>WP.29</a:t>
            </a:r>
          </a:p>
          <a:p>
            <a:pPr eaLnBrk="1" hangingPunct="1">
              <a:buFontTx/>
              <a:buNone/>
            </a:pPr>
            <a:endParaRPr kumimoji="1" lang="en-US" altLang="ja-JP" sz="1800" dirty="0">
              <a:ea typeface="ＭＳ Ｐゴシック" pitchFamily="34" charset="-128"/>
            </a:endParaRPr>
          </a:p>
          <a:p>
            <a:pPr eaLnBrk="1" hangingPunct="1">
              <a:buFontTx/>
              <a:buNone/>
            </a:pPr>
            <a:endParaRPr kumimoji="1" lang="en-US" altLang="ja-JP" sz="1800" dirty="0">
              <a:ea typeface="ＭＳ Ｐゴシック" pitchFamily="34" charset="-128"/>
            </a:endParaRPr>
          </a:p>
          <a:p>
            <a:pPr eaLnBrk="1" hangingPunct="1">
              <a:buFontTx/>
              <a:buNone/>
            </a:pPr>
            <a:r>
              <a:rPr kumimoji="1" lang="en-US" altLang="ja-JP" sz="1800" b="1" dirty="0">
                <a:ea typeface="ＭＳ Ｐゴシック" pitchFamily="34" charset="-128"/>
              </a:rPr>
              <a:t>GRPE</a:t>
            </a:r>
          </a:p>
          <a:p>
            <a:pPr eaLnBrk="1" hangingPunct="1">
              <a:buFontTx/>
              <a:buNone/>
            </a:pPr>
            <a:endParaRPr kumimoji="1" lang="en-US" altLang="ja-JP" sz="1800" b="1" dirty="0">
              <a:ea typeface="ＭＳ Ｐゴシック" pitchFamily="34" charset="-128"/>
            </a:endParaRPr>
          </a:p>
          <a:p>
            <a:pPr eaLnBrk="1" hangingPunct="1">
              <a:buFontTx/>
              <a:buNone/>
            </a:pPr>
            <a:endParaRPr kumimoji="1" lang="en-US" altLang="ja-JP" sz="1800" b="1" dirty="0">
              <a:ea typeface="ＭＳ Ｐゴシック" pitchFamily="34" charset="-128"/>
            </a:endParaRPr>
          </a:p>
          <a:p>
            <a:pPr eaLnBrk="1" hangingPunct="1">
              <a:buFontTx/>
              <a:buNone/>
            </a:pPr>
            <a:r>
              <a:rPr kumimoji="1" lang="en-US" altLang="ja-JP" sz="1800" b="1" dirty="0">
                <a:ea typeface="ＭＳ Ｐゴシック" pitchFamily="34" charset="-128"/>
              </a:rPr>
              <a:t>VIAQ</a:t>
            </a:r>
            <a:endParaRPr kumimoji="1" lang="en-US" altLang="ja-JP" sz="1800" dirty="0">
              <a:ea typeface="ＭＳ Ｐゴシック" pitchFamily="34" charset="-128"/>
            </a:endParaRPr>
          </a:p>
        </p:txBody>
      </p:sp>
      <p:cxnSp>
        <p:nvCxnSpPr>
          <p:cNvPr id="35" name="직선 연결선 92"/>
          <p:cNvCxnSpPr/>
          <p:nvPr/>
        </p:nvCxnSpPr>
        <p:spPr>
          <a:xfrm flipH="1">
            <a:off x="9700949" y="2496596"/>
            <a:ext cx="8235" cy="2660513"/>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36" name="AutoShape 51"/>
          <p:cNvCxnSpPr>
            <a:cxnSpLocks noChangeShapeType="1"/>
          </p:cNvCxnSpPr>
          <p:nvPr/>
        </p:nvCxnSpPr>
        <p:spPr bwMode="auto">
          <a:xfrm flipV="1">
            <a:off x="7722654" y="3804697"/>
            <a:ext cx="1587" cy="554054"/>
          </a:xfrm>
          <a:prstGeom prst="straightConnector1">
            <a:avLst/>
          </a:prstGeom>
          <a:noFill/>
          <a:ln w="28575">
            <a:solidFill>
              <a:srgbClr val="0000FF"/>
            </a:solidFill>
            <a:round/>
            <a:headEnd/>
            <a:tailEnd type="triangle" w="med" len="med"/>
          </a:ln>
        </p:spPr>
      </p:cxnSp>
      <p:cxnSp>
        <p:nvCxnSpPr>
          <p:cNvPr id="37" name="Gewinkelte Verbindung 16"/>
          <p:cNvCxnSpPr>
            <a:stCxn id="32" idx="0"/>
            <a:endCxn id="49" idx="2"/>
          </p:cNvCxnSpPr>
          <p:nvPr/>
        </p:nvCxnSpPr>
        <p:spPr>
          <a:xfrm rot="16200000" flipV="1">
            <a:off x="7773730" y="4676339"/>
            <a:ext cx="507551" cy="477215"/>
          </a:xfrm>
          <a:prstGeom prst="bentConnector3">
            <a:avLst>
              <a:gd name="adj1" fmla="val 50000"/>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8" name="AutoShape 40"/>
          <p:cNvSpPr>
            <a:spLocks noChangeArrowheads="1"/>
          </p:cNvSpPr>
          <p:nvPr/>
        </p:nvSpPr>
        <p:spPr bwMode="auto">
          <a:xfrm rot="-5400000">
            <a:off x="9302244" y="2604546"/>
            <a:ext cx="576262" cy="360362"/>
          </a:xfrm>
          <a:prstGeom prst="foldedCorner">
            <a:avLst>
              <a:gd name="adj" fmla="val 12500"/>
            </a:avLst>
          </a:prstGeom>
          <a:noFill/>
          <a:ln w="9525">
            <a:solidFill>
              <a:schemeClr val="tx1"/>
            </a:solidFill>
            <a:round/>
            <a:headEnd/>
            <a:tailEnd/>
          </a:ln>
        </p:spPr>
        <p:txBody>
          <a:bodyPr wrap="none" anchor="ctr"/>
          <a:lstStyle/>
          <a:p>
            <a:pPr algn="ctr"/>
            <a:r>
              <a:rPr lang="en-US" altLang="ja-JP" dirty="0">
                <a:solidFill>
                  <a:schemeClr val="tx1"/>
                </a:solidFill>
                <a:latin typeface="Arial" pitchFamily="34" charset="0"/>
                <a:cs typeface="Arial" pitchFamily="34" charset="0"/>
              </a:rPr>
              <a:t>182</a:t>
            </a:r>
          </a:p>
        </p:txBody>
      </p:sp>
      <p:sp>
        <p:nvSpPr>
          <p:cNvPr id="39" name="TextBox 38"/>
          <p:cNvSpPr txBox="1"/>
          <p:nvPr/>
        </p:nvSpPr>
        <p:spPr>
          <a:xfrm rot="10800000">
            <a:off x="9647564" y="3187673"/>
            <a:ext cx="369332" cy="1152128"/>
          </a:xfrm>
          <a:prstGeom prst="rect">
            <a:avLst/>
          </a:prstGeom>
          <a:noFill/>
        </p:spPr>
        <p:txBody>
          <a:bodyPr vert="eaVert" wrap="square" rtlCol="0">
            <a:spAutoFit/>
          </a:bodyPr>
          <a:lstStyle/>
          <a:p>
            <a:r>
              <a:rPr lang="en-US" altLang="ko-KR" dirty="0">
                <a:solidFill>
                  <a:schemeClr val="tx1"/>
                </a:solidFill>
                <a:latin typeface="Arial" pitchFamily="34" charset="0"/>
                <a:cs typeface="Arial" pitchFamily="34" charset="0"/>
              </a:rPr>
              <a:t>VIAQ </a:t>
            </a:r>
            <a:r>
              <a:rPr lang="en-US" altLang="ko-KR" dirty="0" err="1">
                <a:solidFill>
                  <a:schemeClr val="tx1"/>
                </a:solidFill>
                <a:latin typeface="Arial" pitchFamily="34" charset="0"/>
                <a:cs typeface="Arial" pitchFamily="34" charset="0"/>
              </a:rPr>
              <a:t>Madate</a:t>
            </a:r>
            <a:endParaRPr lang="ko-KR" altLang="en-US" dirty="0">
              <a:solidFill>
                <a:schemeClr val="tx1"/>
              </a:solidFill>
              <a:latin typeface="Arial" pitchFamily="34" charset="0"/>
              <a:cs typeface="Arial" pitchFamily="34" charset="0"/>
            </a:endParaRPr>
          </a:p>
        </p:txBody>
      </p:sp>
      <p:sp>
        <p:nvSpPr>
          <p:cNvPr id="40" name="テキスト ボックス 2"/>
          <p:cNvSpPr txBox="1">
            <a:spLocks noChangeArrowheads="1"/>
          </p:cNvSpPr>
          <p:nvPr/>
        </p:nvSpPr>
        <p:spPr bwMode="auto">
          <a:xfrm>
            <a:off x="7667106" y="3808448"/>
            <a:ext cx="1085554" cy="584775"/>
          </a:xfrm>
          <a:prstGeom prst="rect">
            <a:avLst/>
          </a:prstGeom>
          <a:noFill/>
          <a:ln w="9525">
            <a:noFill/>
            <a:miter lim="800000"/>
            <a:headEnd/>
            <a:tailEnd/>
          </a:ln>
        </p:spPr>
        <p:txBody>
          <a:bodyPr wrap="none">
            <a:spAutoFit/>
          </a:bodyPr>
          <a:lstStyle/>
          <a:p>
            <a:r>
              <a:rPr lang="en-US" altLang="ja-JP" sz="1600" dirty="0">
                <a:solidFill>
                  <a:schemeClr val="tx1"/>
                </a:solidFill>
                <a:latin typeface="Arial" pitchFamily="34" charset="0"/>
                <a:cs typeface="Arial" pitchFamily="34" charset="0"/>
              </a:rPr>
              <a:t>Informal</a:t>
            </a:r>
          </a:p>
          <a:p>
            <a:r>
              <a:rPr lang="en-US" altLang="ja-JP" sz="1600" dirty="0">
                <a:solidFill>
                  <a:schemeClr val="tx1"/>
                </a:solidFill>
                <a:latin typeface="Arial" pitchFamily="34" charset="0"/>
                <a:cs typeface="Arial" pitchFamily="34" charset="0"/>
              </a:rPr>
              <a:t>document</a:t>
            </a:r>
            <a:endParaRPr lang="ja-JP" altLang="en-US" sz="1600" dirty="0">
              <a:solidFill>
                <a:schemeClr val="tx1"/>
              </a:solidFill>
              <a:latin typeface="Arial" pitchFamily="34" charset="0"/>
              <a:cs typeface="Arial" pitchFamily="34" charset="0"/>
            </a:endParaRPr>
          </a:p>
        </p:txBody>
      </p:sp>
      <p:cxnSp>
        <p:nvCxnSpPr>
          <p:cNvPr id="41" name="꺾인 연결선 113"/>
          <p:cNvCxnSpPr>
            <a:stCxn id="13" idx="2"/>
            <a:endCxn id="38" idx="1"/>
          </p:cNvCxnSpPr>
          <p:nvPr/>
        </p:nvCxnSpPr>
        <p:spPr>
          <a:xfrm flipV="1">
            <a:off x="8832551" y="3072858"/>
            <a:ext cx="757824" cy="479426"/>
          </a:xfrm>
          <a:prstGeom prst="bentConnector2">
            <a:avLst/>
          </a:prstGeom>
          <a:ln w="28575" cmpd="sng">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2" name="꺾인 연결선 41"/>
          <p:cNvCxnSpPr>
            <a:stCxn id="50" idx="3"/>
            <a:endCxn id="13" idx="1"/>
          </p:cNvCxnSpPr>
          <p:nvPr/>
        </p:nvCxnSpPr>
        <p:spPr>
          <a:xfrm flipV="1">
            <a:off x="8538324" y="3804697"/>
            <a:ext cx="121507" cy="706011"/>
          </a:xfrm>
          <a:prstGeom prst="bentConnector2">
            <a:avLst/>
          </a:prstGeom>
          <a:ln w="28575" cmpd="sng">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43" name="모서리가 둥근 직사각형 80"/>
          <p:cNvSpPr/>
          <p:nvPr/>
        </p:nvSpPr>
        <p:spPr>
          <a:xfrm>
            <a:off x="3379832" y="4358751"/>
            <a:ext cx="476127" cy="30391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dirty="0">
                <a:solidFill>
                  <a:schemeClr val="tx1"/>
                </a:solidFill>
              </a:rPr>
              <a:t>13</a:t>
            </a:r>
            <a:endParaRPr lang="ko-KR" altLang="en-US" dirty="0">
              <a:solidFill>
                <a:schemeClr val="tx1"/>
              </a:solidFill>
            </a:endParaRPr>
          </a:p>
        </p:txBody>
      </p:sp>
      <p:sp>
        <p:nvSpPr>
          <p:cNvPr id="44" name="모서리가 둥근 직사각형 80"/>
          <p:cNvSpPr/>
          <p:nvPr/>
        </p:nvSpPr>
        <p:spPr>
          <a:xfrm>
            <a:off x="4301359" y="4358751"/>
            <a:ext cx="476127" cy="30391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dirty="0">
                <a:solidFill>
                  <a:schemeClr val="tx1"/>
                </a:solidFill>
              </a:rPr>
              <a:t>14</a:t>
            </a:r>
            <a:endParaRPr lang="ko-KR" altLang="en-US" dirty="0">
              <a:solidFill>
                <a:schemeClr val="tx1"/>
              </a:solidFill>
            </a:endParaRPr>
          </a:p>
        </p:txBody>
      </p:sp>
      <p:sp>
        <p:nvSpPr>
          <p:cNvPr id="45" name="모서리가 둥근 직사각형 78"/>
          <p:cNvSpPr/>
          <p:nvPr/>
        </p:nvSpPr>
        <p:spPr>
          <a:xfrm>
            <a:off x="4970207" y="4358751"/>
            <a:ext cx="457127" cy="3024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dirty="0">
                <a:solidFill>
                  <a:schemeClr val="tx1"/>
                </a:solidFill>
              </a:rPr>
              <a:t>15</a:t>
            </a:r>
            <a:endParaRPr lang="ko-KR" altLang="en-US" dirty="0">
              <a:solidFill>
                <a:schemeClr val="tx1"/>
              </a:solidFill>
            </a:endParaRPr>
          </a:p>
        </p:txBody>
      </p:sp>
      <p:sp>
        <p:nvSpPr>
          <p:cNvPr id="46" name="모서리가 둥근 직사각형 80"/>
          <p:cNvSpPr/>
          <p:nvPr/>
        </p:nvSpPr>
        <p:spPr>
          <a:xfrm>
            <a:off x="5472071" y="4358751"/>
            <a:ext cx="476127" cy="30391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dirty="0">
                <a:solidFill>
                  <a:schemeClr val="tx1"/>
                </a:solidFill>
              </a:rPr>
              <a:t>16</a:t>
            </a:r>
            <a:endParaRPr lang="ko-KR" altLang="en-US" dirty="0">
              <a:solidFill>
                <a:schemeClr val="tx1"/>
              </a:solidFill>
            </a:endParaRPr>
          </a:p>
        </p:txBody>
      </p:sp>
      <p:sp>
        <p:nvSpPr>
          <p:cNvPr id="48" name="모서리가 둥근 직사각형 80"/>
          <p:cNvSpPr/>
          <p:nvPr/>
        </p:nvSpPr>
        <p:spPr>
          <a:xfrm>
            <a:off x="6886196" y="4358751"/>
            <a:ext cx="476127" cy="30391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dirty="0">
                <a:solidFill>
                  <a:schemeClr val="tx1"/>
                </a:solidFill>
              </a:rPr>
              <a:t>17</a:t>
            </a:r>
            <a:endParaRPr lang="ko-KR" altLang="en-US" dirty="0">
              <a:solidFill>
                <a:schemeClr val="tx1"/>
              </a:solidFill>
            </a:endParaRPr>
          </a:p>
        </p:txBody>
      </p:sp>
      <p:sp>
        <p:nvSpPr>
          <p:cNvPr id="49" name="모서리가 둥근 직사각형 78"/>
          <p:cNvSpPr/>
          <p:nvPr/>
        </p:nvSpPr>
        <p:spPr>
          <a:xfrm>
            <a:off x="7560333" y="4358751"/>
            <a:ext cx="457127" cy="30242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ko-KR" dirty="0">
                <a:solidFill>
                  <a:schemeClr val="tx1"/>
                </a:solidFill>
              </a:rPr>
              <a:t>18</a:t>
            </a:r>
            <a:endParaRPr lang="ko-KR" altLang="en-US" dirty="0">
              <a:solidFill>
                <a:schemeClr val="tx1"/>
              </a:solidFill>
            </a:endParaRPr>
          </a:p>
        </p:txBody>
      </p:sp>
      <p:sp>
        <p:nvSpPr>
          <p:cNvPr id="50" name="모서리가 둥근 직사각형 80"/>
          <p:cNvSpPr/>
          <p:nvPr/>
        </p:nvSpPr>
        <p:spPr>
          <a:xfrm>
            <a:off x="8062197" y="4358751"/>
            <a:ext cx="476127" cy="303914"/>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altLang="ko-KR" dirty="0">
                <a:solidFill>
                  <a:schemeClr val="tx1"/>
                </a:solidFill>
              </a:rPr>
              <a:t>19</a:t>
            </a:r>
            <a:endParaRPr lang="ko-KR" altLang="en-US" dirty="0">
              <a:solidFill>
                <a:schemeClr val="tx1"/>
              </a:solidFill>
            </a:endParaRPr>
          </a:p>
        </p:txBody>
      </p:sp>
      <p:sp>
        <p:nvSpPr>
          <p:cNvPr id="51" name="모서리가 둥근 직사각형 80"/>
          <p:cNvSpPr/>
          <p:nvPr/>
        </p:nvSpPr>
        <p:spPr>
          <a:xfrm>
            <a:off x="9714386" y="4358751"/>
            <a:ext cx="476127" cy="303914"/>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solidFill>
                  <a:schemeClr val="tx1"/>
                </a:solidFill>
              </a:rPr>
              <a:t>20</a:t>
            </a:r>
            <a:endParaRPr lang="ko-KR" altLang="en-US" dirty="0">
              <a:solidFill>
                <a:schemeClr val="tx1"/>
              </a:solidFill>
            </a:endParaRPr>
          </a:p>
        </p:txBody>
      </p:sp>
    </p:spTree>
    <p:extLst>
      <p:ext uri="{BB962C8B-B14F-4D97-AF65-F5344CB8AC3E}">
        <p14:creationId xmlns:p14="http://schemas.microsoft.com/office/powerpoint/2010/main" val="112598615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36599" y="1423370"/>
            <a:ext cx="8771468" cy="1843518"/>
          </a:xfrm>
          <a:prstGeom prst="rect">
            <a:avLst/>
          </a:prstGeom>
        </p:spPr>
        <p:txBody>
          <a:bodyPr wrap="square">
            <a:spAutoFit/>
          </a:bodyPr>
          <a:lstStyle/>
          <a:p>
            <a:pPr marL="355600" indent="-355600" fontAlgn="base" latinLnBrk="1">
              <a:lnSpc>
                <a:spcPct val="200000"/>
              </a:lnSpc>
              <a:spcBef>
                <a:spcPct val="0"/>
              </a:spcBef>
              <a:spcAft>
                <a:spcPct val="0"/>
              </a:spcAft>
              <a:buFont typeface="Wingdings" pitchFamily="2" charset="2"/>
              <a:buChar char="Ø"/>
              <a:defRPr/>
            </a:pPr>
            <a:r>
              <a:rPr kumimoji="1" lang="en-US" altLang="ko-KR" sz="2000" b="1" spc="80" dirty="0">
                <a:solidFill>
                  <a:srgbClr val="000000"/>
                </a:solidFill>
                <a:latin typeface="Arial" pitchFamily="34" charset="0"/>
                <a:ea typeface="HY울릉도M" pitchFamily="18" charset="-127"/>
                <a:cs typeface="Arial" pitchFamily="34" charset="0"/>
              </a:rPr>
              <a:t>19</a:t>
            </a:r>
            <a:r>
              <a:rPr kumimoji="1" lang="en-US" altLang="ko-KR" sz="2000" b="1" spc="80" baseline="30000" dirty="0">
                <a:solidFill>
                  <a:srgbClr val="000000"/>
                </a:solidFill>
                <a:latin typeface="Arial" pitchFamily="34" charset="0"/>
                <a:ea typeface="HY울릉도M" pitchFamily="18" charset="-127"/>
                <a:cs typeface="Arial" pitchFamily="34" charset="0"/>
              </a:rPr>
              <a:t>th</a:t>
            </a:r>
            <a:r>
              <a:rPr kumimoji="1" lang="en-US" altLang="ko-KR" sz="2000" b="1" spc="80" dirty="0">
                <a:solidFill>
                  <a:srgbClr val="000000"/>
                </a:solidFill>
                <a:latin typeface="Arial" pitchFamily="34" charset="0"/>
                <a:ea typeface="HY울릉도M" pitchFamily="18" charset="-127"/>
                <a:cs typeface="Arial" pitchFamily="34" charset="0"/>
              </a:rPr>
              <a:t> VIAQ IWG Meeting</a:t>
            </a:r>
            <a:endParaRPr kumimoji="1" lang="en-US" altLang="ko-KR" sz="2000" spc="80" dirty="0">
              <a:solidFill>
                <a:srgbClr val="000000"/>
              </a:solidFill>
              <a:latin typeface="Arial" pitchFamily="34" charset="0"/>
              <a:ea typeface="HY울릉도M" pitchFamily="18" charset="-127"/>
              <a:cs typeface="Arial" pitchFamily="34" charset="0"/>
            </a:endParaRPr>
          </a:p>
          <a:p>
            <a:pPr marL="719138" lvl="1" indent="-261938" fontAlgn="base" latinLnBrk="1">
              <a:lnSpc>
                <a:spcPct val="200000"/>
              </a:lnSpc>
              <a:spcBef>
                <a:spcPct val="0"/>
              </a:spcBef>
              <a:spcAft>
                <a:spcPct val="0"/>
              </a:spcAft>
              <a:buFont typeface="Arial" pitchFamily="34" charset="0"/>
              <a:buChar char="•"/>
              <a:defRPr/>
            </a:pPr>
            <a:r>
              <a:rPr kumimoji="1" lang="en-US" altLang="ko-KR" sz="2000" spc="80" dirty="0">
                <a:solidFill>
                  <a:srgbClr val="000000"/>
                </a:solidFill>
                <a:latin typeface="Arial" pitchFamily="34" charset="0"/>
                <a:ea typeface="HY울릉도M" pitchFamily="18" charset="-127"/>
                <a:cs typeface="Arial" pitchFamily="34" charset="0"/>
              </a:rPr>
              <a:t>Paris, France, 9-10</a:t>
            </a:r>
            <a:r>
              <a:rPr kumimoji="1" lang="en-US" altLang="ko-KR" sz="2000" spc="80" baseline="30000" dirty="0">
                <a:solidFill>
                  <a:srgbClr val="000000"/>
                </a:solidFill>
                <a:latin typeface="Arial" pitchFamily="34" charset="0"/>
                <a:ea typeface="HY울릉도M" pitchFamily="18" charset="-127"/>
                <a:cs typeface="Arial" pitchFamily="34" charset="0"/>
              </a:rPr>
              <a:t>th</a:t>
            </a:r>
            <a:r>
              <a:rPr kumimoji="1" lang="en-US" altLang="ko-KR" sz="2000" spc="80" dirty="0">
                <a:solidFill>
                  <a:srgbClr val="000000"/>
                </a:solidFill>
                <a:latin typeface="Arial" pitchFamily="34" charset="0"/>
                <a:ea typeface="HY울릉도M" pitchFamily="18" charset="-127"/>
                <a:cs typeface="Arial" pitchFamily="34" charset="0"/>
              </a:rPr>
              <a:t> March 2020</a:t>
            </a:r>
          </a:p>
          <a:p>
            <a:pPr marL="719138" lvl="1" indent="-261938" fontAlgn="base" latinLnBrk="1">
              <a:lnSpc>
                <a:spcPct val="200000"/>
              </a:lnSpc>
              <a:spcBef>
                <a:spcPct val="0"/>
              </a:spcBef>
              <a:spcAft>
                <a:spcPct val="0"/>
              </a:spcAft>
              <a:buFont typeface="Arial" pitchFamily="34" charset="0"/>
              <a:buChar char="•"/>
              <a:defRPr/>
            </a:pPr>
            <a:r>
              <a:rPr kumimoji="1" lang="en-US" altLang="ko-KR" sz="2000" spc="80" dirty="0">
                <a:solidFill>
                  <a:srgbClr val="000000"/>
                </a:solidFill>
                <a:latin typeface="Arial" pitchFamily="34" charset="0"/>
                <a:ea typeface="HY울릉도M" pitchFamily="18" charset="-127"/>
                <a:cs typeface="Arial" pitchFamily="34" charset="0"/>
              </a:rPr>
              <a:t>Two days</a:t>
            </a:r>
          </a:p>
        </p:txBody>
      </p:sp>
      <p:sp>
        <p:nvSpPr>
          <p:cNvPr id="4" name="Прямоугольник 3"/>
          <p:cNvSpPr/>
          <p:nvPr/>
        </p:nvSpPr>
        <p:spPr>
          <a:xfrm>
            <a:off x="846667" y="197313"/>
            <a:ext cx="9795934" cy="523220"/>
          </a:xfrm>
          <a:prstGeom prst="rect">
            <a:avLst/>
          </a:prstGeom>
        </p:spPr>
        <p:txBody>
          <a:bodyPr wrap="square">
            <a:spAutoFit/>
          </a:bodyPr>
          <a:lstStyle/>
          <a:p>
            <a:pPr lvl="0" eaLnBrk="0" hangingPunct="0">
              <a:spcBef>
                <a:spcPct val="50000"/>
              </a:spcBef>
            </a:pPr>
            <a:r>
              <a:rPr lang="en-US" sz="2800" b="1" dirty="0">
                <a:solidFill>
                  <a:schemeClr val="bg1"/>
                </a:solidFill>
                <a:effectLst>
                  <a:outerShdw blurRad="38100" dist="38100" dir="2700000" algn="tl">
                    <a:srgbClr val="000000">
                      <a:alpha val="43137"/>
                    </a:srgbClr>
                  </a:outerShdw>
                </a:effectLst>
              </a:rPr>
              <a:t>VIAQ IWG Meetings since the 80</a:t>
            </a:r>
            <a:r>
              <a:rPr lang="en-US" sz="2800" b="1" baseline="30000" dirty="0">
                <a:solidFill>
                  <a:schemeClr val="bg1"/>
                </a:solidFill>
                <a:effectLst>
                  <a:outerShdw blurRad="38100" dist="38100" dir="2700000" algn="tl">
                    <a:srgbClr val="000000">
                      <a:alpha val="43137"/>
                    </a:srgbClr>
                  </a:outerShdw>
                </a:effectLst>
              </a:rPr>
              <a:t>th</a:t>
            </a:r>
            <a:r>
              <a:rPr lang="en-US" sz="2800" b="1" dirty="0">
                <a:solidFill>
                  <a:schemeClr val="bg1"/>
                </a:solidFill>
                <a:effectLst>
                  <a:outerShdw blurRad="38100" dist="38100" dir="2700000" algn="tl">
                    <a:srgbClr val="000000">
                      <a:alpha val="43137"/>
                    </a:srgbClr>
                  </a:outerShdw>
                </a:effectLst>
              </a:rPr>
              <a:t> GRPE sessions</a:t>
            </a:r>
            <a:endPar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Tree>
    <p:extLst>
      <p:ext uri="{BB962C8B-B14F-4D97-AF65-F5344CB8AC3E}">
        <p14:creationId xmlns:p14="http://schemas.microsoft.com/office/powerpoint/2010/main" val="122048357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92"/>
          <p:cNvSpPr>
            <a:spLocks noChangeArrowheads="1"/>
          </p:cNvSpPr>
          <p:nvPr/>
        </p:nvSpPr>
        <p:spPr bwMode="auto">
          <a:xfrm>
            <a:off x="87274" y="1125641"/>
            <a:ext cx="11553395" cy="449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t" anchorCtr="0">
            <a:noAutofit/>
          </a:bodyPr>
          <a:lstStyle/>
          <a:p>
            <a:pPr eaLnBrk="0" hangingPunct="0">
              <a:spcBef>
                <a:spcPct val="50000"/>
              </a:spcBef>
            </a:pPr>
            <a:r>
              <a:rPr lang="en-US" altLang="ko-KR" b="1" spc="80" dirty="0">
                <a:latin typeface="Arial" pitchFamily="34" charset="0"/>
                <a:cs typeface="Arial" pitchFamily="34" charset="0"/>
              </a:rPr>
              <a:t>During last two years by Informal Working Group was developed amendment to Mutual Resolution 3 concerning Vehicle Interior Air Quality. The main updates are  </a:t>
            </a:r>
          </a:p>
          <a:p>
            <a:pPr eaLnBrk="0" hangingPunct="0">
              <a:spcBef>
                <a:spcPct val="50000"/>
              </a:spcBef>
            </a:pPr>
            <a:endParaRPr lang="en-US" altLang="ko-KR" b="1" spc="80" dirty="0">
              <a:latin typeface="Arial" pitchFamily="34" charset="0"/>
              <a:cs typeface="Arial" pitchFamily="34" charset="0"/>
            </a:endParaRPr>
          </a:p>
          <a:p>
            <a:pPr marL="342900" indent="-342900" eaLnBrk="0" hangingPunct="0">
              <a:spcBef>
                <a:spcPct val="50000"/>
              </a:spcBef>
              <a:buFont typeface="+mj-lt"/>
              <a:buAutoNum type="arabicPeriod"/>
            </a:pPr>
            <a:r>
              <a:rPr lang="en-US" altLang="ko-KR" b="1" spc="80" dirty="0">
                <a:latin typeface="Arial" pitchFamily="34" charset="0"/>
                <a:cs typeface="Arial" pitchFamily="34" charset="0"/>
              </a:rPr>
              <a:t>Updated the part I for technical rationale and justification taking into account emissions from tested vehicle entering to the cabin with exhaust gases</a:t>
            </a:r>
          </a:p>
          <a:p>
            <a:pPr marL="342900" indent="-342900" eaLnBrk="0" hangingPunct="0">
              <a:spcBef>
                <a:spcPct val="50000"/>
              </a:spcBef>
              <a:buFont typeface="+mj-lt"/>
              <a:buAutoNum type="arabicPeriod"/>
            </a:pPr>
            <a:r>
              <a:rPr lang="en-US" altLang="ko-KR" b="1" spc="80" dirty="0">
                <a:latin typeface="Arial" pitchFamily="34" charset="0"/>
                <a:cs typeface="Arial" pitchFamily="34" charset="0"/>
              </a:rPr>
              <a:t>Updated the description of existing regulations and standards in part I</a:t>
            </a:r>
          </a:p>
          <a:p>
            <a:pPr marL="342900" indent="-342900" eaLnBrk="0" hangingPunct="0">
              <a:spcBef>
                <a:spcPct val="50000"/>
              </a:spcBef>
              <a:buFont typeface="+mj-lt"/>
              <a:buAutoNum type="arabicPeriod"/>
            </a:pPr>
            <a:r>
              <a:rPr lang="en-US" altLang="ko-KR" b="1" spc="80" dirty="0">
                <a:latin typeface="Arial" pitchFamily="34" charset="0"/>
                <a:cs typeface="Arial" pitchFamily="34" charset="0"/>
              </a:rPr>
              <a:t>Added the part III describing the test procedure for emissions entering to the vehicle cabin with exhaust gases</a:t>
            </a:r>
          </a:p>
          <a:p>
            <a:pPr marL="342900" indent="-342900" eaLnBrk="0" hangingPunct="0">
              <a:spcBef>
                <a:spcPct val="50000"/>
              </a:spcBef>
              <a:buFont typeface="+mj-lt"/>
              <a:buAutoNum type="arabicPeriod"/>
            </a:pPr>
            <a:r>
              <a:rPr lang="en-US" altLang="ko-KR" b="1" spc="80" dirty="0">
                <a:latin typeface="Arial" pitchFamily="34" charset="0"/>
                <a:cs typeface="Arial" pitchFamily="34" charset="0"/>
              </a:rPr>
              <a:t>Added 2 annexes describing Idle test setup and the form of the test report</a:t>
            </a:r>
          </a:p>
          <a:p>
            <a:pPr eaLnBrk="0" hangingPunct="0">
              <a:spcBef>
                <a:spcPct val="50000"/>
              </a:spcBef>
            </a:pPr>
            <a:endParaRPr lang="en-US" altLang="ko-KR" b="1" spc="80" dirty="0">
              <a:latin typeface="Arial" pitchFamily="34" charset="0"/>
              <a:cs typeface="Arial" pitchFamily="34" charset="0"/>
            </a:endParaRPr>
          </a:p>
          <a:p>
            <a:pPr eaLnBrk="0" hangingPunct="0">
              <a:spcBef>
                <a:spcPct val="50000"/>
              </a:spcBef>
            </a:pPr>
            <a:r>
              <a:rPr lang="en-US" altLang="ko-KR" b="1" spc="80" dirty="0">
                <a:latin typeface="Arial" pitchFamily="34" charset="0"/>
                <a:cs typeface="Arial" pitchFamily="34" charset="0"/>
              </a:rPr>
              <a:t>NO changes in part II describing test procedure for emissions from interior materials are made.</a:t>
            </a:r>
          </a:p>
        </p:txBody>
      </p:sp>
      <p:sp>
        <p:nvSpPr>
          <p:cNvPr id="8" name="Rectangle 192"/>
          <p:cNvSpPr>
            <a:spLocks noChangeArrowheads="1"/>
          </p:cNvSpPr>
          <p:nvPr/>
        </p:nvSpPr>
        <p:spPr bwMode="auto">
          <a:xfrm>
            <a:off x="87274" y="297142"/>
            <a:ext cx="87208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Amendment to Mutual Resolution (M.R.3) on VIAQ</a:t>
            </a:r>
            <a:endParaRPr lang="ko-KR" altLang="en-US" sz="28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2" name="Прямоугольник 1">
            <a:extLst>
              <a:ext uri="{FF2B5EF4-FFF2-40B4-BE49-F238E27FC236}">
                <a16:creationId xmlns:a16="http://schemas.microsoft.com/office/drawing/2014/main" id="{C4CECF2B-3E0B-40EB-84F3-69E49DAB3FF5}"/>
              </a:ext>
            </a:extLst>
          </p:cNvPr>
          <p:cNvSpPr/>
          <p:nvPr/>
        </p:nvSpPr>
        <p:spPr>
          <a:xfrm>
            <a:off x="161919" y="5704368"/>
            <a:ext cx="9084859" cy="707886"/>
          </a:xfrm>
          <a:prstGeom prst="rect">
            <a:avLst/>
          </a:prstGeom>
        </p:spPr>
        <p:txBody>
          <a:bodyPr wrap="none">
            <a:spAutoFit/>
          </a:bodyPr>
          <a:lstStyle/>
          <a:p>
            <a:pPr eaLnBrk="0" hangingPunct="0">
              <a:spcBef>
                <a:spcPct val="50000"/>
              </a:spcBef>
            </a:pPr>
            <a:r>
              <a:rPr lang="en-GB" sz="2000" b="1" dirty="0"/>
              <a:t>Proposal for an amendment to Mutual Resolution (M.R.3) is the working document </a:t>
            </a:r>
            <a:br>
              <a:rPr lang="en-GB" sz="2000" b="1" dirty="0"/>
            </a:br>
            <a:r>
              <a:rPr lang="en-GB" sz="2000" b="1" dirty="0"/>
              <a:t>ECE/TRANS/WP.29/GRPE/2020/16</a:t>
            </a:r>
            <a:endParaRPr lang="ru-RU" sz="2000" b="1" dirty="0"/>
          </a:p>
        </p:txBody>
      </p:sp>
    </p:spTree>
    <p:extLst>
      <p:ext uri="{BB962C8B-B14F-4D97-AF65-F5344CB8AC3E}">
        <p14:creationId xmlns:p14="http://schemas.microsoft.com/office/powerpoint/2010/main" val="135814532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92"/>
          <p:cNvSpPr>
            <a:spLocks noChangeArrowheads="1"/>
          </p:cNvSpPr>
          <p:nvPr/>
        </p:nvSpPr>
        <p:spPr bwMode="auto">
          <a:xfrm>
            <a:off x="657904" y="161604"/>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New Part III of M.R.3 on VIAQ</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pic>
        <p:nvPicPr>
          <p:cNvPr id="2" name="Рисунок 1">
            <a:extLst>
              <a:ext uri="{FF2B5EF4-FFF2-40B4-BE49-F238E27FC236}">
                <a16:creationId xmlns:a16="http://schemas.microsoft.com/office/drawing/2014/main" id="{0BB33531-534E-4A7D-A9AE-BF985F4D08AB}"/>
              </a:ext>
            </a:extLst>
          </p:cNvPr>
          <p:cNvPicPr>
            <a:picLocks noChangeAspect="1"/>
          </p:cNvPicPr>
          <p:nvPr/>
        </p:nvPicPr>
        <p:blipFill>
          <a:blip r:embed="rId3"/>
          <a:stretch>
            <a:fillRect/>
          </a:stretch>
        </p:blipFill>
        <p:spPr>
          <a:xfrm>
            <a:off x="250908" y="973067"/>
            <a:ext cx="5845092" cy="5672974"/>
          </a:xfrm>
          <a:prstGeom prst="rect">
            <a:avLst/>
          </a:prstGeom>
        </p:spPr>
      </p:pic>
      <p:pic>
        <p:nvPicPr>
          <p:cNvPr id="3" name="Рисунок 2">
            <a:extLst>
              <a:ext uri="{FF2B5EF4-FFF2-40B4-BE49-F238E27FC236}">
                <a16:creationId xmlns:a16="http://schemas.microsoft.com/office/drawing/2014/main" id="{A317B449-1D22-44B2-95AB-58A7B86EBCCF}"/>
              </a:ext>
            </a:extLst>
          </p:cNvPr>
          <p:cNvPicPr>
            <a:picLocks noChangeAspect="1"/>
          </p:cNvPicPr>
          <p:nvPr/>
        </p:nvPicPr>
        <p:blipFill>
          <a:blip r:embed="rId4"/>
          <a:stretch>
            <a:fillRect/>
          </a:stretch>
        </p:blipFill>
        <p:spPr>
          <a:xfrm>
            <a:off x="6261629" y="1130741"/>
            <a:ext cx="5243831" cy="5724181"/>
          </a:xfrm>
          <a:prstGeom prst="rect">
            <a:avLst/>
          </a:prstGeom>
        </p:spPr>
      </p:pic>
    </p:spTree>
    <p:extLst>
      <p:ext uri="{BB962C8B-B14F-4D97-AF65-F5344CB8AC3E}">
        <p14:creationId xmlns:p14="http://schemas.microsoft.com/office/powerpoint/2010/main" val="382001021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9483CE6-593F-4901-8177-32AB5EEA78E2}"/>
              </a:ext>
            </a:extLst>
          </p:cNvPr>
          <p:cNvPicPr>
            <a:picLocks noChangeAspect="1"/>
          </p:cNvPicPr>
          <p:nvPr/>
        </p:nvPicPr>
        <p:blipFill>
          <a:blip r:embed="rId3"/>
          <a:stretch>
            <a:fillRect/>
          </a:stretch>
        </p:blipFill>
        <p:spPr>
          <a:xfrm>
            <a:off x="149352" y="1044909"/>
            <a:ext cx="5768775" cy="3491864"/>
          </a:xfrm>
          <a:prstGeom prst="rect">
            <a:avLst/>
          </a:prstGeom>
        </p:spPr>
      </p:pic>
      <p:pic>
        <p:nvPicPr>
          <p:cNvPr id="5" name="Рисунок 4">
            <a:extLst>
              <a:ext uri="{FF2B5EF4-FFF2-40B4-BE49-F238E27FC236}">
                <a16:creationId xmlns:a16="http://schemas.microsoft.com/office/drawing/2014/main" id="{78549257-4DFC-4290-88B2-AAB9B18DAF84}"/>
              </a:ext>
            </a:extLst>
          </p:cNvPr>
          <p:cNvPicPr>
            <a:picLocks noChangeAspect="1"/>
          </p:cNvPicPr>
          <p:nvPr/>
        </p:nvPicPr>
        <p:blipFill>
          <a:blip r:embed="rId4"/>
          <a:stretch>
            <a:fillRect/>
          </a:stretch>
        </p:blipFill>
        <p:spPr>
          <a:xfrm>
            <a:off x="140474" y="4430238"/>
            <a:ext cx="5822362" cy="2413929"/>
          </a:xfrm>
          <a:prstGeom prst="rect">
            <a:avLst/>
          </a:prstGeom>
        </p:spPr>
      </p:pic>
      <p:pic>
        <p:nvPicPr>
          <p:cNvPr id="6" name="Рисунок 5">
            <a:extLst>
              <a:ext uri="{FF2B5EF4-FFF2-40B4-BE49-F238E27FC236}">
                <a16:creationId xmlns:a16="http://schemas.microsoft.com/office/drawing/2014/main" id="{49D07FB4-95E5-469C-AF2A-B08549BBAA98}"/>
              </a:ext>
            </a:extLst>
          </p:cNvPr>
          <p:cNvPicPr>
            <a:picLocks noChangeAspect="1"/>
          </p:cNvPicPr>
          <p:nvPr/>
        </p:nvPicPr>
        <p:blipFill rotWithShape="1">
          <a:blip r:embed="rId5"/>
          <a:srcRect b="14941"/>
          <a:stretch/>
        </p:blipFill>
        <p:spPr>
          <a:xfrm>
            <a:off x="6175902" y="1034245"/>
            <a:ext cx="5823558" cy="5662151"/>
          </a:xfrm>
          <a:prstGeom prst="rect">
            <a:avLst/>
          </a:prstGeom>
        </p:spPr>
      </p:pic>
      <p:sp>
        <p:nvSpPr>
          <p:cNvPr id="7" name="Rectangle 192">
            <a:extLst>
              <a:ext uri="{FF2B5EF4-FFF2-40B4-BE49-F238E27FC236}">
                <a16:creationId xmlns:a16="http://schemas.microsoft.com/office/drawing/2014/main" id="{B16F79A5-0C27-44EA-AE54-DDC982785B1E}"/>
              </a:ext>
            </a:extLst>
          </p:cNvPr>
          <p:cNvSpPr>
            <a:spLocks noChangeArrowheads="1"/>
          </p:cNvSpPr>
          <p:nvPr/>
        </p:nvSpPr>
        <p:spPr bwMode="auto">
          <a:xfrm>
            <a:off x="657904" y="161604"/>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New Part III of M.R.3 on VIAQ</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Tree>
    <p:extLst>
      <p:ext uri="{BB962C8B-B14F-4D97-AF65-F5344CB8AC3E}">
        <p14:creationId xmlns:p14="http://schemas.microsoft.com/office/powerpoint/2010/main" val="281335062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B90EFC4-E27B-41AB-9BA7-CEB38019B26C}"/>
              </a:ext>
            </a:extLst>
          </p:cNvPr>
          <p:cNvPicPr>
            <a:picLocks noChangeAspect="1"/>
          </p:cNvPicPr>
          <p:nvPr/>
        </p:nvPicPr>
        <p:blipFill>
          <a:blip r:embed="rId3"/>
          <a:stretch>
            <a:fillRect/>
          </a:stretch>
        </p:blipFill>
        <p:spPr>
          <a:xfrm>
            <a:off x="0" y="1018634"/>
            <a:ext cx="5685013" cy="967824"/>
          </a:xfrm>
          <a:prstGeom prst="rect">
            <a:avLst/>
          </a:prstGeom>
        </p:spPr>
      </p:pic>
      <p:pic>
        <p:nvPicPr>
          <p:cNvPr id="6" name="Рисунок 5">
            <a:extLst>
              <a:ext uri="{FF2B5EF4-FFF2-40B4-BE49-F238E27FC236}">
                <a16:creationId xmlns:a16="http://schemas.microsoft.com/office/drawing/2014/main" id="{3C9FF3F0-27B7-4E1E-AF56-1D5B87D1B1DD}"/>
              </a:ext>
            </a:extLst>
          </p:cNvPr>
          <p:cNvPicPr>
            <a:picLocks noChangeAspect="1"/>
          </p:cNvPicPr>
          <p:nvPr/>
        </p:nvPicPr>
        <p:blipFill>
          <a:blip r:embed="rId4"/>
          <a:stretch>
            <a:fillRect/>
          </a:stretch>
        </p:blipFill>
        <p:spPr>
          <a:xfrm>
            <a:off x="22862" y="1947391"/>
            <a:ext cx="5662151" cy="4793395"/>
          </a:xfrm>
          <a:prstGeom prst="rect">
            <a:avLst/>
          </a:prstGeom>
        </p:spPr>
      </p:pic>
      <p:pic>
        <p:nvPicPr>
          <p:cNvPr id="7" name="Рисунок 6">
            <a:extLst>
              <a:ext uri="{FF2B5EF4-FFF2-40B4-BE49-F238E27FC236}">
                <a16:creationId xmlns:a16="http://schemas.microsoft.com/office/drawing/2014/main" id="{FBE02D02-F59C-4386-92A9-9B3B55209C00}"/>
              </a:ext>
            </a:extLst>
          </p:cNvPr>
          <p:cNvPicPr>
            <a:picLocks noChangeAspect="1"/>
          </p:cNvPicPr>
          <p:nvPr/>
        </p:nvPicPr>
        <p:blipFill>
          <a:blip r:embed="rId5"/>
          <a:stretch>
            <a:fillRect/>
          </a:stretch>
        </p:blipFill>
        <p:spPr>
          <a:xfrm>
            <a:off x="6213528" y="1135181"/>
            <a:ext cx="5730737" cy="4587638"/>
          </a:xfrm>
          <a:prstGeom prst="rect">
            <a:avLst/>
          </a:prstGeom>
        </p:spPr>
      </p:pic>
      <p:sp>
        <p:nvSpPr>
          <p:cNvPr id="9" name="Rectangle 192">
            <a:extLst>
              <a:ext uri="{FF2B5EF4-FFF2-40B4-BE49-F238E27FC236}">
                <a16:creationId xmlns:a16="http://schemas.microsoft.com/office/drawing/2014/main" id="{EE61FD67-46C2-4E7F-96EC-858D13D7C330}"/>
              </a:ext>
            </a:extLst>
          </p:cNvPr>
          <p:cNvSpPr>
            <a:spLocks noChangeArrowheads="1"/>
          </p:cNvSpPr>
          <p:nvPr/>
        </p:nvSpPr>
        <p:spPr bwMode="auto">
          <a:xfrm>
            <a:off x="657904" y="161604"/>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New Part III of M.R.3 on VIAQ</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Tree>
    <p:extLst>
      <p:ext uri="{BB962C8B-B14F-4D97-AF65-F5344CB8AC3E}">
        <p14:creationId xmlns:p14="http://schemas.microsoft.com/office/powerpoint/2010/main" val="37614954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E22812C-8169-4D88-ACA1-D18B26125D0E}"/>
              </a:ext>
            </a:extLst>
          </p:cNvPr>
          <p:cNvPicPr>
            <a:picLocks noChangeAspect="1"/>
          </p:cNvPicPr>
          <p:nvPr/>
        </p:nvPicPr>
        <p:blipFill>
          <a:blip r:embed="rId3"/>
          <a:stretch>
            <a:fillRect/>
          </a:stretch>
        </p:blipFill>
        <p:spPr>
          <a:xfrm>
            <a:off x="185648" y="1651609"/>
            <a:ext cx="5685013" cy="1165961"/>
          </a:xfrm>
          <a:prstGeom prst="rect">
            <a:avLst/>
          </a:prstGeom>
        </p:spPr>
      </p:pic>
      <p:pic>
        <p:nvPicPr>
          <p:cNvPr id="5" name="Рисунок 4">
            <a:extLst>
              <a:ext uri="{FF2B5EF4-FFF2-40B4-BE49-F238E27FC236}">
                <a16:creationId xmlns:a16="http://schemas.microsoft.com/office/drawing/2014/main" id="{F1C2CD6B-8D64-4A7A-B368-F3165D628609}"/>
              </a:ext>
            </a:extLst>
          </p:cNvPr>
          <p:cNvPicPr>
            <a:picLocks noChangeAspect="1"/>
          </p:cNvPicPr>
          <p:nvPr/>
        </p:nvPicPr>
        <p:blipFill>
          <a:blip r:embed="rId4"/>
          <a:stretch>
            <a:fillRect/>
          </a:stretch>
        </p:blipFill>
        <p:spPr>
          <a:xfrm>
            <a:off x="185648" y="2875205"/>
            <a:ext cx="5662151" cy="1996613"/>
          </a:xfrm>
          <a:prstGeom prst="rect">
            <a:avLst/>
          </a:prstGeom>
        </p:spPr>
      </p:pic>
      <p:pic>
        <p:nvPicPr>
          <p:cNvPr id="6" name="Рисунок 5">
            <a:extLst>
              <a:ext uri="{FF2B5EF4-FFF2-40B4-BE49-F238E27FC236}">
                <a16:creationId xmlns:a16="http://schemas.microsoft.com/office/drawing/2014/main" id="{6D439CC2-8443-4941-A03C-A46688DEE061}"/>
              </a:ext>
            </a:extLst>
          </p:cNvPr>
          <p:cNvPicPr>
            <a:picLocks noChangeAspect="1"/>
          </p:cNvPicPr>
          <p:nvPr/>
        </p:nvPicPr>
        <p:blipFill rotWithShape="1">
          <a:blip r:embed="rId5"/>
          <a:srcRect b="35571"/>
          <a:stretch/>
        </p:blipFill>
        <p:spPr>
          <a:xfrm>
            <a:off x="6334105" y="1651609"/>
            <a:ext cx="5715495" cy="3554782"/>
          </a:xfrm>
          <a:prstGeom prst="rect">
            <a:avLst/>
          </a:prstGeom>
        </p:spPr>
      </p:pic>
      <p:sp>
        <p:nvSpPr>
          <p:cNvPr id="7" name="Rectangle 192">
            <a:extLst>
              <a:ext uri="{FF2B5EF4-FFF2-40B4-BE49-F238E27FC236}">
                <a16:creationId xmlns:a16="http://schemas.microsoft.com/office/drawing/2014/main" id="{E17DD4A0-8E79-4FFB-B0BF-E64CD15B2FAF}"/>
              </a:ext>
            </a:extLst>
          </p:cNvPr>
          <p:cNvSpPr>
            <a:spLocks noChangeArrowheads="1"/>
          </p:cNvSpPr>
          <p:nvPr/>
        </p:nvSpPr>
        <p:spPr bwMode="auto">
          <a:xfrm>
            <a:off x="657904" y="161604"/>
            <a:ext cx="90011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wrap="square" anchor="ctr">
            <a:spAutoFit/>
          </a:bodyPr>
          <a:lstStyle/>
          <a:p>
            <a:pPr eaLnBrk="0" hangingPunct="0">
              <a:spcBef>
                <a:spcPct val="50000"/>
              </a:spcBef>
            </a:pPr>
            <a:r>
              <a:rPr lang="en-US" altLang="ko-KR"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New Part III of M.R.3 on VIAQ</a:t>
            </a:r>
            <a:endParaRPr lang="ko-KR" altLang="en-US" sz="3600" b="1" dirty="0">
              <a:solidFill>
                <a:schemeClr val="bg1"/>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Tree>
    <p:extLst>
      <p:ext uri="{BB962C8B-B14F-4D97-AF65-F5344CB8AC3E}">
        <p14:creationId xmlns:p14="http://schemas.microsoft.com/office/powerpoint/2010/main" val="2582782094"/>
      </p:ext>
    </p:extLst>
  </p:cSld>
  <p:clrMapOvr>
    <a:masterClrMapping/>
  </p:clrMapOvr>
  <p:transition spd="med"/>
</p:sld>
</file>

<file path=ppt/theme/theme1.xml><?xml version="1.0" encoding="utf-8"?>
<a:theme xmlns:a="http://schemas.openxmlformats.org/drawingml/2006/main" name="1_Тема Office">
  <a:themeElements>
    <a:clrScheme name="Синий и зеленый">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9682</TotalTime>
  <Words>2385</Words>
  <Application>Microsoft Office PowerPoint</Application>
  <PresentationFormat>Широкоэкранный</PresentationFormat>
  <Paragraphs>244</Paragraphs>
  <Slides>27</Slides>
  <Notes>27</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27</vt:i4>
      </vt:variant>
    </vt:vector>
  </HeadingPairs>
  <TitlesOfParts>
    <vt:vector size="33" baseType="lpstr">
      <vt:lpstr>굴림</vt:lpstr>
      <vt:lpstr>Arial</vt:lpstr>
      <vt:lpstr>Calibri</vt:lpstr>
      <vt:lpstr>Calibri Light</vt:lpstr>
      <vt:lpstr>Wingdings</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Kozlov Andrey</dc:creator>
  <cp:lastModifiedBy>Козлов Андрей Викторович</cp:lastModifiedBy>
  <cp:revision>115</cp:revision>
  <dcterms:created xsi:type="dcterms:W3CDTF">2017-12-11T10:49:37Z</dcterms:created>
  <dcterms:modified xsi:type="dcterms:W3CDTF">2020-06-08T06:07:26Z</dcterms:modified>
</cp:coreProperties>
</file>