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5" r:id="rId3"/>
    <p:sldId id="286" r:id="rId4"/>
    <p:sldId id="283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64" r:id="rId14"/>
  </p:sldIdLst>
  <p:sldSz cx="9144000" cy="6858000" type="screen4x3"/>
  <p:notesSz cx="6811963" cy="9942513"/>
  <p:defaultTextStyle>
    <a:lvl1pPr defTabSz="457200">
      <a:defRPr>
        <a:latin typeface="Calibri"/>
        <a:ea typeface="Calibri"/>
        <a:cs typeface="Calibri"/>
        <a:sym typeface="Calibri"/>
      </a:defRPr>
    </a:lvl1pPr>
    <a:lvl2pPr indent="457200" defTabSz="457200">
      <a:defRPr>
        <a:latin typeface="Calibri"/>
        <a:ea typeface="Calibri"/>
        <a:cs typeface="Calibri"/>
        <a:sym typeface="Calibri"/>
      </a:defRPr>
    </a:lvl2pPr>
    <a:lvl3pPr indent="914400" defTabSz="457200">
      <a:defRPr>
        <a:latin typeface="Calibri"/>
        <a:ea typeface="Calibri"/>
        <a:cs typeface="Calibri"/>
        <a:sym typeface="Calibri"/>
      </a:defRPr>
    </a:lvl3pPr>
    <a:lvl4pPr indent="1371600" defTabSz="457200">
      <a:defRPr>
        <a:latin typeface="Calibri"/>
        <a:ea typeface="Calibri"/>
        <a:cs typeface="Calibri"/>
        <a:sym typeface="Calibri"/>
      </a:defRPr>
    </a:lvl4pPr>
    <a:lvl5pPr indent="1828800" defTabSz="457200">
      <a:defRPr>
        <a:latin typeface="Calibri"/>
        <a:ea typeface="Calibri"/>
        <a:cs typeface="Calibri"/>
        <a:sym typeface="Calibri"/>
      </a:defRPr>
    </a:lvl5pPr>
    <a:lvl6pPr indent="2286000" defTabSz="457200">
      <a:defRPr>
        <a:latin typeface="Calibri"/>
        <a:ea typeface="Calibri"/>
        <a:cs typeface="Calibri"/>
        <a:sym typeface="Calibri"/>
      </a:defRPr>
    </a:lvl6pPr>
    <a:lvl7pPr indent="2743200" defTabSz="457200">
      <a:defRPr>
        <a:latin typeface="Calibri"/>
        <a:ea typeface="Calibri"/>
        <a:cs typeface="Calibri"/>
        <a:sym typeface="Calibri"/>
      </a:defRPr>
    </a:lvl7pPr>
    <a:lvl8pPr indent="3200400" defTabSz="457200">
      <a:defRPr>
        <a:latin typeface="Calibri"/>
        <a:ea typeface="Calibri"/>
        <a:cs typeface="Calibri"/>
        <a:sym typeface="Calibri"/>
      </a:defRPr>
    </a:lvl8pPr>
    <a:lvl9pPr indent="3657600" defTabSz="457200">
      <a:defRPr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81" autoAdjust="0"/>
    <p:restoredTop sz="86375" autoAdjust="0"/>
  </p:normalViewPr>
  <p:slideViewPr>
    <p:cSldViewPr>
      <p:cViewPr varScale="1">
        <p:scale>
          <a:sx n="98" d="100"/>
          <a:sy n="98" d="100"/>
        </p:scale>
        <p:origin x="2220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0999C-C32B-4469-B9CC-8A0AD7FAEE1C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0B0DC-5C83-4098-8F72-2265AA5A5D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511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67287" cy="372745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908262" y="4722694"/>
            <a:ext cx="4995440" cy="4474131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01793211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Book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Book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Book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Book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Book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Book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Book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Book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Book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6324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512111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166951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904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1293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295821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654347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803017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60897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010692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531921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612513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00148" y="-482"/>
            <a:ext cx="4319366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2.png"/>
          <p:cNvPicPr/>
          <p:nvPr/>
        </p:nvPicPr>
        <p:blipFill>
          <a:blip r:embed="rId3">
            <a:extLst/>
          </a:blip>
          <a:srcRect l="4758" t="4174" b="1883"/>
          <a:stretch>
            <a:fillRect/>
          </a:stretch>
        </p:blipFill>
        <p:spPr>
          <a:xfrm>
            <a:off x="-1" y="-481"/>
            <a:ext cx="6775383" cy="68584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5182" y="5744979"/>
            <a:ext cx="1028701" cy="685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4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5057" y="402347"/>
            <a:ext cx="757379" cy="5144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5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439159" y="-482"/>
            <a:ext cx="4105028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375350" y="1109887"/>
            <a:ext cx="3271442" cy="978730"/>
          </a:xfrm>
          <a:prstGeom prst="rect">
            <a:avLst/>
          </a:prstGeom>
        </p:spPr>
        <p:txBody>
          <a:bodyPr/>
          <a:lstStyle>
            <a:lvl1pPr algn="l" defTabSz="914400"/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1600" spc="13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fr-FR" smtClean="0"/>
              <a:t>‹#›</a:t>
            </a:fld>
            <a:endParaRPr lang="fr-FR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xfrm>
            <a:off x="8271164" y="6356350"/>
            <a:ext cx="798021" cy="370840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pic>
        <p:nvPicPr>
          <p:cNvPr id="17" name="image2.png"/>
          <p:cNvPicPr/>
          <p:nvPr/>
        </p:nvPicPr>
        <p:blipFill>
          <a:blip r:embed="rId2">
            <a:extLst/>
          </a:blip>
          <a:srcRect l="4758" t="4174" b="1883"/>
          <a:stretch>
            <a:fillRect/>
          </a:stretch>
        </p:blipFill>
        <p:spPr>
          <a:xfrm>
            <a:off x="-1" y="0"/>
            <a:ext cx="6775383" cy="68584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5057" y="402828"/>
            <a:ext cx="757379" cy="514406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457200" y="1094439"/>
            <a:ext cx="4979324" cy="1134473"/>
          </a:xfrm>
          <a:prstGeom prst="rect">
            <a:avLst/>
          </a:prstGeom>
        </p:spPr>
        <p:txBody>
          <a:bodyPr/>
          <a:lstStyle>
            <a:lvl1pPr algn="l" defTabSz="914400">
              <a:spcBef>
                <a:spcPts val="300"/>
              </a:spcBef>
              <a:defRPr spc="140"/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1600" spc="14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465057" y="2228911"/>
            <a:ext cx="4231635" cy="34688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914400">
              <a:spcBef>
                <a:spcPts val="800"/>
              </a:spcBef>
              <a:buSzTx/>
              <a:buFontTx/>
              <a:buNone/>
              <a:defRPr sz="3600" spc="139">
                <a:solidFill>
                  <a:srgbClr val="FFFFFF"/>
                </a:solidFill>
                <a:latin typeface="Futura Std Light"/>
                <a:ea typeface="Futura Std Light"/>
                <a:cs typeface="Futura Std Light"/>
                <a:sym typeface="Futura Std Light"/>
              </a:defRPr>
            </a:lvl1pPr>
            <a:lvl2pPr marL="824592" indent="-367392" defTabSz="914400">
              <a:spcBef>
                <a:spcPts val="800"/>
              </a:spcBef>
              <a:buFontTx/>
              <a:defRPr sz="3600" spc="139">
                <a:solidFill>
                  <a:srgbClr val="FFFFFF"/>
                </a:solidFill>
                <a:latin typeface="Futura Std Light"/>
                <a:ea typeface="Futura Std Light"/>
                <a:cs typeface="Futura Std Light"/>
                <a:sym typeface="Futura Std Light"/>
              </a:defRPr>
            </a:lvl2pPr>
            <a:lvl3pPr marL="1257300" indent="-342900" defTabSz="914400">
              <a:spcBef>
                <a:spcPts val="800"/>
              </a:spcBef>
              <a:buFontTx/>
              <a:defRPr sz="3600" spc="139">
                <a:solidFill>
                  <a:srgbClr val="FFFFFF"/>
                </a:solidFill>
                <a:latin typeface="Futura Std Light"/>
                <a:ea typeface="Futura Std Light"/>
                <a:cs typeface="Futura Std Light"/>
                <a:sym typeface="Futura Std Light"/>
              </a:defRPr>
            </a:lvl3pPr>
            <a:lvl4pPr marL="1783079" indent="-411479" defTabSz="914400">
              <a:spcBef>
                <a:spcPts val="800"/>
              </a:spcBef>
              <a:buFontTx/>
              <a:defRPr sz="3600" spc="139">
                <a:solidFill>
                  <a:srgbClr val="FFFFFF"/>
                </a:solidFill>
                <a:latin typeface="Futura Std Light"/>
                <a:ea typeface="Futura Std Light"/>
                <a:cs typeface="Futura Std Light"/>
                <a:sym typeface="Futura Std Light"/>
              </a:defRPr>
            </a:lvl4pPr>
            <a:lvl5pPr marL="2240279" indent="-411479" defTabSz="914400">
              <a:spcBef>
                <a:spcPts val="800"/>
              </a:spcBef>
              <a:buFontTx/>
              <a:defRPr sz="3600" spc="139">
                <a:solidFill>
                  <a:srgbClr val="FFFFFF"/>
                </a:solidFill>
                <a:latin typeface="Futura Std Light"/>
                <a:ea typeface="Futura Std Light"/>
                <a:cs typeface="Futura Std Light"/>
                <a:sym typeface="Futura Std Light"/>
              </a:defRPr>
            </a:lvl5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3600" spc="139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spc="0">
                <a:solidFill>
                  <a:srgbClr val="000000"/>
                </a:solidFill>
              </a:defRPr>
            </a:pPr>
            <a:r>
              <a:rPr sz="3600" spc="139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 spc="0">
                <a:solidFill>
                  <a:srgbClr val="000000"/>
                </a:solidFill>
              </a:defRPr>
            </a:pPr>
            <a:r>
              <a:rPr sz="3600" spc="139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spc="0">
                <a:solidFill>
                  <a:srgbClr val="000000"/>
                </a:solidFill>
              </a:defRPr>
            </a:pPr>
            <a:r>
              <a:rPr sz="3600" spc="139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 spc="0">
                <a:solidFill>
                  <a:srgbClr val="000000"/>
                </a:solidFill>
              </a:defRPr>
            </a:pPr>
            <a:r>
              <a:rPr sz="3600" spc="139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1600" spc="13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5544587" y="122685"/>
            <a:ext cx="3183776" cy="2299275"/>
          </a:xfrm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1600" spc="13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457200" y="0"/>
            <a:ext cx="4040188" cy="2174875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209180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2000" b="1" spc="13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xfrm>
            <a:off x="3575050" y="929756"/>
            <a:ext cx="5111750" cy="592824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2000" b="1" spc="13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0B38-A4C3-494F-8C92-307E8236880B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4978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6.png"/>
          <p:cNvPicPr/>
          <p:nvPr/>
        </p:nvPicPr>
        <p:blipFill>
          <a:blip r:embed="rId10">
            <a:extLst/>
          </a:blip>
          <a:srcRect t="26306" b="1403"/>
          <a:stretch>
            <a:fillRect/>
          </a:stretch>
        </p:blipFill>
        <p:spPr>
          <a:xfrm>
            <a:off x="7071249" y="840201"/>
            <a:ext cx="2466329" cy="6017799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7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0" y="446"/>
            <a:ext cx="9144000" cy="839756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4.png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465057" y="173844"/>
            <a:ext cx="757379" cy="51440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5544587" y="122685"/>
            <a:ext cx="3183776" cy="1477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1600" spc="13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04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xfrm>
            <a:off x="8304414" y="6404292"/>
            <a:ext cx="382386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5" r:id="rId5"/>
    <p:sldLayoutId id="2147483656" r:id="rId6"/>
    <p:sldLayoutId id="2147483657" r:id="rId7"/>
    <p:sldLayoutId id="2147483658" r:id="rId8"/>
  </p:sldLayoutIdLst>
  <p:transition spd="med"/>
  <p:hf hdr="0" ftr="0" dt="0"/>
  <p:txStyles>
    <p:titleStyle>
      <a:lvl1pPr algn="r" defTabSz="457200">
        <a:defRPr sz="1600" spc="130">
          <a:solidFill>
            <a:srgbClr val="FFFFFF"/>
          </a:solidFill>
          <a:latin typeface="Futura Std Light"/>
          <a:ea typeface="Futura Std Light"/>
          <a:cs typeface="Futura Std Light"/>
          <a:sym typeface="Futura Std Light"/>
        </a:defRPr>
      </a:lvl1pPr>
      <a:lvl2pPr algn="r" defTabSz="457200">
        <a:defRPr sz="1600" spc="130">
          <a:solidFill>
            <a:srgbClr val="FFFFFF"/>
          </a:solidFill>
          <a:latin typeface="Futura Std Light"/>
          <a:ea typeface="Futura Std Light"/>
          <a:cs typeface="Futura Std Light"/>
          <a:sym typeface="Futura Std Light"/>
        </a:defRPr>
      </a:lvl2pPr>
      <a:lvl3pPr algn="r" defTabSz="457200">
        <a:defRPr sz="1600" spc="130">
          <a:solidFill>
            <a:srgbClr val="FFFFFF"/>
          </a:solidFill>
          <a:latin typeface="Futura Std Light"/>
          <a:ea typeface="Futura Std Light"/>
          <a:cs typeface="Futura Std Light"/>
          <a:sym typeface="Futura Std Light"/>
        </a:defRPr>
      </a:lvl3pPr>
      <a:lvl4pPr algn="r" defTabSz="457200">
        <a:defRPr sz="1600" spc="130">
          <a:solidFill>
            <a:srgbClr val="FFFFFF"/>
          </a:solidFill>
          <a:latin typeface="Futura Std Light"/>
          <a:ea typeface="Futura Std Light"/>
          <a:cs typeface="Futura Std Light"/>
          <a:sym typeface="Futura Std Light"/>
        </a:defRPr>
      </a:lvl4pPr>
      <a:lvl5pPr algn="r" defTabSz="457200">
        <a:defRPr sz="1600" spc="130">
          <a:solidFill>
            <a:srgbClr val="FFFFFF"/>
          </a:solidFill>
          <a:latin typeface="Futura Std Light"/>
          <a:ea typeface="Futura Std Light"/>
          <a:cs typeface="Futura Std Light"/>
          <a:sym typeface="Futura Std Light"/>
        </a:defRPr>
      </a:lvl5pPr>
      <a:lvl6pPr algn="r" defTabSz="457200">
        <a:defRPr sz="1600" spc="130">
          <a:solidFill>
            <a:srgbClr val="FFFFFF"/>
          </a:solidFill>
          <a:latin typeface="Futura Std Light"/>
          <a:ea typeface="Futura Std Light"/>
          <a:cs typeface="Futura Std Light"/>
          <a:sym typeface="Futura Std Light"/>
        </a:defRPr>
      </a:lvl6pPr>
      <a:lvl7pPr algn="r" defTabSz="457200">
        <a:defRPr sz="1600" spc="130">
          <a:solidFill>
            <a:srgbClr val="FFFFFF"/>
          </a:solidFill>
          <a:latin typeface="Futura Std Light"/>
          <a:ea typeface="Futura Std Light"/>
          <a:cs typeface="Futura Std Light"/>
          <a:sym typeface="Futura Std Light"/>
        </a:defRPr>
      </a:lvl7pPr>
      <a:lvl8pPr algn="r" defTabSz="457200">
        <a:defRPr sz="1600" spc="130">
          <a:solidFill>
            <a:srgbClr val="FFFFFF"/>
          </a:solidFill>
          <a:latin typeface="Futura Std Light"/>
          <a:ea typeface="Futura Std Light"/>
          <a:cs typeface="Futura Std Light"/>
          <a:sym typeface="Futura Std Light"/>
        </a:defRPr>
      </a:lvl8pPr>
      <a:lvl9pPr algn="r" defTabSz="457200">
        <a:defRPr sz="1600" spc="130">
          <a:solidFill>
            <a:srgbClr val="FFFFFF"/>
          </a:solidFill>
          <a:latin typeface="Futura Std Light"/>
          <a:ea typeface="Futura Std Light"/>
          <a:cs typeface="Futura Std Light"/>
          <a:sym typeface="Futura Std Light"/>
        </a:defRPr>
      </a:lvl9pPr>
    </p:titleStyle>
    <p:bodyStyle>
      <a:lvl1pPr marL="342900" indent="-34290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1pPr>
      <a:lvl2pPr marL="783771" indent="-326571" defTabSz="45720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 defTabSz="45720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194560" indent="-365760" defTabSz="45720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51760" indent="-36576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08960" indent="-36576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566159" indent="-365759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23359" indent="-365759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375350" y="1109886"/>
            <a:ext cx="5780826" cy="1238993"/>
          </a:xfrm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2400" b="1" spc="130" dirty="0">
                <a:solidFill>
                  <a:srgbClr val="FFFFFF"/>
                </a:solidFill>
                <a:latin typeface="Calibri" panose="020F0502020204030204" pitchFamily="34" charset="0"/>
              </a:rPr>
              <a:t>FIA </a:t>
            </a:r>
            <a:r>
              <a:rPr lang="de-DE" sz="2400" b="1" spc="130" dirty="0">
                <a:solidFill>
                  <a:srgbClr val="FFFFFF"/>
                </a:solidFill>
                <a:latin typeface="Calibri" panose="020F0502020204030204" pitchFamily="34" charset="0"/>
              </a:rPr>
              <a:t>Consumer Views on</a:t>
            </a:r>
            <a:br>
              <a:rPr lang="de-DE" sz="2400" b="1" spc="130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de-DE" sz="2400" b="1" spc="130" dirty="0">
                <a:solidFill>
                  <a:srgbClr val="FFFFFF"/>
                </a:solidFill>
                <a:latin typeface="Calibri" panose="020F0502020204030204" pitchFamily="34" charset="0"/>
              </a:rPr>
              <a:t>Automated and Connected Vehicles</a:t>
            </a:r>
            <a:endParaRPr sz="2400" b="1" spc="13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lvl="0">
              <a:defRPr sz="1800" spc="0">
                <a:solidFill>
                  <a:srgbClr val="000000"/>
                </a:solidFill>
              </a:defRPr>
            </a:pPr>
            <a:br>
              <a:rPr lang="fr-FR" sz="2000" spc="130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fr-FR" sz="2000" spc="130" dirty="0">
                <a:solidFill>
                  <a:srgbClr val="FFFFFF"/>
                </a:solidFill>
                <a:latin typeface="Calibri" panose="020F0502020204030204" pitchFamily="34" charset="0"/>
              </a:rPr>
              <a:t>Gerd Preuss,</a:t>
            </a:r>
            <a:br>
              <a:rPr lang="fr-FR" sz="2000" spc="130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FIA Representative UNECE</a:t>
            </a:r>
            <a:b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b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b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179</a:t>
            </a:r>
            <a:r>
              <a:rPr lang="en-US" sz="2000" baseline="30000" dirty="0">
                <a:solidFill>
                  <a:schemeClr val="bg1"/>
                </a:solidFill>
                <a:latin typeface="Calibri" panose="020F0502020204030204" pitchFamily="34" charset="0"/>
              </a:rPr>
              <a:t>th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 WP 29 session</a:t>
            </a:r>
            <a:b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UNECE Geneva</a:t>
            </a:r>
            <a:b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12-14 November 2019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n-US" dirty="0"/>
            </a:br>
            <a:r>
              <a:rPr lang="fr-FR" dirty="0">
                <a:solidFill>
                  <a:schemeClr val="bg1"/>
                </a:solidFill>
              </a:rPr>
              <a:t> </a:t>
            </a:r>
            <a:endParaRPr sz="1600" spc="13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15520B-44A6-4972-A116-4FFD34FA56D1}"/>
              </a:ext>
            </a:extLst>
          </p:cNvPr>
          <p:cNvSpPr txBox="1"/>
          <p:nvPr/>
        </p:nvSpPr>
        <p:spPr>
          <a:xfrm>
            <a:off x="4211960" y="0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>
                <a:solidFill>
                  <a:schemeClr val="bg1"/>
                </a:solidFill>
              </a:rPr>
              <a:t>Informal document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b="1" dirty="0">
                <a:solidFill>
                  <a:schemeClr val="bg1"/>
                </a:solidFill>
              </a:rPr>
              <a:t>WP.29-179-18</a:t>
            </a:r>
          </a:p>
          <a:p>
            <a:r>
              <a:rPr lang="en-GB" sz="1200" dirty="0">
                <a:solidFill>
                  <a:schemeClr val="bg1"/>
                </a:solidFill>
              </a:rPr>
              <a:t>179th WP.29, 12-14 November 2019, </a:t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</a:rPr>
              <a:t>Agenda item 2.3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97F6B9BD-6F90-4874-9D55-A18102637D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1918800"/>
            <a:ext cx="5916126" cy="4428000"/>
          </a:xfrm>
          <a:prstGeom prst="rect">
            <a:avLst/>
          </a:prstGeom>
        </p:spPr>
      </p:pic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3321058" y="44624"/>
            <a:ext cx="5527051" cy="457315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defRPr sz="1800" spc="0">
                <a:solidFill>
                  <a:srgbClr val="000000"/>
                </a:solidFill>
              </a:defRPr>
            </a:pPr>
            <a:r>
              <a:rPr lang="en-US" sz="2400" b="1" dirty="0">
                <a:solidFill>
                  <a:schemeClr val="bg1"/>
                </a:solidFill>
                <a:latin typeface="Futura Std Book"/>
                <a:sym typeface="Futura Std Book"/>
              </a:rPr>
              <a:t>FIA Consumer Views on</a:t>
            </a:r>
            <a:br>
              <a:rPr lang="en-US" sz="2400" b="1" dirty="0">
                <a:solidFill>
                  <a:schemeClr val="bg1"/>
                </a:solidFill>
                <a:latin typeface="Futura Std Book"/>
                <a:sym typeface="Futura Std Book"/>
              </a:rPr>
            </a:br>
            <a:r>
              <a:rPr lang="en-US" sz="2400" b="1" dirty="0">
                <a:solidFill>
                  <a:schemeClr val="bg1"/>
                </a:solidFill>
                <a:latin typeface="Futura Std Book"/>
                <a:sym typeface="Futura Std Book"/>
              </a:rPr>
              <a:t>Automated and Connected Vehicles</a:t>
            </a:r>
            <a:endParaRPr sz="2400" b="1" dirty="0">
              <a:solidFill>
                <a:schemeClr val="bg1"/>
              </a:solidFill>
              <a:latin typeface="Futura Std Book"/>
              <a:sym typeface="Futura Std Book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fr-FR" smtClean="0"/>
              <a:t>10</a:t>
            </a:fld>
            <a:endParaRPr lang="fr-FR"/>
          </a:p>
        </p:txBody>
      </p:sp>
      <p:sp>
        <p:nvSpPr>
          <p:cNvPr id="4" name="Flussdiagramm: Magnetplattenspeicher 3">
            <a:extLst>
              <a:ext uri="{FF2B5EF4-FFF2-40B4-BE49-F238E27FC236}">
                <a16:creationId xmlns:a16="http://schemas.microsoft.com/office/drawing/2014/main" id="{2C336149-F675-4FE3-8942-5223ACB29D72}"/>
              </a:ext>
            </a:extLst>
          </p:cNvPr>
          <p:cNvSpPr/>
          <p:nvPr/>
        </p:nvSpPr>
        <p:spPr>
          <a:xfrm>
            <a:off x="1964768" y="4622569"/>
            <a:ext cx="936104" cy="733659"/>
          </a:xfrm>
          <a:prstGeom prst="flowChartMagneticDisk">
            <a:avLst/>
          </a:prstGeom>
          <a:solidFill>
            <a:srgbClr val="92D050"/>
          </a:solidFill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A-GW 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0C3CF3C-2B2F-49DE-A2BA-181C9D499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512" y="1052736"/>
            <a:ext cx="8516744" cy="864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harmonized communication channel  can ensure highest IT security over the lifetime,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an Automotive Gateway (A-GW)</a:t>
            </a:r>
            <a:endParaRPr lang="en-US" sz="1800" b="1" dirty="0">
              <a:solidFill>
                <a:srgbClr val="002060"/>
              </a:solidFill>
              <a:latin typeface="Futura Std Light" pitchFamily="34" charset="0"/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5D45035-E739-4E67-9A37-5DD6577E5922}"/>
              </a:ext>
            </a:extLst>
          </p:cNvPr>
          <p:cNvSpPr txBox="1">
            <a:spLocks/>
          </p:cNvSpPr>
          <p:nvPr/>
        </p:nvSpPr>
        <p:spPr>
          <a:xfrm>
            <a:off x="5006645" y="2035580"/>
            <a:ext cx="3699629" cy="295381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>
            <a:lvl1pPr marL="342900" indent="-342900" defTabSz="4572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 defTabSz="457200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 defTabSz="4572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 defTabSz="457200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lvl4pPr>
            <a:lvl5pPr marL="2194560" indent="-365760" defTabSz="457200">
              <a:spcBef>
                <a:spcPts val="700"/>
              </a:spcBef>
              <a:buSzPct val="100000"/>
              <a:buFont typeface="Arial"/>
              <a:buChar char="»"/>
              <a:defRPr sz="3200">
                <a:latin typeface="Calibri"/>
                <a:ea typeface="Calibri"/>
                <a:cs typeface="Calibri"/>
                <a:sym typeface="Calibri"/>
              </a:defRPr>
            </a:lvl5pPr>
            <a:lvl6pPr marL="2651760" indent="-365760" defTabSz="4572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6pPr>
            <a:lvl7pPr marL="3108960" indent="-365760" defTabSz="4572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7pPr>
            <a:lvl8pPr marL="3566159" indent="-365759" defTabSz="4572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8pPr>
            <a:lvl9pPr marL="4023359" indent="-365759" defTabSz="4572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 Cyber Attack</a:t>
            </a:r>
          </a:p>
          <a:p>
            <a:pPr marL="0" indent="0">
              <a:buFont typeface="Arial"/>
              <a:buNone/>
            </a:pP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2 :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hardware is not any more powerful enough to tackle new cyber attacks.</a:t>
            </a:r>
          </a:p>
          <a:p>
            <a:pPr marL="0" indent="0">
              <a:buFont typeface="Arial"/>
              <a:buNone/>
            </a:pP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vehicle manufacturer decides to update the Automotive Gateway. It is the central unit that controls the data stream from / to the in-vehicle-network  </a:t>
            </a:r>
          </a:p>
        </p:txBody>
      </p:sp>
      <p:sp>
        <p:nvSpPr>
          <p:cNvPr id="9" name="Flussdiagramm: Magnetplattenspeicher 8">
            <a:extLst>
              <a:ext uri="{FF2B5EF4-FFF2-40B4-BE49-F238E27FC236}">
                <a16:creationId xmlns:a16="http://schemas.microsoft.com/office/drawing/2014/main" id="{D13DF2CD-4424-4080-949D-582F4D1F93B5}"/>
              </a:ext>
            </a:extLst>
          </p:cNvPr>
          <p:cNvSpPr/>
          <p:nvPr/>
        </p:nvSpPr>
        <p:spPr>
          <a:xfrm>
            <a:off x="5159534" y="4786762"/>
            <a:ext cx="936104" cy="733659"/>
          </a:xfrm>
          <a:prstGeom prst="flowChartMagneticDisk">
            <a:avLst/>
          </a:prstGeom>
          <a:solidFill>
            <a:srgbClr val="92D050"/>
          </a:solidFill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A-GW 2</a:t>
            </a:r>
          </a:p>
        </p:txBody>
      </p:sp>
    </p:spTree>
    <p:extLst>
      <p:ext uri="{BB962C8B-B14F-4D97-AF65-F5344CB8AC3E}">
        <p14:creationId xmlns:p14="http://schemas.microsoft.com/office/powerpoint/2010/main" val="36029567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95440A2C-8D38-4AAD-B68E-0EDC15E7BA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1918800"/>
            <a:ext cx="5916126" cy="4428000"/>
          </a:xfrm>
          <a:prstGeom prst="rect">
            <a:avLst/>
          </a:prstGeom>
        </p:spPr>
      </p:pic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3321058" y="44624"/>
            <a:ext cx="5527051" cy="457315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defRPr sz="1800" spc="0">
                <a:solidFill>
                  <a:srgbClr val="000000"/>
                </a:solidFill>
              </a:defRPr>
            </a:pPr>
            <a:r>
              <a:rPr lang="en-US" sz="2400" b="1" dirty="0">
                <a:solidFill>
                  <a:schemeClr val="bg1"/>
                </a:solidFill>
                <a:latin typeface="Futura Std Book"/>
                <a:sym typeface="Futura Std Book"/>
              </a:rPr>
              <a:t>FIA Consumer Views on</a:t>
            </a:r>
            <a:br>
              <a:rPr lang="en-US" sz="2400" b="1" dirty="0">
                <a:solidFill>
                  <a:schemeClr val="bg1"/>
                </a:solidFill>
                <a:latin typeface="Futura Std Book"/>
                <a:sym typeface="Futura Std Book"/>
              </a:rPr>
            </a:br>
            <a:r>
              <a:rPr lang="en-US" sz="2400" b="1" dirty="0">
                <a:solidFill>
                  <a:schemeClr val="bg1"/>
                </a:solidFill>
                <a:latin typeface="Futura Std Book"/>
                <a:sym typeface="Futura Std Book"/>
              </a:rPr>
              <a:t>Automated and Connected Vehicles</a:t>
            </a:r>
            <a:endParaRPr sz="2400" b="1" dirty="0">
              <a:solidFill>
                <a:schemeClr val="bg1"/>
              </a:solidFill>
              <a:latin typeface="Futura Std Book"/>
              <a:sym typeface="Futura Std Book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fr-FR" smtClean="0"/>
              <a:t>11</a:t>
            </a:fld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000" y="1052736"/>
            <a:ext cx="8569840" cy="86409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harmonized communication channel  can ensure highest IT security over the lifetime,</a:t>
            </a:r>
          </a:p>
          <a:p>
            <a:pPr marL="0" lvl="0" indent="0">
              <a:buNone/>
            </a:pP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an Automotive Gateway (A-GW)</a:t>
            </a:r>
            <a:endParaRPr lang="en-US" sz="1800" b="1" dirty="0">
              <a:solidFill>
                <a:srgbClr val="002060"/>
              </a:solidFill>
              <a:latin typeface="Futura Std Light" pitchFamily="34" charset="0"/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5D45035-E739-4E67-9A37-5DD6577E5922}"/>
              </a:ext>
            </a:extLst>
          </p:cNvPr>
          <p:cNvSpPr txBox="1">
            <a:spLocks/>
          </p:cNvSpPr>
          <p:nvPr/>
        </p:nvSpPr>
        <p:spPr>
          <a:xfrm>
            <a:off x="5085957" y="2032324"/>
            <a:ext cx="3772053" cy="295381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>
            <a:lvl1pPr marL="342900" indent="-342900" defTabSz="4572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 defTabSz="457200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 defTabSz="4572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 defTabSz="457200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lvl4pPr>
            <a:lvl5pPr marL="2194560" indent="-365760" defTabSz="457200">
              <a:spcBef>
                <a:spcPts val="700"/>
              </a:spcBef>
              <a:buSzPct val="100000"/>
              <a:buFont typeface="Arial"/>
              <a:buChar char="»"/>
              <a:defRPr sz="3200">
                <a:latin typeface="Calibri"/>
                <a:ea typeface="Calibri"/>
                <a:cs typeface="Calibri"/>
                <a:sym typeface="Calibri"/>
              </a:defRPr>
            </a:lvl5pPr>
            <a:lvl6pPr marL="2651760" indent="-365760" defTabSz="4572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6pPr>
            <a:lvl7pPr marL="3108960" indent="-365760" defTabSz="4572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7pPr>
            <a:lvl8pPr marL="3566159" indent="-365759" defTabSz="4572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8pPr>
            <a:lvl9pPr marL="4023359" indent="-365759" defTabSz="4572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using a harmonized communication channel from /to the vehicle, hardware updates over the lifetime of the vehicle are possible.</a:t>
            </a:r>
          </a:p>
          <a:p>
            <a:pPr marL="0" indent="0">
              <a:buFont typeface="Arial"/>
              <a:buNone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/>
              <a:buNone/>
            </a:pP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 if the mobile network changes, a simple hardware update of the A-GW is sufficient to keep the vehicle securely connected.  </a:t>
            </a:r>
          </a:p>
          <a:p>
            <a:pPr marL="0" indent="0">
              <a:buFont typeface="Arial"/>
              <a:buNone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lussdiagramm: Magnetplattenspeicher 3">
            <a:extLst>
              <a:ext uri="{FF2B5EF4-FFF2-40B4-BE49-F238E27FC236}">
                <a16:creationId xmlns:a16="http://schemas.microsoft.com/office/drawing/2014/main" id="{2C336149-F675-4FE3-8942-5223ACB29D72}"/>
              </a:ext>
            </a:extLst>
          </p:cNvPr>
          <p:cNvSpPr/>
          <p:nvPr/>
        </p:nvSpPr>
        <p:spPr>
          <a:xfrm>
            <a:off x="1965600" y="4622400"/>
            <a:ext cx="936104" cy="733659"/>
          </a:xfrm>
          <a:prstGeom prst="flowChartMagneticDisk">
            <a:avLst/>
          </a:prstGeom>
          <a:solidFill>
            <a:srgbClr val="92D050"/>
          </a:solidFill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A-GW 2</a:t>
            </a:r>
          </a:p>
        </p:txBody>
      </p:sp>
    </p:spTree>
    <p:extLst>
      <p:ext uri="{BB962C8B-B14F-4D97-AF65-F5344CB8AC3E}">
        <p14:creationId xmlns:p14="http://schemas.microsoft.com/office/powerpoint/2010/main" val="85167285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3321058" y="44624"/>
            <a:ext cx="5527051" cy="457315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defRPr sz="1800" spc="0">
                <a:solidFill>
                  <a:srgbClr val="000000"/>
                </a:solidFill>
              </a:defRPr>
            </a:pPr>
            <a:r>
              <a:rPr lang="en-US" sz="2400" b="1" dirty="0">
                <a:solidFill>
                  <a:schemeClr val="bg1"/>
                </a:solidFill>
                <a:latin typeface="Futura Std Book"/>
                <a:sym typeface="Futura Std Book"/>
              </a:rPr>
              <a:t>FIA Consumer Views on</a:t>
            </a:r>
            <a:br>
              <a:rPr lang="en-US" sz="2400" b="1" dirty="0">
                <a:solidFill>
                  <a:schemeClr val="bg1"/>
                </a:solidFill>
                <a:latin typeface="Futura Std Book"/>
                <a:sym typeface="Futura Std Book"/>
              </a:rPr>
            </a:br>
            <a:r>
              <a:rPr lang="en-US" sz="2400" b="1" dirty="0">
                <a:solidFill>
                  <a:schemeClr val="bg1"/>
                </a:solidFill>
                <a:latin typeface="Futura Std Book"/>
                <a:sym typeface="Futura Std Book"/>
              </a:rPr>
              <a:t>Automated and Connected Vehicles</a:t>
            </a:r>
            <a:endParaRPr sz="2400" b="1" dirty="0">
              <a:solidFill>
                <a:schemeClr val="bg1"/>
              </a:solidFill>
              <a:latin typeface="Futura Std Book"/>
              <a:sym typeface="Futura Std Book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fr-FR" smtClean="0"/>
              <a:t>12</a:t>
            </a:fld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474" y="3140968"/>
            <a:ext cx="5527051" cy="86409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FIA proposes WP 29 to mandate GRVA to regulate</a:t>
            </a:r>
          </a:p>
          <a:p>
            <a:pPr marL="0" lvl="0" indent="0">
              <a:buNone/>
            </a:pP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Security over the Lifetime of a Vehicle</a:t>
            </a:r>
          </a:p>
          <a:p>
            <a:pPr marL="0" lvl="0" indent="0">
              <a:buNone/>
            </a:pP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UNECE level in the framework of the 1958 agreement</a:t>
            </a:r>
            <a:endParaRPr lang="en-US" sz="1800" b="1" dirty="0">
              <a:solidFill>
                <a:srgbClr val="002060"/>
              </a:solidFill>
              <a:latin typeface="Futura Std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57416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27" y="2060849"/>
            <a:ext cx="4303165" cy="181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4396463"/>
            <a:ext cx="3888432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Thank</a:t>
            </a:r>
            <a:r>
              <a:rPr kumimoji="0" lang="en-GB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you for your attention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baseline="0" dirty="0">
              <a:solidFill>
                <a:srgbClr val="00000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8760"/>
            <a:ext cx="3761348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10" y="1124744"/>
            <a:ext cx="4360293" cy="52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5737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3995936" y="72885"/>
            <a:ext cx="4948902" cy="664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algn="r">
              <a:lnSpc>
                <a:spcPct val="90000"/>
              </a:lnSpc>
              <a:spcBef>
                <a:spcPts val="100"/>
              </a:spcBef>
              <a:defRPr sz="2200" b="1" spc="130">
                <a:solidFill>
                  <a:srgbClr val="FFFFFF"/>
                </a:solidFill>
                <a:latin typeface="Futura Std Book"/>
                <a:ea typeface="Futura Std Book"/>
                <a:cs typeface="Futura Std Book"/>
                <a:sym typeface="Futura Std Book"/>
              </a:defRPr>
            </a:lvl1pPr>
          </a:lstStyle>
          <a:p>
            <a:pPr>
              <a:spcAft>
                <a:spcPts val="100"/>
              </a:spcAft>
            </a:pPr>
            <a:r>
              <a:rPr lang="en-US" sz="2400" dirty="0">
                <a:solidFill>
                  <a:schemeClr val="bg1"/>
                </a:solidFill>
              </a:rPr>
              <a:t>THE FIA: a </a:t>
            </a:r>
            <a:r>
              <a:rPr lang="en-US" dirty="0">
                <a:solidFill>
                  <a:schemeClr val="bg1"/>
                </a:solidFill>
              </a:rPr>
              <a:t>worldwide</a:t>
            </a:r>
            <a:r>
              <a:rPr lang="en-US" sz="2400" dirty="0">
                <a:solidFill>
                  <a:schemeClr val="bg1"/>
                </a:solidFill>
              </a:rPr>
              <a:t> presence</a:t>
            </a:r>
          </a:p>
        </p:txBody>
      </p:sp>
      <p:pic>
        <p:nvPicPr>
          <p:cNvPr id="75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5057" y="162673"/>
            <a:ext cx="757379" cy="514406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Shape 76"/>
          <p:cNvSpPr>
            <a:spLocks noGrp="1"/>
          </p:cNvSpPr>
          <p:nvPr>
            <p:ph type="sldNum" sz="quarter" idx="4294967295"/>
          </p:nvPr>
        </p:nvSpPr>
        <p:spPr>
          <a:xfrm>
            <a:off x="6553200" y="6221730"/>
            <a:ext cx="2133600" cy="2692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2</a:t>
            </a:fld>
            <a:endParaRPr sz="1200" dirty="0">
              <a:solidFill>
                <a:srgbClr val="888888"/>
              </a:solidFill>
            </a:endParaRPr>
          </a:p>
        </p:txBody>
      </p:sp>
      <p:sp>
        <p:nvSpPr>
          <p:cNvPr id="79" name="Shape 79"/>
          <p:cNvSpPr/>
          <p:nvPr/>
        </p:nvSpPr>
        <p:spPr>
          <a:xfrm>
            <a:off x="76200" y="3439159"/>
            <a:ext cx="1798638" cy="48900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05" y="1462480"/>
            <a:ext cx="5724128" cy="4442361"/>
          </a:xfrm>
          <a:prstGeom prst="rect">
            <a:avLst/>
          </a:prstGeom>
        </p:spPr>
      </p:pic>
      <p:sp>
        <p:nvSpPr>
          <p:cNvPr id="11" name="Shape 77"/>
          <p:cNvSpPr/>
          <p:nvPr/>
        </p:nvSpPr>
        <p:spPr>
          <a:xfrm>
            <a:off x="5791887" y="2038775"/>
            <a:ext cx="3210346" cy="39318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lvl="0">
              <a:spcBef>
                <a:spcPts val="700"/>
              </a:spcBef>
              <a:buSzPct val="100000"/>
            </a:pPr>
            <a:r>
              <a:rPr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Futura Std Light"/>
              </a:rPr>
              <a:t>Founded in 1904, with headquarters in Paris, the Fédération Internationale de l'Automobile (FIA) is </a:t>
            </a:r>
            <a:endParaRPr lang="fr-FR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Futura Std Light"/>
            </a:endParaRPr>
          </a:p>
          <a:p>
            <a:pPr lvl="0">
              <a:spcBef>
                <a:spcPts val="700"/>
              </a:spcBef>
              <a:buSzPct val="100000"/>
            </a:pPr>
            <a:r>
              <a:rPr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Futura Std Light"/>
              </a:rPr>
              <a:t>a non-profit making association. </a:t>
            </a:r>
            <a:endParaRPr lang="fr-FR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Futura Std Light"/>
            </a:endParaRPr>
          </a:p>
          <a:p>
            <a:pPr lvl="0">
              <a:spcBef>
                <a:spcPts val="700"/>
              </a:spcBef>
              <a:buSzPct val="100000"/>
            </a:pPr>
            <a:endParaRPr lang="fr-FR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Futura Std Light"/>
            </a:endParaRPr>
          </a:p>
          <a:p>
            <a:pPr lvl="0">
              <a:spcBef>
                <a:spcPts val="700"/>
              </a:spcBef>
              <a:buSzPct val="100000"/>
            </a:pPr>
            <a:r>
              <a:rPr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Futura Std Light"/>
              </a:rPr>
              <a:t>It brings together </a:t>
            </a:r>
            <a:r>
              <a:rPr lang="fr-F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Futura Std Light"/>
              </a:rPr>
              <a:t>246</a:t>
            </a:r>
            <a:r>
              <a:rPr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Futura Std Light"/>
              </a:rPr>
              <a:t> national motoring and sporting </a:t>
            </a:r>
            <a:r>
              <a:rPr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Futura Std Light"/>
              </a:rPr>
              <a:t>organisations</a:t>
            </a:r>
            <a:r>
              <a:rPr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Futura Std Light"/>
              </a:rPr>
              <a:t> from 14</a:t>
            </a:r>
            <a:r>
              <a:rPr lang="fr-CH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Futura Std Light"/>
              </a:rPr>
              <a:t>5</a:t>
            </a:r>
            <a:br>
              <a:rPr lang="fr-CH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Futura Std Light"/>
              </a:rPr>
            </a:br>
            <a:r>
              <a:rPr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Futura Std Light"/>
              </a:rPr>
              <a:t>countries on five continents. </a:t>
            </a:r>
          </a:p>
          <a:p>
            <a:pPr lvl="0"/>
            <a:endParaRPr sz="1600" dirty="0">
              <a:solidFill>
                <a:srgbClr val="002D5F"/>
              </a:solidFill>
              <a:latin typeface="Futura Std Light"/>
              <a:ea typeface="Futura Std Light"/>
              <a:cs typeface="Futura Std Light"/>
              <a:sym typeface="Futura Std Light"/>
            </a:endParaRPr>
          </a:p>
          <a:p>
            <a:pPr lvl="0"/>
            <a:r>
              <a:rPr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Futura Std Light"/>
              </a:rPr>
              <a:t>Its member clubs represent 80 millions of motorists</a:t>
            </a:r>
          </a:p>
        </p:txBody>
      </p:sp>
    </p:spTree>
    <p:extLst>
      <p:ext uri="{BB962C8B-B14F-4D97-AF65-F5344CB8AC3E}">
        <p14:creationId xmlns:p14="http://schemas.microsoft.com/office/powerpoint/2010/main" val="138365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image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"/>
            <a:ext cx="9144000" cy="839757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5057" y="162673"/>
            <a:ext cx="757379" cy="514406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Shape 83"/>
          <p:cNvSpPr/>
          <p:nvPr/>
        </p:nvSpPr>
        <p:spPr>
          <a:xfrm>
            <a:off x="1381327" y="253677"/>
            <a:ext cx="7460941" cy="332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lnSpc>
                <a:spcPct val="90000"/>
              </a:lnSpc>
              <a:spcBef>
                <a:spcPts val="100"/>
              </a:spcBef>
              <a:defRPr sz="2200" b="1" spc="130">
                <a:solidFill>
                  <a:srgbClr val="FFFFFF"/>
                </a:solidFill>
                <a:latin typeface="Futura Std Book"/>
                <a:ea typeface="Futura Std Book"/>
                <a:cs typeface="Futura Std Book"/>
                <a:sym typeface="Futura Std Book"/>
              </a:defRPr>
            </a:lvl1pPr>
          </a:lstStyle>
          <a:p>
            <a:pPr>
              <a:spcAft>
                <a:spcPts val="100"/>
              </a:spcAft>
            </a:pPr>
            <a:r>
              <a:rPr lang="en-US" sz="2400" dirty="0">
                <a:solidFill>
                  <a:schemeClr val="bg1"/>
                </a:solidFill>
              </a:rPr>
              <a:t>THE FIA: two pillars</a:t>
            </a:r>
          </a:p>
        </p:txBody>
      </p:sp>
      <p:sp>
        <p:nvSpPr>
          <p:cNvPr id="85" name="Shape 85"/>
          <p:cNvSpPr/>
          <p:nvPr/>
        </p:nvSpPr>
        <p:spPr>
          <a:xfrm>
            <a:off x="755576" y="1265340"/>
            <a:ext cx="3395911" cy="436608"/>
          </a:xfrm>
          <a:prstGeom prst="rect">
            <a:avLst/>
          </a:prstGeom>
          <a:solidFill>
            <a:srgbClr val="03B0E1"/>
          </a:solidFill>
          <a:ln w="38100"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 b="1" dirty="0">
                <a:latin typeface="Futura Std Light" pitchFamily="34" charset="0"/>
              </a:rPr>
              <a:t>SPORT</a:t>
            </a:r>
          </a:p>
        </p:txBody>
      </p:sp>
      <p:sp>
        <p:nvSpPr>
          <p:cNvPr id="86" name="Shape 86"/>
          <p:cNvSpPr/>
          <p:nvPr/>
        </p:nvSpPr>
        <p:spPr>
          <a:xfrm>
            <a:off x="5033642" y="1265340"/>
            <a:ext cx="3395911" cy="436608"/>
          </a:xfrm>
          <a:prstGeom prst="rect">
            <a:avLst/>
          </a:prstGeom>
          <a:solidFill>
            <a:srgbClr val="03B0E1"/>
          </a:solidFill>
          <a:ln w="38100"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 b="1" dirty="0">
                <a:latin typeface="Futura Std Light" pitchFamily="34" charset="0"/>
              </a:rPr>
              <a:t>MOBILITY</a:t>
            </a:r>
          </a:p>
        </p:txBody>
      </p:sp>
      <p:sp>
        <p:nvSpPr>
          <p:cNvPr id="87" name="Shape 87"/>
          <p:cNvSpPr/>
          <p:nvPr/>
        </p:nvSpPr>
        <p:spPr>
          <a:xfrm>
            <a:off x="5033642" y="1700808"/>
            <a:ext cx="3434011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algn="just"/>
            <a:r>
              <a:rPr b="1" dirty="0">
                <a:solidFill>
                  <a:srgbClr val="0E214C"/>
                </a:solidFill>
                <a:latin typeface="Calibri" panose="020F0502020204030204" pitchFamily="34" charset="0"/>
                <a:ea typeface="Futura Std Light"/>
                <a:cs typeface="Calibri" panose="020F0502020204030204" pitchFamily="34" charset="0"/>
                <a:sym typeface="Futura Std Light"/>
              </a:rPr>
              <a:t>Mission</a:t>
            </a:r>
            <a:r>
              <a:rPr dirty="0">
                <a:solidFill>
                  <a:srgbClr val="0E214C"/>
                </a:solidFill>
                <a:latin typeface="Calibri" panose="020F0502020204030204" pitchFamily="34" charset="0"/>
                <a:ea typeface="Futura Std Light"/>
                <a:cs typeface="Calibri" panose="020F0502020204030204" pitchFamily="34" charset="0"/>
                <a:sym typeface="Futura Std Light"/>
              </a:rPr>
              <a:t>: ensure that safe, affordable and clean systems of transport are available to all.</a:t>
            </a:r>
          </a:p>
        </p:txBody>
      </p:sp>
      <p:sp>
        <p:nvSpPr>
          <p:cNvPr id="88" name="Shape 88"/>
          <p:cNvSpPr/>
          <p:nvPr/>
        </p:nvSpPr>
        <p:spPr>
          <a:xfrm>
            <a:off x="736526" y="1713582"/>
            <a:ext cx="3434011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algn="just"/>
            <a:r>
              <a:rPr b="1" dirty="0">
                <a:solidFill>
                  <a:srgbClr val="0E214C"/>
                </a:solidFill>
                <a:latin typeface="Calibri" panose="020F0502020204030204" pitchFamily="34" charset="0"/>
                <a:ea typeface="Futura Std Light"/>
                <a:cs typeface="Calibri" panose="020F0502020204030204" pitchFamily="34" charset="0"/>
                <a:sym typeface="Futura Std Light"/>
              </a:rPr>
              <a:t>Mission</a:t>
            </a:r>
            <a:r>
              <a:rPr dirty="0">
                <a:solidFill>
                  <a:srgbClr val="0E214C"/>
                </a:solidFill>
                <a:latin typeface="Calibri" panose="020F0502020204030204" pitchFamily="34" charset="0"/>
                <a:ea typeface="Futura Std Light"/>
                <a:cs typeface="Calibri" panose="020F0502020204030204" pitchFamily="34" charset="0"/>
                <a:sym typeface="Futura Std Light"/>
              </a:rPr>
              <a:t>:</a:t>
            </a:r>
            <a:r>
              <a:rPr lang="fr-CH" dirty="0">
                <a:solidFill>
                  <a:srgbClr val="0E214C"/>
                </a:solidFill>
                <a:latin typeface="Calibri" panose="020F0502020204030204" pitchFamily="34" charset="0"/>
                <a:ea typeface="Futura Std Light"/>
                <a:cs typeface="Calibri" panose="020F0502020204030204" pitchFamily="34" charset="0"/>
                <a:sym typeface="Futura Std Light"/>
              </a:rPr>
              <a:t> </a:t>
            </a:r>
            <a:r>
              <a:rPr dirty="0">
                <a:solidFill>
                  <a:srgbClr val="0E214C"/>
                </a:solidFill>
                <a:latin typeface="Calibri" panose="020F0502020204030204" pitchFamily="34" charset="0"/>
                <a:ea typeface="Futura Std Light"/>
                <a:cs typeface="Calibri" panose="020F0502020204030204" pitchFamily="34" charset="0"/>
                <a:sym typeface="Futura Std Light"/>
              </a:rPr>
              <a:t>ensures that fair, capably regulated and above all safe events are conducted in all corners of the globe.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027" y="3035398"/>
            <a:ext cx="4844093" cy="24098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6136" y="3011600"/>
            <a:ext cx="2028738" cy="240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2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3321058" y="44624"/>
            <a:ext cx="5527051" cy="457315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defRPr sz="1800" spc="0">
                <a:solidFill>
                  <a:srgbClr val="000000"/>
                </a:solidFill>
              </a:defRPr>
            </a:pPr>
            <a:r>
              <a:rPr lang="en-US" sz="2400" b="1" dirty="0">
                <a:solidFill>
                  <a:schemeClr val="bg1"/>
                </a:solidFill>
                <a:latin typeface="Futura Std Book"/>
                <a:sym typeface="Futura Std Book"/>
              </a:rPr>
              <a:t>FIA Consumer Views on</a:t>
            </a:r>
            <a:br>
              <a:rPr lang="en-US" sz="2400" b="1" dirty="0">
                <a:solidFill>
                  <a:schemeClr val="bg1"/>
                </a:solidFill>
                <a:latin typeface="Futura Std Book"/>
                <a:sym typeface="Futura Std Book"/>
              </a:rPr>
            </a:br>
            <a:r>
              <a:rPr lang="en-US" sz="2400" b="1" dirty="0">
                <a:solidFill>
                  <a:schemeClr val="bg1"/>
                </a:solidFill>
                <a:latin typeface="Futura Std Book"/>
                <a:sym typeface="Futura Std Book"/>
              </a:rPr>
              <a:t>Automated and Connected Vehicles</a:t>
            </a:r>
            <a:endParaRPr sz="2400" b="1" dirty="0">
              <a:solidFill>
                <a:schemeClr val="bg1"/>
              </a:solidFill>
              <a:latin typeface="Futura Std Book"/>
              <a:sym typeface="Futura Std Book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fr-FR" smtClean="0"/>
              <a:t>4</a:t>
            </a:fld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656" y="1052736"/>
            <a:ext cx="8229600" cy="5073332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Automated and Connected Vehicles may improve Road Safety and offer new smart Mobility Services for the benefit of road users.</a:t>
            </a:r>
            <a:b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FIA welcomes the UNECE initiative to regulate IT Security, Data Privacy and Over The Air Updates</a:t>
            </a:r>
          </a:p>
          <a:p>
            <a:endParaRPr lang="en-US" sz="1800" dirty="0">
              <a:solidFill>
                <a:srgbClr val="002060"/>
              </a:solidFill>
              <a:latin typeface="Futura Std Light" pitchFamily="34" charset="0"/>
            </a:endParaRPr>
          </a:p>
          <a:p>
            <a:pPr marL="450850" indent="-450850"/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FIA sees potential for improvement in the current drafts of GRVA, such as:</a:t>
            </a:r>
            <a:b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Next to software, also hardware shall be updated</a:t>
            </a:r>
            <a:b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A harmonized communication channel shall ensure highest security as well as   authorised remote access to in-vehicle-data</a:t>
            </a:r>
            <a:b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0850" indent="-450850">
              <a:buNone/>
            </a:pP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3. IT security shall be ensured over the lifetime of the vehicle</a:t>
            </a:r>
            <a:endParaRPr lang="en-US" sz="1800" dirty="0">
              <a:solidFill>
                <a:srgbClr val="002060"/>
              </a:solidFill>
              <a:latin typeface="Futura Std Light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A6A51BC-C479-42C3-90CC-771566607C03}"/>
              </a:ext>
            </a:extLst>
          </p:cNvPr>
          <p:cNvSpPr/>
          <p:nvPr/>
        </p:nvSpPr>
        <p:spPr>
          <a:xfrm>
            <a:off x="683568" y="4900519"/>
            <a:ext cx="6408712" cy="369330"/>
          </a:xfrm>
          <a:prstGeom prst="rect">
            <a:avLst/>
          </a:prstGeom>
          <a:noFill/>
          <a:ln w="25400" cap="flat">
            <a:solidFill>
              <a:srgbClr val="92D05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501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3321058" y="44624"/>
            <a:ext cx="5527051" cy="457315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defRPr sz="1800" spc="0">
                <a:solidFill>
                  <a:srgbClr val="000000"/>
                </a:solidFill>
              </a:defRPr>
            </a:pPr>
            <a:r>
              <a:rPr lang="en-US" sz="2400" b="1" dirty="0">
                <a:solidFill>
                  <a:schemeClr val="bg1"/>
                </a:solidFill>
                <a:latin typeface="Futura Std Book"/>
                <a:sym typeface="Futura Std Book"/>
              </a:rPr>
              <a:t>FIA Consumer Views on</a:t>
            </a:r>
            <a:br>
              <a:rPr lang="en-US" sz="2400" b="1" dirty="0">
                <a:solidFill>
                  <a:schemeClr val="bg1"/>
                </a:solidFill>
                <a:latin typeface="Futura Std Book"/>
                <a:sym typeface="Futura Std Book"/>
              </a:rPr>
            </a:br>
            <a:r>
              <a:rPr lang="en-US" sz="2400" b="1" dirty="0">
                <a:solidFill>
                  <a:schemeClr val="bg1"/>
                </a:solidFill>
                <a:latin typeface="Futura Std Book"/>
                <a:sym typeface="Futura Std Book"/>
              </a:rPr>
              <a:t>Automated and Connected Vehicles</a:t>
            </a:r>
            <a:endParaRPr sz="2400" b="1" dirty="0">
              <a:solidFill>
                <a:schemeClr val="bg1"/>
              </a:solidFill>
              <a:latin typeface="Futura Std Book"/>
              <a:sym typeface="Futura Std Book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fr-FR" smtClean="0"/>
              <a:t>5</a:t>
            </a:fld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9838" y="998807"/>
            <a:ext cx="8596658" cy="50733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security over the lifetime of the vehicle; is this a topic for UNECE WP 29?</a:t>
            </a:r>
            <a:b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Existing examples of  UN Regulations (1958)  that cover the lifetime of the vehicle are: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No. 59 (Replacement (retrofit) silencing systems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No. 83 (including durability requirements and "in use" requirements)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No. 90 (Replacement braking parts)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No. 133 (Recyclability of motor vehicles)</a:t>
            </a:r>
          </a:p>
          <a:p>
            <a:pPr marL="0" indent="0">
              <a:buNone/>
            </a:pPr>
            <a:b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Legislation?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 legislations on national or regional level do not cover IT security issues, like updates of soft- or hardware. IT security is a new area in automotive regulation and requires technical adequate specifications, like updated software with better performance</a:t>
            </a:r>
          </a:p>
          <a:p>
            <a:pPr marL="0" indent="0">
              <a:buNone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FIA sees UNECE as the right place to regulate IT security over the lifetime of the vehicle</a:t>
            </a:r>
          </a:p>
          <a:p>
            <a:pPr marL="0" indent="0">
              <a:buNone/>
            </a:pPr>
            <a:endParaRPr lang="en-US" sz="1800" dirty="0">
              <a:solidFill>
                <a:srgbClr val="002060"/>
              </a:solidFill>
              <a:latin typeface="Futura Std Light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73DCF68-A653-495D-A104-9CDDD77BF76F}"/>
              </a:ext>
            </a:extLst>
          </p:cNvPr>
          <p:cNvSpPr/>
          <p:nvPr/>
        </p:nvSpPr>
        <p:spPr>
          <a:xfrm>
            <a:off x="426034" y="5551957"/>
            <a:ext cx="8260766" cy="397323"/>
          </a:xfrm>
          <a:prstGeom prst="rect">
            <a:avLst/>
          </a:prstGeom>
          <a:noFill/>
          <a:ln w="25400" cap="flat">
            <a:solidFill>
              <a:srgbClr val="92D05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120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3321058" y="44624"/>
            <a:ext cx="5527051" cy="457315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defRPr sz="1800" spc="0">
                <a:solidFill>
                  <a:srgbClr val="000000"/>
                </a:solidFill>
              </a:defRPr>
            </a:pPr>
            <a:r>
              <a:rPr lang="en-US" sz="2400" b="1" dirty="0">
                <a:solidFill>
                  <a:schemeClr val="bg1"/>
                </a:solidFill>
                <a:latin typeface="Futura Std Book"/>
                <a:sym typeface="Futura Std Book"/>
              </a:rPr>
              <a:t>FIA Consumer Views on</a:t>
            </a:r>
            <a:br>
              <a:rPr lang="en-US" sz="2400" b="1" dirty="0">
                <a:solidFill>
                  <a:schemeClr val="bg1"/>
                </a:solidFill>
                <a:latin typeface="Futura Std Book"/>
                <a:sym typeface="Futura Std Book"/>
              </a:rPr>
            </a:br>
            <a:r>
              <a:rPr lang="en-US" sz="2400" b="1" dirty="0">
                <a:solidFill>
                  <a:schemeClr val="bg1"/>
                </a:solidFill>
                <a:latin typeface="Futura Std Book"/>
                <a:sym typeface="Futura Std Book"/>
              </a:rPr>
              <a:t>Automated and Connected Vehicles</a:t>
            </a:r>
            <a:endParaRPr sz="2400" b="1" dirty="0">
              <a:solidFill>
                <a:schemeClr val="bg1"/>
              </a:solidFill>
              <a:latin typeface="Futura Std Book"/>
              <a:sym typeface="Futura Std Book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fr-FR" smtClean="0"/>
              <a:t>6</a:t>
            </a:fld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656" y="1052736"/>
            <a:ext cx="8229600" cy="1008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Lifetime vs Lifecycle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Lifetime of a vehicle starts with first registration of the vehicle and ends with the scrappage of the vehicle. It does not end with its decommissioning!</a:t>
            </a:r>
          </a:p>
          <a:p>
            <a:pPr marL="0" indent="0">
              <a:buNone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Lifecycle is related to the CSMS of a vehicle manufacturer, consumers need certainty for their vehicles, so Lifetime is the relevant term to look at</a:t>
            </a:r>
          </a:p>
          <a:p>
            <a:pPr marL="0" indent="0">
              <a:buNone/>
            </a:pPr>
            <a:endParaRPr lang="en-US" sz="1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b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solidFill>
                <a:srgbClr val="FF0000"/>
              </a:solidFill>
              <a:latin typeface="Futura Std Light" pitchFamily="34" charset="0"/>
            </a:endParaRPr>
          </a:p>
          <a:p>
            <a:endParaRPr lang="en-US" sz="1800" dirty="0">
              <a:solidFill>
                <a:srgbClr val="FF0000"/>
              </a:solidFill>
              <a:latin typeface="Futura Std Light" pitchFamily="34" charset="0"/>
            </a:endParaRPr>
          </a:p>
          <a:p>
            <a:endParaRPr lang="en-US" sz="1800" dirty="0">
              <a:solidFill>
                <a:srgbClr val="FF0000"/>
              </a:solidFill>
              <a:latin typeface="Futura Std Light" pitchFamily="34" charset="0"/>
            </a:endParaRPr>
          </a:p>
          <a:p>
            <a:endParaRPr lang="en-US" sz="1800" dirty="0">
              <a:solidFill>
                <a:srgbClr val="002060"/>
              </a:solidFill>
              <a:latin typeface="Futura Std Light" pitchFamily="34" charset="0"/>
            </a:endParaRPr>
          </a:p>
          <a:p>
            <a:endParaRPr lang="en-US" sz="1800" dirty="0">
              <a:solidFill>
                <a:srgbClr val="002060"/>
              </a:solidFill>
              <a:latin typeface="Futura Std Light" pitchFamily="34" charset="0"/>
            </a:endParaRPr>
          </a:p>
          <a:p>
            <a:endParaRPr lang="en-US" sz="1800" dirty="0">
              <a:solidFill>
                <a:srgbClr val="002060"/>
              </a:solidFill>
              <a:latin typeface="Futura Std Light" pitchFamily="34" charset="0"/>
            </a:endParaRPr>
          </a:p>
          <a:p>
            <a:endParaRPr lang="en-US" sz="1800" dirty="0">
              <a:solidFill>
                <a:srgbClr val="002060"/>
              </a:solidFill>
              <a:latin typeface="Futura Std Light" pitchFamily="34" charset="0"/>
            </a:endParaRPr>
          </a:p>
          <a:p>
            <a:endParaRPr lang="en-US" sz="1800" dirty="0">
              <a:solidFill>
                <a:srgbClr val="002060"/>
              </a:solidFill>
              <a:latin typeface="Futura Std Light" pitchFamily="34" charset="0"/>
            </a:endParaRPr>
          </a:p>
          <a:p>
            <a:endParaRPr lang="en-US" sz="1800" dirty="0">
              <a:solidFill>
                <a:srgbClr val="002060"/>
              </a:solidFill>
              <a:latin typeface="Futura Std Light" pitchFamily="34" charset="0"/>
            </a:endParaRPr>
          </a:p>
          <a:p>
            <a:endParaRPr lang="en-US" sz="1800" dirty="0">
              <a:solidFill>
                <a:srgbClr val="002060"/>
              </a:solidFill>
              <a:latin typeface="Futura Std Light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7707CF3-CFFD-4334-AB91-3E91B7ED3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001" y="3212976"/>
            <a:ext cx="8743950" cy="302895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A1652657-B65F-4279-AFA7-28E73ED80490}"/>
              </a:ext>
            </a:extLst>
          </p:cNvPr>
          <p:cNvSpPr/>
          <p:nvPr/>
        </p:nvSpPr>
        <p:spPr>
          <a:xfrm>
            <a:off x="2411760" y="2695100"/>
            <a:ext cx="792088" cy="369330"/>
          </a:xfrm>
          <a:prstGeom prst="rect">
            <a:avLst/>
          </a:prstGeom>
          <a:noFill/>
          <a:ln w="34925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highlight>
                <a:srgbClr val="FF0000"/>
              </a:highlight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226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F8FAA8B8-725E-42B3-B915-D4DAF1BF39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1908000"/>
            <a:ext cx="5971369" cy="4428000"/>
          </a:xfrm>
          <a:prstGeom prst="rect">
            <a:avLst/>
          </a:prstGeom>
        </p:spPr>
      </p:pic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3321058" y="44624"/>
            <a:ext cx="5527051" cy="457315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defRPr sz="1800" spc="0">
                <a:solidFill>
                  <a:srgbClr val="000000"/>
                </a:solidFill>
              </a:defRPr>
            </a:pPr>
            <a:r>
              <a:rPr lang="en-US" sz="2400" b="1" dirty="0">
                <a:solidFill>
                  <a:schemeClr val="bg1"/>
                </a:solidFill>
                <a:latin typeface="Futura Std Book"/>
                <a:sym typeface="Futura Std Book"/>
              </a:rPr>
              <a:t>FIA Consumer Views on</a:t>
            </a:r>
            <a:br>
              <a:rPr lang="en-US" sz="2400" b="1" dirty="0">
                <a:solidFill>
                  <a:schemeClr val="bg1"/>
                </a:solidFill>
                <a:latin typeface="Futura Std Book"/>
                <a:sym typeface="Futura Std Book"/>
              </a:rPr>
            </a:br>
            <a:r>
              <a:rPr lang="en-US" sz="2400" b="1" dirty="0">
                <a:solidFill>
                  <a:schemeClr val="bg1"/>
                </a:solidFill>
                <a:latin typeface="Futura Std Book"/>
                <a:sym typeface="Futura Std Book"/>
              </a:rPr>
              <a:t>Automated and Connected Vehicles</a:t>
            </a:r>
            <a:endParaRPr sz="2400" b="1" dirty="0">
              <a:solidFill>
                <a:schemeClr val="bg1"/>
              </a:solidFill>
              <a:latin typeface="Futura Std Book"/>
              <a:sym typeface="Futura Std Book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fr-FR" smtClean="0"/>
              <a:t>7</a:t>
            </a:fld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052736"/>
            <a:ext cx="8516744" cy="864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harmonized communication channel  can ensure highest IT security over the lifetime,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an Automotive Gateway (A-GW)</a:t>
            </a:r>
            <a:endParaRPr lang="en-US" sz="1800" b="1" dirty="0">
              <a:solidFill>
                <a:srgbClr val="002060"/>
              </a:solidFill>
              <a:latin typeface="Futura Std Light" pitchFamily="34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F3EEECB6-07E3-4161-9F2D-2AFDABE3E68A}"/>
              </a:ext>
            </a:extLst>
          </p:cNvPr>
          <p:cNvSpPr/>
          <p:nvPr/>
        </p:nvSpPr>
        <p:spPr>
          <a:xfrm>
            <a:off x="6129195" y="5924713"/>
            <a:ext cx="24048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Bi-directional transfer of vehicle data and functions,  NO software changes</a:t>
            </a:r>
            <a:endParaRPr lang="de-DE" sz="100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B64C95-8584-48A8-9682-CC3FD31BBDFC}"/>
              </a:ext>
            </a:extLst>
          </p:cNvPr>
          <p:cNvSpPr txBox="1">
            <a:spLocks/>
          </p:cNvSpPr>
          <p:nvPr/>
        </p:nvSpPr>
        <p:spPr>
          <a:xfrm>
            <a:off x="5586637" y="2132856"/>
            <a:ext cx="3772053" cy="864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>
            <a:lvl1pPr marL="342900" indent="-342900" defTabSz="4572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 defTabSz="457200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 defTabSz="4572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 defTabSz="457200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lvl4pPr>
            <a:lvl5pPr marL="2194560" indent="-365760" defTabSz="457200">
              <a:spcBef>
                <a:spcPts val="700"/>
              </a:spcBef>
              <a:buSzPct val="100000"/>
              <a:buFont typeface="Arial"/>
              <a:buChar char="»"/>
              <a:defRPr sz="3200">
                <a:latin typeface="Calibri"/>
                <a:ea typeface="Calibri"/>
                <a:cs typeface="Calibri"/>
                <a:sym typeface="Calibri"/>
              </a:defRPr>
            </a:lvl5pPr>
            <a:lvl6pPr marL="2651760" indent="-365760" defTabSz="4572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6pPr>
            <a:lvl7pPr marL="3108960" indent="-365760" defTabSz="4572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7pPr>
            <a:lvl8pPr marL="3566159" indent="-365759" defTabSz="4572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8pPr>
            <a:lvl9pPr marL="4023359" indent="-365759" defTabSz="4572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A-GW covers all use cases of an automated and connected vehicle, such as V2V and V2I as well as diagnostics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7D8657F-2C82-4734-8D9B-88562064D28E}"/>
              </a:ext>
            </a:extLst>
          </p:cNvPr>
          <p:cNvSpPr/>
          <p:nvPr/>
        </p:nvSpPr>
        <p:spPr>
          <a:xfrm>
            <a:off x="6136065" y="5085184"/>
            <a:ext cx="243368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Authorisation</a:t>
            </a:r>
            <a:r>
              <a:rPr lang="de-DE" sz="100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, Authentication, </a:t>
            </a:r>
            <a:r>
              <a:rPr lang="de-DE" sz="100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Certification</a:t>
            </a:r>
            <a:endParaRPr lang="de-DE" sz="1000" dirty="0">
              <a:solidFill>
                <a:srgbClr val="000000"/>
              </a:solidFill>
              <a:highlight>
                <a:srgbClr val="FFFF00"/>
              </a:highlight>
              <a:latin typeface="Calibri" panose="020F0502020204030204" pitchFamily="34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DFB8A58-6EE0-4E10-AFEF-C2ABAED0CF80}"/>
              </a:ext>
            </a:extLst>
          </p:cNvPr>
          <p:cNvSpPr/>
          <p:nvPr/>
        </p:nvSpPr>
        <p:spPr>
          <a:xfrm>
            <a:off x="6106511" y="4469469"/>
            <a:ext cx="25802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Harmonised</a:t>
            </a:r>
            <a:r>
              <a:rPr lang="en-US" sz="100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 Automotive Gateway,</a:t>
            </a:r>
            <a:br>
              <a:rPr lang="en-US" sz="100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</a:br>
            <a:r>
              <a:rPr lang="en-US" sz="100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externally administrated (A-GW Admin) including firewall and 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authorisation</a:t>
            </a:r>
            <a:r>
              <a:rPr lang="en-US" sz="100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 concept</a:t>
            </a:r>
            <a:endParaRPr lang="de-DE" sz="1000" dirty="0">
              <a:highlight>
                <a:srgbClr val="FFFF00"/>
              </a:highlight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F471178B-97EC-491D-A1C3-CB257F5E6FEC}"/>
              </a:ext>
            </a:extLst>
          </p:cNvPr>
          <p:cNvSpPr/>
          <p:nvPr/>
        </p:nvSpPr>
        <p:spPr>
          <a:xfrm>
            <a:off x="2123728" y="1844824"/>
            <a:ext cx="864096" cy="1584176"/>
          </a:xfrm>
          <a:prstGeom prst="rect">
            <a:avLst/>
          </a:prstGeom>
          <a:noFill/>
          <a:ln w="63500" cap="flat">
            <a:solidFill>
              <a:srgbClr val="00B05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BF52A4B9-8A83-4844-A8A9-C6C14EC99FDD}"/>
              </a:ext>
            </a:extLst>
          </p:cNvPr>
          <p:cNvSpPr/>
          <p:nvPr/>
        </p:nvSpPr>
        <p:spPr>
          <a:xfrm>
            <a:off x="1907704" y="4539317"/>
            <a:ext cx="864096" cy="545867"/>
          </a:xfrm>
          <a:prstGeom prst="rect">
            <a:avLst/>
          </a:prstGeom>
          <a:noFill/>
          <a:ln w="63500" cap="flat">
            <a:solidFill>
              <a:srgbClr val="00B05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0CBF5C78-7520-44BD-BC77-CB4AD1ABAB71}"/>
              </a:ext>
            </a:extLst>
          </p:cNvPr>
          <p:cNvSpPr/>
          <p:nvPr/>
        </p:nvSpPr>
        <p:spPr>
          <a:xfrm>
            <a:off x="6158109" y="3946728"/>
            <a:ext cx="240482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Software Updates OTA by VM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87042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F595903-28F4-4B25-8F32-C125D474C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1908000"/>
            <a:ext cx="5968501" cy="4426080"/>
          </a:xfrm>
          <a:prstGeom prst="rect">
            <a:avLst/>
          </a:prstGeom>
        </p:spPr>
      </p:pic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3321058" y="44624"/>
            <a:ext cx="5527051" cy="457315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defRPr sz="1800" spc="0">
                <a:solidFill>
                  <a:srgbClr val="000000"/>
                </a:solidFill>
              </a:defRPr>
            </a:pPr>
            <a:r>
              <a:rPr lang="en-US" sz="2400" b="1" dirty="0">
                <a:solidFill>
                  <a:schemeClr val="bg1"/>
                </a:solidFill>
                <a:latin typeface="Futura Std Book"/>
                <a:sym typeface="Futura Std Book"/>
              </a:rPr>
              <a:t>FIA Consumer Views on</a:t>
            </a:r>
            <a:br>
              <a:rPr lang="en-US" sz="2400" b="1" dirty="0">
                <a:solidFill>
                  <a:schemeClr val="bg1"/>
                </a:solidFill>
                <a:latin typeface="Futura Std Book"/>
                <a:sym typeface="Futura Std Book"/>
              </a:rPr>
            </a:br>
            <a:r>
              <a:rPr lang="en-US" sz="2400" b="1" dirty="0">
                <a:solidFill>
                  <a:schemeClr val="bg1"/>
                </a:solidFill>
                <a:latin typeface="Futura Std Book"/>
                <a:sym typeface="Futura Std Book"/>
              </a:rPr>
              <a:t>Automated and Connected Vehicles</a:t>
            </a:r>
            <a:endParaRPr sz="2400" b="1" dirty="0">
              <a:solidFill>
                <a:schemeClr val="bg1"/>
              </a:solidFill>
              <a:latin typeface="Futura Std Book"/>
              <a:sym typeface="Futura Std Book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fr-FR" smtClean="0"/>
              <a:t>8</a:t>
            </a:fld>
            <a:endParaRPr lang="fr-FR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76A9D75C-0091-4B30-A5C6-34065FDC29F8}"/>
              </a:ext>
            </a:extLst>
          </p:cNvPr>
          <p:cNvSpPr/>
          <p:nvPr/>
        </p:nvSpPr>
        <p:spPr>
          <a:xfrm>
            <a:off x="755576" y="1916832"/>
            <a:ext cx="2088232" cy="3024337"/>
          </a:xfrm>
          <a:prstGeom prst="rect">
            <a:avLst/>
          </a:prstGeom>
          <a:noFill/>
          <a:ln w="6350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0DD0E3E1-F1CF-4105-A26B-C97D31411470}"/>
              </a:ext>
            </a:extLst>
          </p:cNvPr>
          <p:cNvSpPr txBox="1"/>
          <p:nvPr/>
        </p:nvSpPr>
        <p:spPr>
          <a:xfrm>
            <a:off x="5633856" y="2601779"/>
            <a:ext cx="3214253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FillTx/>
                <a:latin typeface="Calibri"/>
                <a:ea typeface="Calibri"/>
                <a:cs typeface="Calibri"/>
                <a:sym typeface="Calibri"/>
              </a:rPr>
              <a:t>Privileged</a:t>
            </a: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FillTx/>
                <a:latin typeface="Calibri"/>
                <a:ea typeface="Calibri"/>
                <a:cs typeface="Calibri"/>
                <a:sym typeface="Calibri"/>
              </a:rPr>
              <a:t>Role</a:t>
            </a: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FillTx/>
                <a:latin typeface="Calibri"/>
                <a:ea typeface="Calibri"/>
                <a:cs typeface="Calibri"/>
                <a:sym typeface="Calibri"/>
              </a:rPr>
              <a:t> for VM to update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 err="1">
                <a:solidFill>
                  <a:srgbClr val="000000"/>
                </a:solidFill>
                <a:highlight>
                  <a:srgbClr val="FFFF00"/>
                </a:highlight>
              </a:rPr>
              <a:t>software</a:t>
            </a:r>
            <a:r>
              <a:rPr lang="de-DE" dirty="0">
                <a:solidFill>
                  <a:srgbClr val="000000"/>
                </a:solidFill>
                <a:highlight>
                  <a:srgbClr val="FFFF00"/>
                </a:highlight>
              </a:rPr>
              <a:t> OTA</a:t>
            </a: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079F742-6D8B-4CEE-8C3C-33D7FC009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512" y="1052736"/>
            <a:ext cx="8516744" cy="864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harmonized communication channel  can ensure highest IT security over the lifetime,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an Automotive Gateway (A-GW)</a:t>
            </a:r>
            <a:endParaRPr lang="en-US" sz="1800" b="1" dirty="0">
              <a:solidFill>
                <a:srgbClr val="002060"/>
              </a:solidFill>
              <a:latin typeface="Futura Std Light" pitchFamily="34" charset="0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2D771987-247F-4837-843E-FD913A978920}"/>
              </a:ext>
            </a:extLst>
          </p:cNvPr>
          <p:cNvSpPr/>
          <p:nvPr/>
        </p:nvSpPr>
        <p:spPr>
          <a:xfrm>
            <a:off x="6129195" y="5924713"/>
            <a:ext cx="24048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Bi-directional transfer of vehicle data and functions,  NO software changes</a:t>
            </a:r>
            <a:endParaRPr lang="de-DE" sz="1000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186F0184-4963-4C33-8CFB-ADDD3465C7DF}"/>
              </a:ext>
            </a:extLst>
          </p:cNvPr>
          <p:cNvSpPr/>
          <p:nvPr/>
        </p:nvSpPr>
        <p:spPr>
          <a:xfrm>
            <a:off x="6136065" y="5085184"/>
            <a:ext cx="243368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 err="1">
                <a:solidFill>
                  <a:srgbClr val="000000"/>
                </a:solidFill>
                <a:latin typeface="Calibri" panose="020F0502020204030204" pitchFamily="34" charset="0"/>
              </a:rPr>
              <a:t>Authorisation</a:t>
            </a:r>
            <a:r>
              <a:rPr lang="de-DE" sz="1000" dirty="0">
                <a:solidFill>
                  <a:srgbClr val="000000"/>
                </a:solidFill>
                <a:latin typeface="Calibri" panose="020F0502020204030204" pitchFamily="34" charset="0"/>
              </a:rPr>
              <a:t>, Authentication, </a:t>
            </a:r>
            <a:r>
              <a:rPr lang="de-DE" sz="1000" dirty="0" err="1">
                <a:solidFill>
                  <a:srgbClr val="000000"/>
                </a:solidFill>
                <a:latin typeface="Calibri" panose="020F0502020204030204" pitchFamily="34" charset="0"/>
              </a:rPr>
              <a:t>Certification</a:t>
            </a:r>
            <a:endParaRPr lang="de-DE" sz="1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7EB59E5D-94FE-4087-83DF-33B24681E9C3}"/>
              </a:ext>
            </a:extLst>
          </p:cNvPr>
          <p:cNvSpPr/>
          <p:nvPr/>
        </p:nvSpPr>
        <p:spPr>
          <a:xfrm>
            <a:off x="6106511" y="4469469"/>
            <a:ext cx="25802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</a:rPr>
              <a:t>Harmonised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 Automotive Gateway,</a:t>
            </a:r>
            <a:b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externally administrated (A-GW Admin) including firewall and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</a:rPr>
              <a:t>authorisation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 concept</a:t>
            </a:r>
            <a:endParaRPr lang="de-DE" sz="1000" dirty="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26F55AD1-9444-468D-A42C-C8F449473F85}"/>
              </a:ext>
            </a:extLst>
          </p:cNvPr>
          <p:cNvSpPr/>
          <p:nvPr/>
        </p:nvSpPr>
        <p:spPr>
          <a:xfrm>
            <a:off x="6158109" y="3946728"/>
            <a:ext cx="240482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Software Updates OTA by VM</a:t>
            </a:r>
            <a:endParaRPr lang="de-DE" sz="1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795696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7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A927D11-E642-4FC5-93C8-7F85B9586F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1918800"/>
            <a:ext cx="5916126" cy="4428000"/>
          </a:xfrm>
          <a:prstGeom prst="rect">
            <a:avLst/>
          </a:prstGeom>
        </p:spPr>
      </p:pic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3321058" y="44624"/>
            <a:ext cx="5527051" cy="457315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defRPr sz="1800" spc="0">
                <a:solidFill>
                  <a:srgbClr val="000000"/>
                </a:solidFill>
              </a:defRPr>
            </a:pPr>
            <a:r>
              <a:rPr lang="en-US" sz="2400" b="1" dirty="0">
                <a:solidFill>
                  <a:schemeClr val="bg1"/>
                </a:solidFill>
                <a:latin typeface="Futura Std Book"/>
                <a:sym typeface="Futura Std Book"/>
              </a:rPr>
              <a:t>FIA Consumer Views on</a:t>
            </a:r>
            <a:br>
              <a:rPr lang="en-US" sz="2400" b="1" dirty="0">
                <a:solidFill>
                  <a:schemeClr val="bg1"/>
                </a:solidFill>
                <a:latin typeface="Futura Std Book"/>
                <a:sym typeface="Futura Std Book"/>
              </a:rPr>
            </a:br>
            <a:r>
              <a:rPr lang="en-US" sz="2400" b="1" dirty="0">
                <a:solidFill>
                  <a:schemeClr val="bg1"/>
                </a:solidFill>
                <a:latin typeface="Futura Std Book"/>
                <a:sym typeface="Futura Std Book"/>
              </a:rPr>
              <a:t>Automated and Connected Vehicles</a:t>
            </a:r>
            <a:endParaRPr sz="2400" b="1" dirty="0">
              <a:solidFill>
                <a:schemeClr val="bg1"/>
              </a:solidFill>
              <a:latin typeface="Futura Std Book"/>
              <a:sym typeface="Futura Std Book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fr-FR" smtClean="0"/>
              <a:t>9</a:t>
            </a:fld>
            <a:endParaRPr lang="fr-FR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5D45035-E739-4E67-9A37-5DD6577E5922}"/>
              </a:ext>
            </a:extLst>
          </p:cNvPr>
          <p:cNvSpPr txBox="1">
            <a:spLocks/>
          </p:cNvSpPr>
          <p:nvPr/>
        </p:nvSpPr>
        <p:spPr>
          <a:xfrm>
            <a:off x="5076055" y="2035581"/>
            <a:ext cx="3772053" cy="864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>
            <a:lvl1pPr marL="342900" indent="-342900" defTabSz="4572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 defTabSz="457200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 defTabSz="4572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 defTabSz="457200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lvl4pPr>
            <a:lvl5pPr marL="2194560" indent="-365760" defTabSz="457200">
              <a:spcBef>
                <a:spcPts val="700"/>
              </a:spcBef>
              <a:buSzPct val="100000"/>
              <a:buFont typeface="Arial"/>
              <a:buChar char="»"/>
              <a:defRPr sz="3200">
                <a:latin typeface="Calibri"/>
                <a:ea typeface="Calibri"/>
                <a:cs typeface="Calibri"/>
                <a:sym typeface="Calibri"/>
              </a:defRPr>
            </a:lvl5pPr>
            <a:lvl6pPr marL="2651760" indent="-365760" defTabSz="4572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6pPr>
            <a:lvl7pPr marL="3108960" indent="-365760" defTabSz="4572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7pPr>
            <a:lvl8pPr marL="3566159" indent="-365759" defTabSz="4572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8pPr>
            <a:lvl9pPr marL="4023359" indent="-365759" defTabSz="4572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 Cyber Attack</a:t>
            </a:r>
          </a:p>
          <a:p>
            <a:pPr marL="0" indent="0">
              <a:buFont typeface="Arial"/>
              <a:buNone/>
            </a:pP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1 :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VM updates the software of ECU(s) and the firewall of the A-GW by OTA update by his privileged role through a communication channel to the vehicle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5261AB5-2DE3-48EF-A241-6B64234B8730}"/>
              </a:ext>
            </a:extLst>
          </p:cNvPr>
          <p:cNvSpPr/>
          <p:nvPr/>
        </p:nvSpPr>
        <p:spPr>
          <a:xfrm>
            <a:off x="6095637" y="3974867"/>
            <a:ext cx="240482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Software Updates OTA by VM</a:t>
            </a:r>
            <a:endParaRPr lang="de-DE" sz="100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90E4BDE-EC8F-4A9F-9320-F3CC82E01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512" y="1052736"/>
            <a:ext cx="8516744" cy="864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harmonized communication channel  can ensure highest IT security over the lifetime,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an Automotive Gateway (A-GW)</a:t>
            </a:r>
            <a:endParaRPr lang="en-US" sz="1800" b="1" dirty="0">
              <a:solidFill>
                <a:srgbClr val="002060"/>
              </a:solidFill>
              <a:latin typeface="Futura Std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27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Book"/>
        <a:ea typeface="Avenir Book"/>
        <a:cs typeface="Avenir Book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Book"/>
        <a:ea typeface="Avenir Book"/>
        <a:cs typeface="Avenir Book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594</Words>
  <Application>Microsoft Office PowerPoint</Application>
  <PresentationFormat>On-screen Show (4:3)</PresentationFormat>
  <Paragraphs>100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Avenir Book</vt:lpstr>
      <vt:lpstr>Futura Std Book</vt:lpstr>
      <vt:lpstr>Futura Std Light</vt:lpstr>
      <vt:lpstr>Arial</vt:lpstr>
      <vt:lpstr>Calibri</vt:lpstr>
      <vt:lpstr>Default</vt:lpstr>
      <vt:lpstr>FIA Consumer Views on Automated and Connected Vehicles  Gerd Preuss, FIA Representative UNECE       179th WP 29 session UNECE Geneva 12-14 November 2019    </vt:lpstr>
      <vt:lpstr>PowerPoint Presentation</vt:lpstr>
      <vt:lpstr>PowerPoint Presentation</vt:lpstr>
      <vt:lpstr>FIA Consumer Views on Automated and Connected Vehicles</vt:lpstr>
      <vt:lpstr>FIA Consumer Views on Automated and Connected Vehicles</vt:lpstr>
      <vt:lpstr>FIA Consumer Views on Automated and Connected Vehicles</vt:lpstr>
      <vt:lpstr>FIA Consumer Views on Automated and Connected Vehicles</vt:lpstr>
      <vt:lpstr>FIA Consumer Views on Automated and Connected Vehicles</vt:lpstr>
      <vt:lpstr>FIA Consumer Views on Automated and Connected Vehicles</vt:lpstr>
      <vt:lpstr>FIA Consumer Views on Automated and Connected Vehicles</vt:lpstr>
      <vt:lpstr>FIA Consumer Views on Automated and Connected Vehicles</vt:lpstr>
      <vt:lpstr>FIA Consumer Views on Automated and Connected Vehicles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FIA Consumer Views on Automated and Connected Vehicles  Gerd Preuss, FIA Representative UNECE       179th WP 29 session UNECE Geneva 12-14 November 2019    </dc:title>
  <dc:creator>LUCA PASCOTTO</dc:creator>
  <cp:lastModifiedBy>Heini Amanda SALONEN</cp:lastModifiedBy>
  <cp:revision>174</cp:revision>
  <cp:lastPrinted>2015-07-03T15:28:40Z</cp:lastPrinted>
  <dcterms:modified xsi:type="dcterms:W3CDTF">2019-11-08T14:51:35Z</dcterms:modified>
</cp:coreProperties>
</file>